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36"/>
  </p:notesMasterIdLst>
  <p:sldIdLst>
    <p:sldId id="256" r:id="rId2"/>
    <p:sldId id="322" r:id="rId3"/>
    <p:sldId id="257" r:id="rId4"/>
    <p:sldId id="307" r:id="rId5"/>
    <p:sldId id="310" r:id="rId6"/>
    <p:sldId id="314" r:id="rId7"/>
    <p:sldId id="316" r:id="rId8"/>
    <p:sldId id="258" r:id="rId9"/>
    <p:sldId id="264" r:id="rId10"/>
    <p:sldId id="280" r:id="rId11"/>
    <p:sldId id="260" r:id="rId12"/>
    <p:sldId id="291" r:id="rId13"/>
    <p:sldId id="261" r:id="rId14"/>
    <p:sldId id="262" r:id="rId15"/>
    <p:sldId id="265" r:id="rId16"/>
    <p:sldId id="323" r:id="rId17"/>
    <p:sldId id="318" r:id="rId18"/>
    <p:sldId id="320" r:id="rId19"/>
    <p:sldId id="266" r:id="rId20"/>
    <p:sldId id="267" r:id="rId21"/>
    <p:sldId id="268" r:id="rId22"/>
    <p:sldId id="285" r:id="rId23"/>
    <p:sldId id="269" r:id="rId24"/>
    <p:sldId id="270" r:id="rId25"/>
    <p:sldId id="286" r:id="rId26"/>
    <p:sldId id="272" r:id="rId27"/>
    <p:sldId id="273" r:id="rId28"/>
    <p:sldId id="324" r:id="rId29"/>
    <p:sldId id="288" r:id="rId30"/>
    <p:sldId id="276" r:id="rId31"/>
    <p:sldId id="305" r:id="rId32"/>
    <p:sldId id="306" r:id="rId33"/>
    <p:sldId id="277" r:id="rId34"/>
    <p:sldId id="278" r:id="rId3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038308-6906-4CE3-BF1D-C28087B18849}" type="datetimeFigureOut">
              <a:rPr lang="ru-RU" smtClean="0"/>
              <a:t>18.04.2023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CA031A-90D8-4FDF-93A7-7E7051782F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85704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Триггеры – изображения животных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E10314-F208-4725-9A78-817A3EB476BA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08575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авнобедренный треугольник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5B106E36-FD25-4E2D-B0AA-010F637433A0}" type="datetimeFigureOut">
              <a:rPr lang="ru-RU" smtClean="0"/>
              <a:pPr/>
              <a:t>18.04.2023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18.04.2023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ый треугольник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Равнобедренный треугольник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18.04.2023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18.04.2023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18.04.2023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18.04.2023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18.04.2023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5B106E36-FD25-4E2D-B0AA-010F637433A0}" type="datetimeFigureOut">
              <a:rPr lang="ru-RU" smtClean="0"/>
              <a:pPr/>
              <a:t>18.04.2023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5B106E36-FD25-4E2D-B0AA-010F637433A0}" type="datetimeFigureOut">
              <a:rPr lang="ru-RU" smtClean="0"/>
              <a:pPr/>
              <a:t>18.04.2023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ый треугольник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18.04.2023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png"/><Relationship Id="rId4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1.jpeg"/><Relationship Id="rId7" Type="http://schemas.openxmlformats.org/officeDocument/2006/relationships/image" Target="../media/image25.png"/><Relationship Id="rId2" Type="http://schemas.openxmlformats.org/officeDocument/2006/relationships/hyperlink" Target="http://sealena.codis.ru/gal/index.php?cdir=MY_CATALOG/PERRENIAL/veronika_sedaia/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gif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&#1059;&#1095;&#1080;&#1090;&#1077;&#1083;&#1100;\&#1056;&#1072;&#1073;&#1086;&#1095;&#1080;&#1081;%20&#1089;&#1090;&#1086;&#1083;\&#1060;&#1048;&#1047;&#1052;&#1048;&#1053;&#1059;&#1058;&#1050;&#1048;%20&#1044;&#1051;&#1071;%20&#1044;&#1048;&#1057;&#1050;&#1040;\&#1087;&#1088;&#1080;&#1074;&#1072;&#1083;\&#1103;.wav" TargetMode="External"/><Relationship Id="rId5" Type="http://schemas.openxmlformats.org/officeDocument/2006/relationships/image" Target="../media/image29.png"/><Relationship Id="rId4" Type="http://schemas.openxmlformats.org/officeDocument/2006/relationships/image" Target="../media/image28.gif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jpeg"/><Relationship Id="rId3" Type="http://schemas.openxmlformats.org/officeDocument/2006/relationships/image" Target="../media/image41.jpeg"/><Relationship Id="rId7" Type="http://schemas.openxmlformats.org/officeDocument/2006/relationships/image" Target="../media/image45.jpeg"/><Relationship Id="rId12" Type="http://schemas.openxmlformats.org/officeDocument/2006/relationships/image" Target="../media/image50.jpeg"/><Relationship Id="rId2" Type="http://schemas.openxmlformats.org/officeDocument/2006/relationships/slide" Target="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.jpeg"/><Relationship Id="rId11" Type="http://schemas.openxmlformats.org/officeDocument/2006/relationships/image" Target="../media/image49.jpeg"/><Relationship Id="rId5" Type="http://schemas.openxmlformats.org/officeDocument/2006/relationships/image" Target="../media/image43.jpeg"/><Relationship Id="rId10" Type="http://schemas.openxmlformats.org/officeDocument/2006/relationships/image" Target="../media/image48.jpeg"/><Relationship Id="rId4" Type="http://schemas.openxmlformats.org/officeDocument/2006/relationships/image" Target="../media/image42.jpeg"/><Relationship Id="rId9" Type="http://schemas.openxmlformats.org/officeDocument/2006/relationships/image" Target="../media/image47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wmf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i="1" dirty="0" smtClean="0">
                <a:solidFill>
                  <a:schemeClr val="tx1"/>
                </a:solidFill>
              </a:rPr>
              <a:t>Прозвенел для нас звонок-</a:t>
            </a:r>
            <a:br>
              <a:rPr lang="ru-RU" b="1" i="1" dirty="0" smtClean="0">
                <a:solidFill>
                  <a:schemeClr val="tx1"/>
                </a:solidFill>
              </a:rPr>
            </a:br>
            <a:r>
              <a:rPr lang="ru-RU" b="1" i="1" dirty="0" smtClean="0">
                <a:solidFill>
                  <a:schemeClr val="tx1"/>
                </a:solidFill>
              </a:rPr>
              <a:t>начинаем наш урок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5" name="Рисунок 4" descr="i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8794" y="2285992"/>
            <a:ext cx="5719028" cy="42842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124719" y="116694"/>
            <a:ext cx="8894562" cy="6602935"/>
          </a:xfrm>
          <a:prstGeom prst="roundRect">
            <a:avLst>
              <a:gd name="adj" fmla="val 4549"/>
            </a:avLst>
          </a:prstGeom>
          <a:blipFill dpi="0" rotWithShape="1">
            <a:blip r:embed="rId2" cstate="print">
              <a:alphaModFix amt="60000"/>
            </a:blip>
            <a:srcRect/>
            <a:stretch>
              <a:fillRect/>
            </a:stretch>
          </a:blip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7173" name="Рисунок 2" descr="xxссx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5288" y="188913"/>
            <a:ext cx="4662487" cy="6480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4" name="Рисунок 3" descr="xmmx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3800" y="188913"/>
            <a:ext cx="3889375" cy="5040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4418ce47b06e57991614982dce13becb.gif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786188" y="1285875"/>
            <a:ext cx="714375" cy="73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3786182" y="785794"/>
            <a:ext cx="15001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</a:rPr>
              <a:t>ВОРКУТА</a:t>
            </a:r>
            <a:endParaRPr lang="ru-RU" sz="2000" b="1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42976" y="5786454"/>
            <a:ext cx="13573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СОЧИ</a:t>
            </a:r>
            <a:endParaRPr lang="ru-RU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5.89595E-6 C -0.09115 0.25295 -0.18212 0.5059 -0.21858 0.60717 " pathEditMode="relative" ptsTypes="aA">
                                      <p:cBhvr>
                                        <p:cTn id="6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tx1"/>
                </a:solidFill>
              </a:rPr>
              <a:t>Начинаем наше путешествие по природным зонам России…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4" name="Рисунок 3" descr="i (4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0892" y="928670"/>
            <a:ext cx="1476373" cy="857892"/>
          </a:xfrm>
          <a:prstGeom prst="rect">
            <a:avLst/>
          </a:prstGeom>
        </p:spPr>
      </p:pic>
      <p:pic>
        <p:nvPicPr>
          <p:cNvPr id="6" name="Рисунок 5" descr="prirodnye-zony-rossii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00167" y="2035946"/>
            <a:ext cx="6143668" cy="460775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59671274"/>
              </p:ext>
            </p:extLst>
          </p:nvPr>
        </p:nvGraphicFramePr>
        <p:xfrm>
          <a:off x="571472" y="1340768"/>
          <a:ext cx="8229600" cy="489654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74320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74320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81810">
                <a:tc>
                  <a:txBody>
                    <a:bodyPr/>
                    <a:lstStyle/>
                    <a:p>
                      <a:r>
                        <a:rPr lang="ru-RU" dirty="0" smtClean="0"/>
                        <a:t>Природная зона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растения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Животные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2851">
                <a:tc>
                  <a:txBody>
                    <a:bodyPr/>
                    <a:lstStyle/>
                    <a:p>
                      <a:r>
                        <a:rPr lang="ru-RU" dirty="0" smtClean="0"/>
                        <a:t>Тундра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08722">
                <a:tc>
                  <a:txBody>
                    <a:bodyPr/>
                    <a:lstStyle/>
                    <a:p>
                      <a:r>
                        <a:rPr lang="ru-RU" dirty="0" smtClean="0"/>
                        <a:t>Тайга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241504">
                <a:tc>
                  <a:txBody>
                    <a:bodyPr/>
                    <a:lstStyle/>
                    <a:p>
                      <a:r>
                        <a:rPr lang="ru-RU" dirty="0" smtClean="0"/>
                        <a:t>Широколиственные леса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61657">
                <a:tc>
                  <a:txBody>
                    <a:bodyPr/>
                    <a:lstStyle/>
                    <a:p>
                      <a:r>
                        <a:rPr lang="ru-RU" dirty="0" smtClean="0"/>
                        <a:t>Степь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571480"/>
            <a:ext cx="6186502" cy="80929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7200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Тундра</a:t>
            </a:r>
            <a:r>
              <a:rPr lang="ru-RU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 </a:t>
            </a:r>
            <a:endParaRPr lang="ru-RU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4" name="Содержимое 3" descr="i (4)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215074" y="214290"/>
            <a:ext cx="2704676" cy="1571636"/>
          </a:xfrm>
        </p:spPr>
      </p:pic>
      <p:pic>
        <p:nvPicPr>
          <p:cNvPr id="5" name="Рисунок 4" descr="f2d8dea592eb2bd17a08699577e24f6e_large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158" y="2035953"/>
            <a:ext cx="8572528" cy="482204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b="1" dirty="0" smtClean="0"/>
              <a:t>    Тундра  описание, с.94</a:t>
            </a:r>
            <a:endParaRPr lang="ru-RU" sz="36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Короткое и холодное лето</a:t>
            </a:r>
          </a:p>
          <a:p>
            <a:r>
              <a:rPr lang="ru-RU" dirty="0" smtClean="0"/>
              <a:t>Длинная и суровая зима</a:t>
            </a:r>
          </a:p>
          <a:p>
            <a:r>
              <a:rPr lang="ru-RU" dirty="0" smtClean="0"/>
              <a:t>Растения: мхи и лишайники, осока, кустарники</a:t>
            </a:r>
          </a:p>
          <a:p>
            <a:r>
              <a:rPr lang="ru-RU" dirty="0" smtClean="0"/>
              <a:t>Животные: песец, лемминг, северный олень. </a:t>
            </a:r>
          </a:p>
          <a:p>
            <a:r>
              <a:rPr lang="ru-RU" dirty="0" smtClean="0"/>
              <a:t>Птицы: полярная сова, гуси, утки, лебеди, гагары…</a:t>
            </a:r>
            <a:endParaRPr lang="ru-RU" dirty="0"/>
          </a:p>
        </p:txBody>
      </p:sp>
      <p:pic>
        <p:nvPicPr>
          <p:cNvPr id="6" name="Содержимое 3" descr="i (4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282" y="357166"/>
            <a:ext cx="1966996" cy="11429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g14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 descr="219282">
            <a:hlinkClick r:id="rId2" tooltip="Во весь экран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3387" y="116694"/>
            <a:ext cx="4103960" cy="2853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9" descr="Назовите характерные особенности растительности тундр. Пушица. Брусника и ягель. Карликовая береза. Вороника (шикша черная, водяника).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28853" y="116694"/>
            <a:ext cx="3888110" cy="2916082"/>
          </a:xfrm>
          <a:prstGeom prst="rect">
            <a:avLst/>
          </a:prstGeom>
          <a:noFill/>
        </p:spPr>
      </p:pic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5"/>
          <a:stretch>
            <a:fillRect/>
          </a:stretch>
        </p:blipFill>
        <p:spPr>
          <a:xfrm>
            <a:off x="467544" y="3032776"/>
            <a:ext cx="4158031" cy="332181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926662" y="3407464"/>
            <a:ext cx="3692491" cy="2720526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403648" y="2420888"/>
            <a:ext cx="20104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Карликовая ива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5436096" y="2452789"/>
            <a:ext cx="247054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Карликовая береза</a:t>
            </a: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220072" y="6019901"/>
            <a:ext cx="2810500" cy="914479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618223" y="5915431"/>
            <a:ext cx="2810500" cy="920576"/>
          </a:xfrm>
          <a:prstGeom prst="rect">
            <a:avLst/>
          </a:prstGeom>
        </p:spPr>
      </p:pic>
      <p:sp>
        <p:nvSpPr>
          <p:cNvPr id="13" name="Скругленный прямоугольник 12">
            <a:hlinkHover r:id="" action="ppaction://noaction" highlightClick="1"/>
          </p:cNvPr>
          <p:cNvSpPr/>
          <p:nvPr/>
        </p:nvSpPr>
        <p:spPr>
          <a:xfrm>
            <a:off x="505142" y="2420888"/>
            <a:ext cx="3600450" cy="700087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ru-RU" sz="2800" b="1" dirty="0">
                <a:solidFill>
                  <a:srgbClr val="000000"/>
                </a:solidFill>
                <a:latin typeface="Arial" charset="0"/>
              </a:rPr>
              <a:t>Карликовая ива</a:t>
            </a:r>
          </a:p>
        </p:txBody>
      </p:sp>
      <p:sp>
        <p:nvSpPr>
          <p:cNvPr id="14" name="Скругленный прямоугольник 32">
            <a:hlinkHover r:id="" action="ppaction://noaction" highlightClick="1"/>
          </p:cNvPr>
          <p:cNvSpPr/>
          <p:nvPr/>
        </p:nvSpPr>
        <p:spPr>
          <a:xfrm>
            <a:off x="4944170" y="2439408"/>
            <a:ext cx="3454400" cy="936625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ru-RU" sz="2800" b="1" dirty="0">
                <a:solidFill>
                  <a:srgbClr val="000000"/>
                </a:solidFill>
                <a:latin typeface="Arial" charset="0"/>
              </a:rPr>
              <a:t>Карликовая береза</a:t>
            </a:r>
          </a:p>
        </p:txBody>
      </p:sp>
    </p:spTree>
    <p:extLst>
      <p:ext uri="{BB962C8B-B14F-4D97-AF65-F5344CB8AC3E}">
        <p14:creationId xmlns:p14="http://schemas.microsoft.com/office/powerpoint/2010/main" val="2903810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77980" y="485754"/>
            <a:ext cx="6357983" cy="2362115"/>
          </a:xfrm>
          <a:prstGeom prst="rect">
            <a:avLst/>
          </a:prstGeom>
          <a:noFill/>
        </p:spPr>
        <p:txBody>
          <a:bodyPr wrap="none">
            <a:prstTxWarp prst="textInflateBottom">
              <a:avLst>
                <a:gd name="adj" fmla="val 60000"/>
              </a:avLst>
            </a:prstTxWarp>
            <a:spAutoFit/>
          </a:bodyPr>
          <a:lstStyle/>
          <a:p>
            <a:pPr>
              <a:defRPr/>
            </a:pPr>
            <a:r>
              <a:rPr lang="ru-RU" sz="11500" b="1" i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  <a:reflection blurRad="6350" stA="55000" endA="50" endPos="85000" dist="60007" dir="5400000" sy="-100000" algn="bl" rotWithShape="0"/>
                </a:effectLst>
              </a:rPr>
              <a:t>Привал.</a:t>
            </a:r>
          </a:p>
        </p:txBody>
      </p:sp>
      <p:pic>
        <p:nvPicPr>
          <p:cNvPr id="2051" name="Picture 4" descr="2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35600" y="3860800"/>
            <a:ext cx="3384550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5" descr="446544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36513" y="3933825"/>
            <a:ext cx="4608513" cy="2436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я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0" y="6553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988068149"/>
      </p:ext>
    </p:extLst>
  </p:cSld>
  <p:clrMapOvr>
    <a:masterClrMapping/>
  </p:clrMapOvr>
  <p:transition advClick="0" advTm="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numSld="12"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i.pinimg.com/originals/62/a6/bc/62a6bcb8d0ecef481a19b52dfcd808e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88640"/>
            <a:ext cx="8543999" cy="640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6419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7224" y="0"/>
            <a:ext cx="4471990" cy="1380798"/>
          </a:xfrm>
        </p:spPr>
        <p:txBody>
          <a:bodyPr>
            <a:normAutofit/>
          </a:bodyPr>
          <a:lstStyle/>
          <a:p>
            <a:r>
              <a:rPr lang="ru-RU" sz="4800" b="1" dirty="0" smtClean="0"/>
              <a:t>Тайга</a:t>
            </a:r>
            <a:endParaRPr lang="ru-RU" sz="4800" b="1" dirty="0"/>
          </a:p>
        </p:txBody>
      </p:sp>
      <p:pic>
        <p:nvPicPr>
          <p:cNvPr id="4" name="Содержимое 3" descr="i (4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48376" y="0"/>
            <a:ext cx="2395624" cy="1392052"/>
          </a:xfrm>
          <a:prstGeom prst="rect">
            <a:avLst/>
          </a:prstGeom>
        </p:spPr>
      </p:pic>
      <p:pic>
        <p:nvPicPr>
          <p:cNvPr id="5" name="Рисунок 4" descr="i (5)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5786" y="1428736"/>
            <a:ext cx="7494345" cy="519769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Рефлексия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428736"/>
            <a:ext cx="8229600" cy="1403316"/>
          </a:xfrm>
        </p:spPr>
        <p:txBody>
          <a:bodyPr/>
          <a:lstStyle/>
          <a:p>
            <a:pPr algn="ctr">
              <a:buNone/>
            </a:pPr>
            <a:r>
              <a:rPr lang="ru-RU" dirty="0" smtClean="0"/>
              <a:t>Оцените свое настроение </a:t>
            </a:r>
            <a:r>
              <a:rPr lang="ru-RU" dirty="0"/>
              <a:t>в</a:t>
            </a:r>
            <a:r>
              <a:rPr lang="ru-RU" dirty="0" smtClean="0"/>
              <a:t> начале урока</a:t>
            </a:r>
            <a:endParaRPr lang="ru-RU" dirty="0"/>
          </a:p>
        </p:txBody>
      </p:sp>
      <p:pic>
        <p:nvPicPr>
          <p:cNvPr id="1026" name="Рисунок 3" descr="Описание: http://belclass.net/school/lesson3219/SiteAssets/SitePages/%D0%A3%D1%80%D0%BE%D0%BA/5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38" y="2571744"/>
            <a:ext cx="7180954" cy="2871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343531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5900750" cy="1399032"/>
          </a:xfrm>
        </p:spPr>
        <p:txBody>
          <a:bodyPr>
            <a:normAutofit/>
          </a:bodyPr>
          <a:lstStyle/>
          <a:p>
            <a:r>
              <a:rPr lang="ru-RU" sz="3600" b="1" dirty="0" smtClean="0"/>
              <a:t>Тайга- описание, с.94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Треть территории России</a:t>
            </a:r>
          </a:p>
          <a:p>
            <a:r>
              <a:rPr lang="ru-RU" dirty="0" smtClean="0"/>
              <a:t>Растения: ель, лиственница, береза, осина, ольха, брусника</a:t>
            </a:r>
          </a:p>
          <a:p>
            <a:r>
              <a:rPr lang="ru-RU" dirty="0" smtClean="0"/>
              <a:t>Животные: Лось, Белка, Заяц, Глухарь, рябчик, бурый медведь, рысь, соболь, бурундук.</a:t>
            </a:r>
          </a:p>
          <a:p>
            <a:endParaRPr lang="ru-RU" dirty="0"/>
          </a:p>
        </p:txBody>
      </p:sp>
      <p:pic>
        <p:nvPicPr>
          <p:cNvPr id="4" name="Содержимое 3" descr="i (4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388" y="214290"/>
            <a:ext cx="2395624" cy="13920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0006-006-ZHivotnyj-mir-tajgi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108520" y="116632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88640"/>
            <a:ext cx="8928992" cy="6480720"/>
          </a:xfrm>
        </p:spPr>
      </p:pic>
    </p:spTree>
    <p:extLst>
      <p:ext uri="{BB962C8B-B14F-4D97-AF65-F5344CB8AC3E}">
        <p14:creationId xmlns:p14="http://schemas.microsoft.com/office/powerpoint/2010/main" val="3081385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6115064" cy="1399032"/>
          </a:xfrm>
        </p:spPr>
        <p:txBody>
          <a:bodyPr/>
          <a:lstStyle/>
          <a:p>
            <a:r>
              <a:rPr lang="ru-RU" b="1" dirty="0" smtClean="0"/>
              <a:t>Широколиственные </a:t>
            </a:r>
            <a:br>
              <a:rPr lang="ru-RU" b="1" dirty="0" smtClean="0"/>
            </a:br>
            <a:r>
              <a:rPr lang="ru-RU" b="1" dirty="0" smtClean="0"/>
              <a:t>леса</a:t>
            </a:r>
            <a:endParaRPr lang="ru-RU" b="1" dirty="0"/>
          </a:p>
        </p:txBody>
      </p:sp>
      <p:pic>
        <p:nvPicPr>
          <p:cNvPr id="4" name="Содержимое 3" descr="i (4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00826" y="214290"/>
            <a:ext cx="2395624" cy="1392052"/>
          </a:xfrm>
          <a:prstGeom prst="rect">
            <a:avLst/>
          </a:prstGeom>
        </p:spPr>
      </p:pic>
      <p:pic>
        <p:nvPicPr>
          <p:cNvPr id="5" name="Рисунок 4" descr="i (8)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2910" y="1692565"/>
            <a:ext cx="8072494" cy="51654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5972188" cy="1399032"/>
          </a:xfrm>
        </p:spPr>
        <p:txBody>
          <a:bodyPr>
            <a:normAutofit/>
          </a:bodyPr>
          <a:lstStyle/>
          <a:p>
            <a:r>
              <a:rPr lang="ru-RU" sz="3200" dirty="0" smtClean="0"/>
              <a:t>Растения и животные лесов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2428868"/>
            <a:ext cx="8229600" cy="2689200"/>
          </a:xfrm>
        </p:spPr>
        <p:txBody>
          <a:bodyPr/>
          <a:lstStyle/>
          <a:p>
            <a:r>
              <a:rPr lang="ru-RU" b="1" dirty="0" smtClean="0"/>
              <a:t>Растения: дуб, клен, липа, орешник</a:t>
            </a:r>
          </a:p>
          <a:p>
            <a:r>
              <a:rPr lang="ru-RU" b="1" dirty="0" smtClean="0"/>
              <a:t>Животные: кабан, волк, лесная куница</a:t>
            </a:r>
            <a:endParaRPr lang="ru-RU" b="1" dirty="0"/>
          </a:p>
        </p:txBody>
      </p:sp>
      <p:pic>
        <p:nvPicPr>
          <p:cNvPr id="4" name="Содержимое 3" descr="i (4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00826" y="214290"/>
            <a:ext cx="2395624" cy="1392052"/>
          </a:xfrm>
          <a:prstGeom prst="rect">
            <a:avLst/>
          </a:prstGeom>
        </p:spPr>
      </p:pic>
      <p:pic>
        <p:nvPicPr>
          <p:cNvPr id="5" name="Объект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1" y="1666526"/>
            <a:ext cx="8291264" cy="478507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3234" y="142242"/>
            <a:ext cx="7514035" cy="26415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42242"/>
            <a:ext cx="8640960" cy="6527118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045948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14290"/>
            <a:ext cx="3471858" cy="1399032"/>
          </a:xfrm>
        </p:spPr>
        <p:txBody>
          <a:bodyPr>
            <a:normAutofit/>
          </a:bodyPr>
          <a:lstStyle/>
          <a:p>
            <a:r>
              <a:rPr lang="ru-RU" sz="4400" b="1" dirty="0" smtClean="0"/>
              <a:t>Степь</a:t>
            </a:r>
            <a:endParaRPr lang="ru-RU" sz="4400" b="1" dirty="0"/>
          </a:p>
        </p:txBody>
      </p:sp>
      <p:pic>
        <p:nvPicPr>
          <p:cNvPr id="5" name="Содержимое 4" descr="i (9)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28596" y="1714489"/>
            <a:ext cx="8215370" cy="5143511"/>
          </a:xfrm>
        </p:spPr>
      </p:pic>
      <p:pic>
        <p:nvPicPr>
          <p:cNvPr id="4" name="Содержимое 3" descr="i (4)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00826" y="214290"/>
            <a:ext cx="2395624" cy="13920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6257940" cy="1399032"/>
          </a:xfrm>
        </p:spPr>
        <p:txBody>
          <a:bodyPr/>
          <a:lstStyle/>
          <a:p>
            <a:r>
              <a:rPr lang="ru-RU" b="1" dirty="0" smtClean="0"/>
              <a:t>Степь-описание, с.97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Значительная часть распахана человеком</a:t>
            </a:r>
          </a:p>
          <a:p>
            <a:r>
              <a:rPr lang="ru-RU" dirty="0" smtClean="0"/>
              <a:t>Животные: Суслик, хомяк, лиса, змеи, орел.</a:t>
            </a:r>
          </a:p>
          <a:p>
            <a:r>
              <a:rPr lang="ru-RU" dirty="0" smtClean="0"/>
              <a:t>Растения: ковыль, полынь, тюльпаны, пихта, ель, бук (на склонах) </a:t>
            </a:r>
            <a:endParaRPr lang="ru-RU" dirty="0"/>
          </a:p>
        </p:txBody>
      </p:sp>
      <p:pic>
        <p:nvPicPr>
          <p:cNvPr id="4" name="Содержимое 3" descr="i (4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00826" y="214290"/>
            <a:ext cx="2395624" cy="13920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f_106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850" y="260350"/>
            <a:ext cx="5112246" cy="6264275"/>
          </a:xfrm>
          <a:prstGeom prst="rect">
            <a:avLst/>
          </a:prstGeom>
          <a:noFill/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60032" y="260350"/>
            <a:ext cx="4007628" cy="6264275"/>
          </a:xfrm>
          <a:prstGeom prst="rect">
            <a:avLst/>
          </a:prstGeom>
        </p:spPr>
      </p:pic>
      <p:sp>
        <p:nvSpPr>
          <p:cNvPr id="4" name="Скругленный прямоугольник 3">
            <a:hlinkHover r:id="" action="ppaction://noaction" highlightClick="1"/>
          </p:cNvPr>
          <p:cNvSpPr/>
          <p:nvPr/>
        </p:nvSpPr>
        <p:spPr>
          <a:xfrm>
            <a:off x="421649" y="548680"/>
            <a:ext cx="4176712" cy="901700"/>
          </a:xfrm>
          <a:prstGeom prst="roundRect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lin ang="16200000" scaled="1"/>
            <a:tileRect/>
          </a:gra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ru-RU" sz="3600" b="1">
                <a:solidFill>
                  <a:srgbClr val="000000"/>
                </a:solidFill>
                <a:latin typeface="Arial" charset="0"/>
              </a:rPr>
              <a:t>Зона степей</a:t>
            </a:r>
          </a:p>
        </p:txBody>
      </p:sp>
    </p:spTree>
    <p:extLst>
      <p:ext uri="{BB962C8B-B14F-4D97-AF65-F5344CB8AC3E}">
        <p14:creationId xmlns:p14="http://schemas.microsoft.com/office/powerpoint/2010/main" val="4172773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3234" y="1"/>
            <a:ext cx="7514035" cy="548640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88640"/>
            <a:ext cx="8712968" cy="6552728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90669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Проверим домашнее задание…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ru-RU" dirty="0"/>
              <a:t>Какую тему вы изучили  на прошлом уроке? </a:t>
            </a:r>
            <a:endParaRPr lang="ru-RU" dirty="0" smtClean="0"/>
          </a:p>
          <a:p>
            <a:r>
              <a:rPr lang="ru-RU" dirty="0" smtClean="0"/>
              <a:t>Что </a:t>
            </a:r>
            <a:r>
              <a:rPr lang="ru-RU" dirty="0"/>
              <a:t>называют природным сообществом? </a:t>
            </a:r>
            <a:endParaRPr lang="ru-RU" dirty="0" smtClean="0"/>
          </a:p>
          <a:p>
            <a:r>
              <a:rPr lang="ru-RU" dirty="0" smtClean="0"/>
              <a:t>Какими они могут быть? Приведите примеры</a:t>
            </a:r>
            <a:endParaRPr lang="ru-RU" dirty="0"/>
          </a:p>
          <a:p>
            <a:r>
              <a:rPr lang="ru-RU" dirty="0"/>
              <a:t>Как называются звенья цепи питания?</a:t>
            </a:r>
          </a:p>
          <a:p>
            <a:r>
              <a:rPr lang="ru-RU" dirty="0"/>
              <a:t>Как называется место, где проживает живой организм? </a:t>
            </a:r>
            <a:endParaRPr lang="ru-RU" dirty="0" smtClean="0"/>
          </a:p>
          <a:p>
            <a:r>
              <a:rPr lang="ru-RU" dirty="0" smtClean="0"/>
              <a:t>Какие </a:t>
            </a:r>
            <a:r>
              <a:rPr lang="ru-RU" dirty="0"/>
              <a:t>среды обитания вы знаете?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Закрепим полученные знания…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28595" y="1714488"/>
          <a:ext cx="8372477" cy="45187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8034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83445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3357677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505984">
                <a:tc>
                  <a:txBody>
                    <a:bodyPr/>
                    <a:lstStyle/>
                    <a:p>
                      <a:r>
                        <a:rPr lang="ru-RU" dirty="0" smtClean="0"/>
                        <a:t>Природная зона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растения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Животные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51338">
                <a:tc>
                  <a:txBody>
                    <a:bodyPr/>
                    <a:lstStyle/>
                    <a:p>
                      <a:r>
                        <a:rPr lang="ru-RU" dirty="0" smtClean="0"/>
                        <a:t>Тундра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/>
                        <a:t>мхи и лишайники, осока, кустарники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песец, лемминг, северный олень, полярная сова</a:t>
                      </a:r>
                    </a:p>
                    <a:p>
                      <a:r>
                        <a:rPr lang="ru-RU" sz="1600" dirty="0" smtClean="0"/>
                        <a:t>гуси, утки, лебеди, гагары</a:t>
                      </a:r>
                      <a:endParaRPr lang="ru-RU" sz="16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26592">
                <a:tc>
                  <a:txBody>
                    <a:bodyPr/>
                    <a:lstStyle/>
                    <a:p>
                      <a:r>
                        <a:rPr lang="ru-RU" dirty="0" smtClean="0"/>
                        <a:t>Тайга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ель, лиственница, береза, осина, ольха, брусника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/>
                        <a:t>Лось, белка, заяц, глухарь, рябчик, бурый медведь, рысь, соболь, бурундук.</a:t>
                      </a:r>
                    </a:p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73342">
                <a:tc>
                  <a:txBody>
                    <a:bodyPr/>
                    <a:lstStyle/>
                    <a:p>
                      <a:r>
                        <a:rPr lang="ru-RU" dirty="0" smtClean="0"/>
                        <a:t>Широколиственные леса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0" dirty="0" smtClean="0"/>
                        <a:t>дуб, клен, липа, орешник</a:t>
                      </a:r>
                      <a:endParaRPr lang="ru-RU" sz="16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dirty="0" smtClean="0"/>
                        <a:t>кабан, волк, лесная куница</a:t>
                      </a:r>
                    </a:p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5984">
                <a:tc>
                  <a:txBody>
                    <a:bodyPr/>
                    <a:lstStyle/>
                    <a:p>
                      <a:r>
                        <a:rPr lang="ru-RU" dirty="0" smtClean="0"/>
                        <a:t>Степь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ковыль, полынь, тюльпаны, пихта, ель, бук (на склонах) 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Суслик, хомяк, лиса, змеи, орел.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5" name="Text Box 5"/>
          <p:cNvSpPr txBox="1">
            <a:spLocks noChangeArrowheads="1"/>
          </p:cNvSpPr>
          <p:nvPr/>
        </p:nvSpPr>
        <p:spPr bwMode="auto">
          <a:xfrm>
            <a:off x="1500166" y="0"/>
            <a:ext cx="676980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Tx/>
              <a:buChar char="•"/>
            </a:pPr>
            <a:r>
              <a:rPr lang="ru-RU" sz="2400" b="1" dirty="0">
                <a:solidFill>
                  <a:srgbClr val="FF0000"/>
                </a:solidFill>
              </a:rPr>
              <a:t>Рассели животных по природным зонам</a:t>
            </a:r>
          </a:p>
        </p:txBody>
      </p:sp>
      <p:grpSp>
        <p:nvGrpSpPr>
          <p:cNvPr id="2" name="Group 46"/>
          <p:cNvGrpSpPr>
            <a:grpSpLocks/>
          </p:cNvGrpSpPr>
          <p:nvPr/>
        </p:nvGrpSpPr>
        <p:grpSpPr bwMode="auto">
          <a:xfrm>
            <a:off x="7072330" y="2857496"/>
            <a:ext cx="1484313" cy="1879600"/>
            <a:chOff x="2472" y="1162"/>
            <a:chExt cx="935" cy="1184"/>
          </a:xfrm>
        </p:grpSpPr>
        <p:pic>
          <p:nvPicPr>
            <p:cNvPr id="7227" name="Picture 18" descr="суслик">
              <a:hlinkClick r:id="rId2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2472" y="1162"/>
              <a:ext cx="935" cy="9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228" name="Text Box 29"/>
            <p:cNvSpPr txBox="1">
              <a:spLocks noChangeArrowheads="1"/>
            </p:cNvSpPr>
            <p:nvPr/>
          </p:nvSpPr>
          <p:spPr bwMode="auto">
            <a:xfrm>
              <a:off x="2653" y="2115"/>
              <a:ext cx="608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1800"/>
                <a:t>суслик</a:t>
              </a:r>
            </a:p>
          </p:txBody>
        </p:sp>
      </p:grpSp>
      <p:grpSp>
        <p:nvGrpSpPr>
          <p:cNvPr id="4" name="Group 52"/>
          <p:cNvGrpSpPr>
            <a:grpSpLocks/>
          </p:cNvGrpSpPr>
          <p:nvPr/>
        </p:nvGrpSpPr>
        <p:grpSpPr bwMode="auto">
          <a:xfrm>
            <a:off x="2461058" y="1198543"/>
            <a:ext cx="1571636" cy="1517652"/>
            <a:chOff x="2653" y="2069"/>
            <a:chExt cx="684" cy="776"/>
          </a:xfrm>
        </p:grpSpPr>
        <p:pic>
          <p:nvPicPr>
            <p:cNvPr id="7223" name="Picture 14" descr="глухарь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2653" y="2069"/>
              <a:ext cx="680" cy="5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224" name="Text Box 32"/>
            <p:cNvSpPr txBox="1">
              <a:spLocks noChangeArrowheads="1"/>
            </p:cNvSpPr>
            <p:nvPr/>
          </p:nvSpPr>
          <p:spPr bwMode="auto">
            <a:xfrm>
              <a:off x="2653" y="2614"/>
              <a:ext cx="684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1800"/>
                <a:t>глухарь</a:t>
              </a:r>
            </a:p>
          </p:txBody>
        </p:sp>
      </p:grpSp>
      <p:grpSp>
        <p:nvGrpSpPr>
          <p:cNvPr id="5" name="Group 54"/>
          <p:cNvGrpSpPr>
            <a:grpSpLocks/>
          </p:cNvGrpSpPr>
          <p:nvPr/>
        </p:nvGrpSpPr>
        <p:grpSpPr bwMode="auto">
          <a:xfrm>
            <a:off x="3059832" y="4964121"/>
            <a:ext cx="1657075" cy="1721871"/>
            <a:chOff x="2426" y="2659"/>
            <a:chExt cx="862" cy="821"/>
          </a:xfrm>
        </p:grpSpPr>
        <p:pic>
          <p:nvPicPr>
            <p:cNvPr id="7221" name="Picture 19" descr="рысь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2426" y="2659"/>
              <a:ext cx="862" cy="6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222" name="Text Box 33"/>
            <p:cNvSpPr txBox="1">
              <a:spLocks noChangeArrowheads="1"/>
            </p:cNvSpPr>
            <p:nvPr/>
          </p:nvSpPr>
          <p:spPr bwMode="auto">
            <a:xfrm>
              <a:off x="2608" y="3249"/>
              <a:ext cx="49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1800"/>
                <a:t>рысь</a:t>
              </a:r>
            </a:p>
          </p:txBody>
        </p:sp>
      </p:grpSp>
      <p:grpSp>
        <p:nvGrpSpPr>
          <p:cNvPr id="7" name="Group 48"/>
          <p:cNvGrpSpPr>
            <a:grpSpLocks/>
          </p:cNvGrpSpPr>
          <p:nvPr/>
        </p:nvGrpSpPr>
        <p:grpSpPr bwMode="auto">
          <a:xfrm>
            <a:off x="3322966" y="3113873"/>
            <a:ext cx="1825097" cy="1623224"/>
            <a:chOff x="2200" y="1525"/>
            <a:chExt cx="984" cy="821"/>
          </a:xfrm>
        </p:grpSpPr>
        <p:pic>
          <p:nvPicPr>
            <p:cNvPr id="7217" name="Picture 16" descr="лось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2200" y="1525"/>
              <a:ext cx="984" cy="6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218" name="Text Box 35"/>
            <p:cNvSpPr txBox="1">
              <a:spLocks noChangeArrowheads="1"/>
            </p:cNvSpPr>
            <p:nvPr/>
          </p:nvSpPr>
          <p:spPr bwMode="auto">
            <a:xfrm>
              <a:off x="2472" y="2115"/>
              <a:ext cx="464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1800"/>
                <a:t>лось</a:t>
              </a:r>
            </a:p>
          </p:txBody>
        </p:sp>
      </p:grpSp>
      <p:grpSp>
        <p:nvGrpSpPr>
          <p:cNvPr id="9" name="Group 50"/>
          <p:cNvGrpSpPr>
            <a:grpSpLocks/>
          </p:cNvGrpSpPr>
          <p:nvPr/>
        </p:nvGrpSpPr>
        <p:grpSpPr bwMode="auto">
          <a:xfrm>
            <a:off x="0" y="2285992"/>
            <a:ext cx="2074863" cy="1949450"/>
            <a:chOff x="2381" y="1344"/>
            <a:chExt cx="1307" cy="1228"/>
          </a:xfrm>
        </p:grpSpPr>
        <p:pic>
          <p:nvPicPr>
            <p:cNvPr id="7213" name="Picture 17" descr="северный олень">
              <a:hlinkClick r:id="rId2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7"/>
            <a:srcRect r="56693"/>
            <a:stretch>
              <a:fillRect/>
            </a:stretch>
          </p:blipFill>
          <p:spPr bwMode="auto">
            <a:xfrm>
              <a:off x="2744" y="1344"/>
              <a:ext cx="602" cy="10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214" name="Text Box 37"/>
            <p:cNvSpPr txBox="1">
              <a:spLocks noChangeArrowheads="1"/>
            </p:cNvSpPr>
            <p:nvPr/>
          </p:nvSpPr>
          <p:spPr bwMode="auto">
            <a:xfrm>
              <a:off x="2381" y="2341"/>
              <a:ext cx="1307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1800"/>
                <a:t>северный олень</a:t>
              </a:r>
            </a:p>
          </p:txBody>
        </p:sp>
      </p:grpSp>
      <p:grpSp>
        <p:nvGrpSpPr>
          <p:cNvPr id="11" name="Group 75"/>
          <p:cNvGrpSpPr>
            <a:grpSpLocks/>
          </p:cNvGrpSpPr>
          <p:nvPr/>
        </p:nvGrpSpPr>
        <p:grpSpPr bwMode="auto">
          <a:xfrm>
            <a:off x="5076056" y="932635"/>
            <a:ext cx="1870078" cy="1660527"/>
            <a:chOff x="3606" y="799"/>
            <a:chExt cx="908" cy="821"/>
          </a:xfrm>
        </p:grpSpPr>
        <p:pic>
          <p:nvPicPr>
            <p:cNvPr id="7209" name="Picture 25" descr="Снегирь"/>
            <p:cNvPicPr>
              <a:picLocks noChangeAspect="1"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3606" y="799"/>
              <a:ext cx="908" cy="6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210" name="Text Box 39"/>
            <p:cNvSpPr txBox="1">
              <a:spLocks noChangeArrowheads="1"/>
            </p:cNvSpPr>
            <p:nvPr/>
          </p:nvSpPr>
          <p:spPr bwMode="auto">
            <a:xfrm>
              <a:off x="3696" y="1389"/>
              <a:ext cx="689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1800"/>
                <a:t>снегирь</a:t>
              </a:r>
            </a:p>
          </p:txBody>
        </p:sp>
      </p:grpSp>
      <p:grpSp>
        <p:nvGrpSpPr>
          <p:cNvPr id="12" name="Group 70"/>
          <p:cNvGrpSpPr>
            <a:grpSpLocks/>
          </p:cNvGrpSpPr>
          <p:nvPr/>
        </p:nvGrpSpPr>
        <p:grpSpPr bwMode="auto">
          <a:xfrm>
            <a:off x="0" y="4643446"/>
            <a:ext cx="2090737" cy="1374775"/>
            <a:chOff x="1519" y="1797"/>
            <a:chExt cx="1317" cy="866"/>
          </a:xfrm>
        </p:grpSpPr>
        <p:pic>
          <p:nvPicPr>
            <p:cNvPr id="7207" name="Picture 26" descr="Тритон"/>
            <p:cNvPicPr>
              <a:picLocks noChangeAspect="1" noChangeArrowheads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 bwMode="auto">
            <a:xfrm>
              <a:off x="1701" y="1797"/>
              <a:ext cx="953" cy="7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208" name="Text Box 41"/>
            <p:cNvSpPr txBox="1">
              <a:spLocks noChangeArrowheads="1"/>
            </p:cNvSpPr>
            <p:nvPr/>
          </p:nvSpPr>
          <p:spPr bwMode="auto">
            <a:xfrm>
              <a:off x="1519" y="2432"/>
              <a:ext cx="1317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1800"/>
                <a:t>Ящурка быстрая</a:t>
              </a:r>
            </a:p>
          </p:txBody>
        </p:sp>
      </p:grpSp>
      <p:grpSp>
        <p:nvGrpSpPr>
          <p:cNvPr id="15" name="Group 66"/>
          <p:cNvGrpSpPr>
            <a:grpSpLocks/>
          </p:cNvGrpSpPr>
          <p:nvPr/>
        </p:nvGrpSpPr>
        <p:grpSpPr bwMode="auto">
          <a:xfrm>
            <a:off x="7643834" y="785794"/>
            <a:ext cx="1270000" cy="1538287"/>
            <a:chOff x="4785" y="119"/>
            <a:chExt cx="800" cy="969"/>
          </a:xfrm>
        </p:grpSpPr>
        <p:pic>
          <p:nvPicPr>
            <p:cNvPr id="7201" name="Picture 60" descr="хомяк"/>
            <p:cNvPicPr>
              <a:picLocks noChangeAspect="1" noChangeArrowheads="1"/>
            </p:cNvPicPr>
            <p:nvPr/>
          </p:nvPicPr>
          <p:blipFill>
            <a:blip r:embed="rId10"/>
            <a:srcRect/>
            <a:stretch>
              <a:fillRect/>
            </a:stretch>
          </p:blipFill>
          <p:spPr bwMode="auto">
            <a:xfrm>
              <a:off x="4785" y="119"/>
              <a:ext cx="800" cy="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202" name="Text Box 65"/>
            <p:cNvSpPr txBox="1">
              <a:spLocks noChangeArrowheads="1"/>
            </p:cNvSpPr>
            <p:nvPr/>
          </p:nvSpPr>
          <p:spPr bwMode="auto">
            <a:xfrm>
              <a:off x="4999" y="857"/>
              <a:ext cx="547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1800"/>
                <a:t>хомяк</a:t>
              </a:r>
            </a:p>
          </p:txBody>
        </p:sp>
      </p:grpSp>
      <p:grpSp>
        <p:nvGrpSpPr>
          <p:cNvPr id="18" name="Group 74"/>
          <p:cNvGrpSpPr>
            <a:grpSpLocks/>
          </p:cNvGrpSpPr>
          <p:nvPr/>
        </p:nvGrpSpPr>
        <p:grpSpPr bwMode="auto">
          <a:xfrm>
            <a:off x="0" y="357166"/>
            <a:ext cx="1225550" cy="1517650"/>
            <a:chOff x="3696" y="3249"/>
            <a:chExt cx="772" cy="956"/>
          </a:xfrm>
        </p:grpSpPr>
        <p:pic>
          <p:nvPicPr>
            <p:cNvPr id="7195" name="Picture 72" descr="соболь"/>
            <p:cNvPicPr>
              <a:picLocks noChangeAspect="1" noChangeArrowheads="1"/>
            </p:cNvPicPr>
            <p:nvPr/>
          </p:nvPicPr>
          <p:blipFill>
            <a:blip r:embed="rId11"/>
            <a:srcRect/>
            <a:stretch>
              <a:fillRect/>
            </a:stretch>
          </p:blipFill>
          <p:spPr bwMode="auto">
            <a:xfrm>
              <a:off x="3696" y="3249"/>
              <a:ext cx="772" cy="7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196" name="Text Box 73"/>
            <p:cNvSpPr txBox="1">
              <a:spLocks noChangeArrowheads="1"/>
            </p:cNvSpPr>
            <p:nvPr/>
          </p:nvSpPr>
          <p:spPr bwMode="auto">
            <a:xfrm>
              <a:off x="3787" y="3974"/>
              <a:ext cx="641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1800"/>
                <a:t>соболь</a:t>
              </a:r>
            </a:p>
          </p:txBody>
        </p:sp>
      </p:grpSp>
      <p:grpSp>
        <p:nvGrpSpPr>
          <p:cNvPr id="20" name="Group 84"/>
          <p:cNvGrpSpPr>
            <a:grpSpLocks/>
          </p:cNvGrpSpPr>
          <p:nvPr/>
        </p:nvGrpSpPr>
        <p:grpSpPr bwMode="auto">
          <a:xfrm>
            <a:off x="6147938" y="4964121"/>
            <a:ext cx="1954213" cy="1374775"/>
            <a:chOff x="3016" y="2478"/>
            <a:chExt cx="1231" cy="866"/>
          </a:xfrm>
        </p:grpSpPr>
        <p:pic>
          <p:nvPicPr>
            <p:cNvPr id="7191" name="Picture 81" descr="гадюка степная"/>
            <p:cNvPicPr>
              <a:picLocks noChangeAspect="1" noChangeArrowheads="1"/>
            </p:cNvPicPr>
            <p:nvPr/>
          </p:nvPicPr>
          <p:blipFill>
            <a:blip r:embed="rId12"/>
            <a:srcRect/>
            <a:stretch>
              <a:fillRect/>
            </a:stretch>
          </p:blipFill>
          <p:spPr bwMode="auto">
            <a:xfrm>
              <a:off x="3198" y="2478"/>
              <a:ext cx="816" cy="7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192" name="Rectangle 83"/>
            <p:cNvSpPr>
              <a:spLocks noChangeArrowheads="1"/>
            </p:cNvSpPr>
            <p:nvPr/>
          </p:nvSpPr>
          <p:spPr bwMode="auto">
            <a:xfrm>
              <a:off x="3016" y="3113"/>
              <a:ext cx="1231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1800"/>
                <a:t>гадюка степная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4" name="Text Box 4"/>
          <p:cNvSpPr txBox="1">
            <a:spLocks noChangeArrowheads="1"/>
          </p:cNvSpPr>
          <p:nvPr/>
        </p:nvSpPr>
        <p:spPr bwMode="auto">
          <a:xfrm>
            <a:off x="2843213" y="260350"/>
            <a:ext cx="2694969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 dirty="0">
                <a:solidFill>
                  <a:srgbClr val="FF0000"/>
                </a:solidFill>
              </a:rPr>
              <a:t>Проверь себя</a:t>
            </a:r>
          </a:p>
        </p:txBody>
      </p:sp>
      <p:sp>
        <p:nvSpPr>
          <p:cNvPr id="25605" name="Text Box 5"/>
          <p:cNvSpPr txBox="1">
            <a:spLocks noChangeArrowheads="1"/>
          </p:cNvSpPr>
          <p:nvPr/>
        </p:nvSpPr>
        <p:spPr bwMode="auto">
          <a:xfrm>
            <a:off x="642910" y="1142984"/>
            <a:ext cx="1349375" cy="461665"/>
          </a:xfrm>
          <a:prstGeom prst="rect">
            <a:avLst/>
          </a:prstGeom>
          <a:noFill/>
          <a:ln w="76200" cmpd="tri">
            <a:solidFill>
              <a:srgbClr val="6600FF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 dirty="0">
                <a:solidFill>
                  <a:srgbClr val="FF0000"/>
                </a:solidFill>
              </a:rPr>
              <a:t>Тундра</a:t>
            </a:r>
          </a:p>
        </p:txBody>
      </p:sp>
      <p:sp>
        <p:nvSpPr>
          <p:cNvPr id="25606" name="Text Box 6"/>
          <p:cNvSpPr txBox="1">
            <a:spLocks noChangeArrowheads="1"/>
          </p:cNvSpPr>
          <p:nvPr/>
        </p:nvSpPr>
        <p:spPr bwMode="auto">
          <a:xfrm>
            <a:off x="3348038" y="2852738"/>
            <a:ext cx="1960793" cy="461665"/>
          </a:xfrm>
          <a:prstGeom prst="rect">
            <a:avLst/>
          </a:prstGeom>
          <a:noFill/>
          <a:ln w="76200" cmpd="tri">
            <a:solidFill>
              <a:schemeClr val="hlink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rgbClr val="FF0000"/>
                </a:solidFill>
              </a:rPr>
              <a:t>Зона лесов</a:t>
            </a:r>
          </a:p>
        </p:txBody>
      </p:sp>
      <p:sp>
        <p:nvSpPr>
          <p:cNvPr id="25607" name="Text Box 7"/>
          <p:cNvSpPr txBox="1">
            <a:spLocks noChangeArrowheads="1"/>
          </p:cNvSpPr>
          <p:nvPr/>
        </p:nvSpPr>
        <p:spPr bwMode="auto">
          <a:xfrm>
            <a:off x="6877050" y="1195388"/>
            <a:ext cx="1156086" cy="461665"/>
          </a:xfrm>
          <a:prstGeom prst="rect">
            <a:avLst/>
          </a:prstGeom>
          <a:noFill/>
          <a:ln w="76200" cmpd="tri">
            <a:solidFill>
              <a:srgbClr val="FF9900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rgbClr val="FF0000"/>
                </a:solidFill>
              </a:rPr>
              <a:t>Степи</a:t>
            </a:r>
          </a:p>
        </p:txBody>
      </p:sp>
      <p:sp>
        <p:nvSpPr>
          <p:cNvPr id="25610" name="Text Box 10"/>
          <p:cNvSpPr txBox="1">
            <a:spLocks noChangeArrowheads="1"/>
          </p:cNvSpPr>
          <p:nvPr/>
        </p:nvSpPr>
        <p:spPr bwMode="auto">
          <a:xfrm>
            <a:off x="285720" y="1857364"/>
            <a:ext cx="2455862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buFontTx/>
              <a:buAutoNum type="arabicPeriod"/>
            </a:pPr>
            <a:r>
              <a:rPr lang="ru-RU" sz="1800" b="1" dirty="0">
                <a:solidFill>
                  <a:schemeClr val="tx1">
                    <a:lumMod val="95000"/>
                  </a:schemeClr>
                </a:solidFill>
              </a:rPr>
              <a:t>Северный олень</a:t>
            </a:r>
          </a:p>
          <a:p>
            <a:pPr marL="342900" indent="-342900">
              <a:buFontTx/>
              <a:buAutoNum type="arabicPeriod"/>
            </a:pPr>
            <a:endParaRPr lang="ru-RU" sz="1800" dirty="0"/>
          </a:p>
        </p:txBody>
      </p:sp>
      <p:sp>
        <p:nvSpPr>
          <p:cNvPr id="25611" name="Text Box 11"/>
          <p:cNvSpPr txBox="1">
            <a:spLocks noChangeArrowheads="1"/>
          </p:cNvSpPr>
          <p:nvPr/>
        </p:nvSpPr>
        <p:spPr bwMode="auto">
          <a:xfrm>
            <a:off x="3635375" y="3500438"/>
            <a:ext cx="1495922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42900" indent="-342900">
              <a:buFontTx/>
              <a:buAutoNum type="arabicPeriod"/>
            </a:pPr>
            <a:r>
              <a:rPr lang="ru-RU" sz="1800" b="1" dirty="0"/>
              <a:t>Рысь</a:t>
            </a:r>
          </a:p>
          <a:p>
            <a:pPr marL="342900" indent="-342900">
              <a:buFontTx/>
              <a:buAutoNum type="arabicPeriod"/>
            </a:pPr>
            <a:r>
              <a:rPr lang="ru-RU" sz="1800" b="1" dirty="0"/>
              <a:t>Глухарь</a:t>
            </a:r>
          </a:p>
          <a:p>
            <a:pPr marL="342900" indent="-342900">
              <a:buFontTx/>
              <a:buAutoNum type="arabicPeriod"/>
            </a:pPr>
            <a:r>
              <a:rPr lang="ru-RU" sz="1800" b="1" dirty="0"/>
              <a:t>Снегирь</a:t>
            </a:r>
          </a:p>
          <a:p>
            <a:pPr marL="342900" indent="-342900">
              <a:buFontTx/>
              <a:buAutoNum type="arabicPeriod"/>
            </a:pPr>
            <a:r>
              <a:rPr lang="ru-RU" sz="1800" b="1" dirty="0"/>
              <a:t>Лось</a:t>
            </a:r>
          </a:p>
          <a:p>
            <a:pPr marL="342900" indent="-342900">
              <a:buFontTx/>
              <a:buAutoNum type="arabicPeriod"/>
            </a:pPr>
            <a:r>
              <a:rPr lang="ru-RU" sz="1800" b="1" dirty="0"/>
              <a:t>Соболь</a:t>
            </a:r>
          </a:p>
        </p:txBody>
      </p:sp>
      <p:sp>
        <p:nvSpPr>
          <p:cNvPr id="25612" name="Text Box 12"/>
          <p:cNvSpPr txBox="1">
            <a:spLocks noChangeArrowheads="1"/>
          </p:cNvSpPr>
          <p:nvPr/>
        </p:nvSpPr>
        <p:spPr bwMode="auto">
          <a:xfrm>
            <a:off x="6659563" y="1989138"/>
            <a:ext cx="246574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42900" indent="-342900">
              <a:buFontTx/>
              <a:buAutoNum type="arabicPeriod"/>
            </a:pPr>
            <a:r>
              <a:rPr lang="ru-RU" sz="1800" b="1" dirty="0"/>
              <a:t>Суслик</a:t>
            </a:r>
          </a:p>
          <a:p>
            <a:pPr marL="342900" indent="-342900">
              <a:buFontTx/>
              <a:buAutoNum type="arabicPeriod"/>
            </a:pPr>
            <a:r>
              <a:rPr lang="ru-RU" sz="1800" b="1" dirty="0"/>
              <a:t>Хомяк</a:t>
            </a:r>
          </a:p>
          <a:p>
            <a:pPr marL="342900" indent="-342900">
              <a:buFontTx/>
              <a:buAutoNum type="arabicPeriod"/>
            </a:pPr>
            <a:r>
              <a:rPr lang="ru-RU" sz="1800" b="1" dirty="0"/>
              <a:t>Степная гадюка</a:t>
            </a:r>
          </a:p>
        </p:txBody>
      </p:sp>
      <p:pic>
        <p:nvPicPr>
          <p:cNvPr id="25615" name="Picture 15" descr="j029912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79838" y="981075"/>
            <a:ext cx="1435104" cy="180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0" dur="2000"/>
                                        <p:tgtEl>
                                          <p:spTgt spid="256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20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2000"/>
                                        <p:tgtEl>
                                          <p:spTgt spid="25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3" dur="20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6" dur="2000"/>
                                        <p:tgtEl>
                                          <p:spTgt spid="256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2000"/>
                                        <p:tgtEl>
                                          <p:spTgt spid="25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4" dur="2000"/>
                                        <p:tgtEl>
                                          <p:spTgt spid="256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4" grpId="0"/>
      <p:bldP spid="25605" grpId="0" animBg="1"/>
      <p:bldP spid="25606" grpId="0" animBg="1"/>
      <p:bldP spid="25607" grpId="0" animBg="1"/>
      <p:bldP spid="25610" grpId="0"/>
      <p:bldP spid="25611" grpId="0"/>
      <p:bldP spid="2561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Рефлексия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428736"/>
            <a:ext cx="8229600" cy="1403316"/>
          </a:xfrm>
        </p:spPr>
        <p:txBody>
          <a:bodyPr/>
          <a:lstStyle/>
          <a:p>
            <a:pPr algn="ctr">
              <a:buNone/>
            </a:pPr>
            <a:r>
              <a:rPr lang="ru-RU" dirty="0" smtClean="0"/>
              <a:t>Оцените свое ощущение на конец урока</a:t>
            </a:r>
            <a:endParaRPr lang="ru-RU" dirty="0"/>
          </a:p>
        </p:txBody>
      </p:sp>
      <p:pic>
        <p:nvPicPr>
          <p:cNvPr id="1026" name="Рисунок 3" descr="Описание: http://belclass.net/school/lesson3219/SiteAssets/SitePages/%D0%A3%D1%80%D0%BE%D0%BA/5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38" y="2571744"/>
            <a:ext cx="7180954" cy="2871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Домашнее задание…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1903382"/>
          </a:xfrm>
        </p:spPr>
        <p:txBody>
          <a:bodyPr/>
          <a:lstStyle/>
          <a:p>
            <a:r>
              <a:rPr lang="ru-RU" dirty="0" smtClean="0"/>
              <a:t>Все п. 21 стр.  92-97 в. 1,2</a:t>
            </a:r>
          </a:p>
          <a:p>
            <a:r>
              <a:rPr lang="ru-RU" dirty="0" smtClean="0"/>
              <a:t>На «5» стр. 92-97 в 1,2,4</a:t>
            </a:r>
            <a:endParaRPr lang="ru-RU" dirty="0"/>
          </a:p>
        </p:txBody>
      </p:sp>
      <p:pic>
        <p:nvPicPr>
          <p:cNvPr id="4" name="Рисунок 3" descr="i (4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7704" y="3121986"/>
            <a:ext cx="5950444" cy="34576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71600" y="908720"/>
            <a:ext cx="7272808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90000"/>
              </a:lnSpc>
            </a:pPr>
            <a:r>
              <a:rPr lang="ru-RU" sz="3600" dirty="0" smtClean="0">
                <a:solidFill>
                  <a:schemeClr val="hlink"/>
                </a:solidFill>
                <a:latin typeface="Arial Black" panose="020B0A04020102020204" pitchFamily="34" charset="0"/>
              </a:rPr>
              <a:t>Правильная цепь питания</a:t>
            </a:r>
          </a:p>
          <a:p>
            <a:pPr algn="just">
              <a:lnSpc>
                <a:spcPct val="90000"/>
              </a:lnSpc>
            </a:pPr>
            <a:r>
              <a:rPr lang="ru-RU" sz="3600" i="1" dirty="0" smtClean="0">
                <a:solidFill>
                  <a:schemeClr val="hlink"/>
                </a:solidFill>
                <a:latin typeface="Lucida Console" panose="020B0609040504020204" pitchFamily="49" charset="0"/>
              </a:rPr>
              <a:t>Растение (производитель)– </a:t>
            </a:r>
            <a:endParaRPr lang="ru-RU" sz="3600" i="1" dirty="0">
              <a:solidFill>
                <a:schemeClr val="hlink"/>
              </a:solidFill>
              <a:latin typeface="Lucida Console" panose="020B0609040504020204" pitchFamily="49" charset="0"/>
            </a:endParaRPr>
          </a:p>
          <a:p>
            <a:pPr algn="just">
              <a:lnSpc>
                <a:spcPct val="90000"/>
              </a:lnSpc>
            </a:pPr>
            <a:r>
              <a:rPr lang="ru-RU" sz="3600" i="1" dirty="0">
                <a:solidFill>
                  <a:schemeClr val="hlink"/>
                </a:solidFill>
                <a:latin typeface="Lucida Console" panose="020B0609040504020204" pitchFamily="49" charset="0"/>
              </a:rPr>
              <a:t>травоядное животное </a:t>
            </a:r>
          </a:p>
          <a:p>
            <a:pPr algn="just">
              <a:lnSpc>
                <a:spcPct val="90000"/>
              </a:lnSpc>
            </a:pPr>
            <a:r>
              <a:rPr lang="ru-RU" sz="3600" i="1" dirty="0" smtClean="0">
                <a:solidFill>
                  <a:schemeClr val="hlink"/>
                </a:solidFill>
                <a:latin typeface="Lucida Console" panose="020B0609040504020204" pitchFamily="49" charset="0"/>
              </a:rPr>
              <a:t>(потребитель </a:t>
            </a:r>
            <a:r>
              <a:rPr lang="ru-RU" sz="3600" i="1" dirty="0">
                <a:solidFill>
                  <a:schemeClr val="hlink"/>
                </a:solidFill>
                <a:latin typeface="Lucida Console" panose="020B0609040504020204" pitchFamily="49" charset="0"/>
              </a:rPr>
              <a:t>1 порядка) –</a:t>
            </a:r>
          </a:p>
          <a:p>
            <a:pPr algn="just">
              <a:lnSpc>
                <a:spcPct val="90000"/>
              </a:lnSpc>
            </a:pPr>
            <a:r>
              <a:rPr lang="ru-RU" sz="3600" i="1" dirty="0">
                <a:solidFill>
                  <a:schemeClr val="hlink"/>
                </a:solidFill>
                <a:latin typeface="Lucida Console" panose="020B0609040504020204" pitchFamily="49" charset="0"/>
              </a:rPr>
              <a:t> </a:t>
            </a:r>
            <a:r>
              <a:rPr lang="ru-RU" sz="3600" i="1" dirty="0" smtClean="0">
                <a:solidFill>
                  <a:schemeClr val="hlink"/>
                </a:solidFill>
                <a:latin typeface="Lucida Console" panose="020B0609040504020204" pitchFamily="49" charset="0"/>
              </a:rPr>
              <a:t>хищное животное </a:t>
            </a:r>
            <a:endParaRPr lang="ru-RU" sz="3600" i="1" dirty="0">
              <a:solidFill>
                <a:schemeClr val="hlink"/>
              </a:solidFill>
              <a:latin typeface="Lucida Console" panose="020B0609040504020204" pitchFamily="49" charset="0"/>
            </a:endParaRPr>
          </a:p>
          <a:p>
            <a:pPr algn="just">
              <a:lnSpc>
                <a:spcPct val="90000"/>
              </a:lnSpc>
            </a:pPr>
            <a:r>
              <a:rPr lang="ru-RU" sz="3600" i="1" dirty="0" smtClean="0">
                <a:solidFill>
                  <a:schemeClr val="hlink"/>
                </a:solidFill>
                <a:latin typeface="Lucida Console" panose="020B0609040504020204" pitchFamily="49" charset="0"/>
              </a:rPr>
              <a:t>(потребитель </a:t>
            </a:r>
            <a:r>
              <a:rPr lang="ru-RU" sz="3600" i="1" dirty="0">
                <a:solidFill>
                  <a:schemeClr val="hlink"/>
                </a:solidFill>
                <a:latin typeface="Lucida Console" panose="020B0609040504020204" pitchFamily="49" charset="0"/>
              </a:rPr>
              <a:t>2 порядка) – </a:t>
            </a:r>
          </a:p>
          <a:p>
            <a:pPr algn="just">
              <a:lnSpc>
                <a:spcPct val="90000"/>
              </a:lnSpc>
            </a:pPr>
            <a:r>
              <a:rPr lang="ru-RU" sz="3600" i="1" dirty="0">
                <a:solidFill>
                  <a:schemeClr val="hlink"/>
                </a:solidFill>
                <a:latin typeface="Lucida Console" panose="020B0609040504020204" pitchFamily="49" charset="0"/>
              </a:rPr>
              <a:t>х</a:t>
            </a:r>
            <a:r>
              <a:rPr lang="ru-RU" sz="3600" i="1" dirty="0" smtClean="0">
                <a:solidFill>
                  <a:schemeClr val="hlink"/>
                </a:solidFill>
                <a:latin typeface="Lucida Console" panose="020B0609040504020204" pitchFamily="49" charset="0"/>
              </a:rPr>
              <a:t>ищное животное </a:t>
            </a:r>
            <a:endParaRPr lang="ru-RU" sz="3600" i="1" dirty="0">
              <a:solidFill>
                <a:schemeClr val="hlink"/>
              </a:solidFill>
              <a:latin typeface="Lucida Console" panose="020B0609040504020204" pitchFamily="49" charset="0"/>
            </a:endParaRPr>
          </a:p>
          <a:p>
            <a:pPr algn="just">
              <a:lnSpc>
                <a:spcPct val="90000"/>
              </a:lnSpc>
            </a:pPr>
            <a:r>
              <a:rPr lang="ru-RU" sz="3600" i="1" dirty="0" smtClean="0">
                <a:solidFill>
                  <a:schemeClr val="hlink"/>
                </a:solidFill>
                <a:latin typeface="Lucida Console" panose="020B0609040504020204" pitchFamily="49" charset="0"/>
              </a:rPr>
              <a:t>(потребитель </a:t>
            </a:r>
            <a:r>
              <a:rPr lang="ru-RU" sz="3600" i="1" dirty="0">
                <a:solidFill>
                  <a:schemeClr val="hlink"/>
                </a:solidFill>
                <a:latin typeface="Lucida Console" panose="020B0609040504020204" pitchFamily="49" charset="0"/>
              </a:rPr>
              <a:t>3 порядка) – </a:t>
            </a:r>
          </a:p>
          <a:p>
            <a:pPr algn="just">
              <a:lnSpc>
                <a:spcPct val="90000"/>
              </a:lnSpc>
            </a:pPr>
            <a:r>
              <a:rPr lang="ru-RU" sz="3600" i="1" dirty="0" err="1" smtClean="0">
                <a:solidFill>
                  <a:schemeClr val="hlink"/>
                </a:solidFill>
                <a:latin typeface="Lucida Console" panose="020B0609040504020204" pitchFamily="49" charset="0"/>
              </a:rPr>
              <a:t>Бактерии,грибы</a:t>
            </a:r>
            <a:r>
              <a:rPr lang="ru-RU" sz="3600" i="1" dirty="0">
                <a:solidFill>
                  <a:schemeClr val="hlink"/>
                </a:solidFill>
                <a:latin typeface="Lucida Console" panose="020B0609040504020204" pitchFamily="49" charset="0"/>
              </a:rPr>
              <a:t>-</a:t>
            </a:r>
            <a:r>
              <a:rPr lang="ru-RU" sz="3600" i="1" dirty="0" smtClean="0">
                <a:solidFill>
                  <a:schemeClr val="hlink"/>
                </a:solidFill>
                <a:latin typeface="Lucida Console" panose="020B0609040504020204" pitchFamily="49" charset="0"/>
              </a:rPr>
              <a:t> </a:t>
            </a:r>
            <a:r>
              <a:rPr lang="ru-RU" sz="3600" i="1" dirty="0" smtClean="0">
                <a:solidFill>
                  <a:schemeClr val="hlink"/>
                </a:solidFill>
                <a:latin typeface="Lucida Console" panose="020B0609040504020204" pitchFamily="49" charset="0"/>
              </a:rPr>
              <a:t>(разрушитель) </a:t>
            </a:r>
            <a:endParaRPr lang="ru-RU" sz="3600" i="1" dirty="0">
              <a:latin typeface="Lucida Console" panose="020B060904050402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2812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68" name="Picture 24" descr="http://www.symbolsbook.ru/images/L/Fro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21656" y="4519095"/>
            <a:ext cx="3047422" cy="201622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5575" y="97936"/>
            <a:ext cx="8016825" cy="1325563"/>
          </a:xfrm>
        </p:spPr>
        <p:txBody>
          <a:bodyPr>
            <a:normAutofit/>
          </a:bodyPr>
          <a:lstStyle/>
          <a:p>
            <a:r>
              <a:rPr lang="ru-RU" sz="3600" dirty="0" smtClean="0"/>
              <a:t>Назовите производителей, потребителей и разрушителей</a:t>
            </a:r>
            <a:endParaRPr lang="ru-RU" sz="3600" dirty="0"/>
          </a:p>
        </p:txBody>
      </p:sp>
      <p:pic>
        <p:nvPicPr>
          <p:cNvPr id="6146" name="Picture 2" descr="http://www.stroim-dachi.ru/gal/hous/sosn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41598" y="1488503"/>
            <a:ext cx="1800225" cy="227647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pic>
        <p:nvPicPr>
          <p:cNvPr id="6148" name="Picture 4" descr="&amp;Kcy;&amp;acy;&amp;rcy;&amp;tcy;&amp;icy;&amp;ncy;&amp;kcy;&amp;icy; &amp;pcy;&amp;ocy; &amp;zcy;&amp;acy;&amp;pcy;&amp;rcy;&amp;ocy;&amp;scy;&amp;ucy; &amp;kcy;&amp;acy;&amp;rcy;&amp;tcy;&amp;icy;&amp;ncy;&amp;kcy;&amp;acy; &amp;vcy;&amp;ocy;&amp;dcy;&amp;ocy;&amp;rcy;&amp;ocy;&amp;scy;&amp;lcy;&amp;icy;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9512" y="3416140"/>
            <a:ext cx="2466975" cy="184785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sp>
        <p:nvSpPr>
          <p:cNvPr id="6150" name="AutoShape 6" descr="&amp;Kcy;&amp;acy;&amp;rcy;&amp;tcy;&amp;icy;&amp;ncy;&amp;kcy;&amp;icy; &amp;pcy;&amp;ocy; &amp;zcy;&amp;acy;&amp;pcy;&amp;rcy;&amp;ocy;&amp;scy;&amp;ucy; &amp;kcy;&amp;acy;&amp;rcy;&amp;tcy;&amp;icy;&amp;ncy;&amp;kcy;&amp;acy; &amp;gcy;&amp;rcy;&amp;icy;&amp;bcy;&amp;ycy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6152" name="AutoShape 8" descr="&amp;Kcy;&amp;acy;&amp;rcy;&amp;tcy;&amp;icy;&amp;ncy;&amp;kcy;&amp;icy; &amp;pcy;&amp;ocy; &amp;zcy;&amp;acy;&amp;pcy;&amp;rcy;&amp;ocy;&amp;scy;&amp;ucy; &amp;kcy;&amp;acy;&amp;rcy;&amp;tcy;&amp;icy;&amp;ncy;&amp;kcy;&amp;acy; &amp;gcy;&amp;rcy;&amp;icy;&amp;bcy;&amp;ycy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pic>
        <p:nvPicPr>
          <p:cNvPr id="6154" name="Picture 10" descr="http://www.kladovayalesa.ru/wp-content/uploads/2010/05/%D0%B3%D1%80%D0%B8%D0%B1%D1%8B2-e1366709329709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660232" y="4654211"/>
            <a:ext cx="2171203" cy="158308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sp>
        <p:nvSpPr>
          <p:cNvPr id="6156" name="AutoShape 12" descr="&amp;Kcy;&amp;acy;&amp;rcy;&amp;tcy;&amp;icy;&amp;ncy;&amp;kcy;&amp;icy; &amp;pcy;&amp;ocy; &amp;zcy;&amp;acy;&amp;pcy;&amp;rcy;&amp;ocy;&amp;scy;&amp;ucy; &amp;kcy;&amp;acy;&amp;rcy;&amp;tcy;&amp;icy;&amp;ncy;&amp;kcy;&amp;acy; &amp;chcy;&amp;iecy;&amp;rcy;&amp;vcy;&amp;icy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6158" name="AutoShape 14" descr="data:image/jpeg;base64,/9j/4AAQSkZJRgABAQAAAQABAAD/2wCEAAkGBxMTEhUTExMWFRUXGB0bGRcYGB0dGBgbHRobHRsYHxofHikgHRslHRkgITEiJSkuLi4uHiAzODMtNygtLi0BCgoKDg0OGxAQGzUmICUtLS8tLS0tLS0tLS0tLS0tLS0tLS0tLS0tLS0tLS0tLS0tLS0tLS0tLS0tLS0tLS0tLf/AABEIAMIBAwMBIgACEQEDEQH/xAAbAAACAwEBAQAAAAAAAAAAAAAEBQIDBgABB//EAD4QAAEDAwMDAgQDCAIBAwQDAAECESEAAzEEEkEiUWEFcRMygZFCobEGI1JiwdHh8BTxchUzgpKissIHQ1P/xAAYAQADAQEAAAAAAAAAAAAAAAAAAQIDBP/EACcRAAICAgIBBAICAwAAAAAAAAABAhEhMQMSQSIyUWEEcRRCE4GR/9oADAMBAAIRAxEAPwBRe9EVbUdgV8NSQzF5MczyKH1ukvAJCxCmH9nhn5+lbPU3hathQtje+0IBfaVdQJc9gY4Pes56zeuLdKk7VBIf+F+4GO0uc1yRk2dk4pCPQak27gKVkJ52j5kP1Z8J+lNvXDbKbexm3KADFSnBkkcBQMP2dpFKrqSCm27KQmWU4YmQBySfp9KjesEKAlJ3Yxtj69xPYfa6V2RbqglNpipyzgCEyAOe54/LFRtXFj5VKSlsMDHtzxXWQ5+G4BaGVjb3OC4D9quthy46YO4x7MO4Hbz4oEDqVuZwSBH3kduZ+g81IalBYMogBpE4zAdyfeBVu4hgzmDA55J85zQ6VNuYhTAEnBnjj2oAklQQSEMAYU7TAjjLfl4qr1LVJlssoZkh2Y8MMxU7ywoO5ctgND8DmOBQ+ts9SU8ZflRBHSDxlyxo+w+jyzstnrnaGBHyvzMQSfJ4qi9bAuQp3LkuGbc0kj+ajBp07pS4SCAlxtCsOzSY94NNfVtEk2Rct2ynYUpVjsf3gZ8NLHzS7j6bEiFyQnaASWDkB+Q+MDv24iq9YhSQQT1S0HDuGV9aK/4e47iAlLOSCHCflSw+jzV3/pwIJfGAnCSRnkuWwMz4qrElgE0ul6QsOAVMGVkYP1Pb+9EX9Msg7UmAQpTuAO7NOILTXX761JFsLZD8gBO4eO//AHTr0T1lGnC0XbZDyks7qYBjMQl35/VAIbKkDaTuY8uR4YGfP+aKsqSkHpLGQpSnZONpY/0oe4srWoQUlTsIAcg48OzmGFF2rDLZISCIUoNCg8JLY+/9hgnkiAAyyjpaC85OA7Z4YV4hBLkFJAlwr7Bomf1qwjJaIIhmbI4cPwfNUoG7qIkuJhhJLeT/AGoAusBwX7iWkjByMYl+RU7Sg/duCO4nPeqrdpIkFlcF4Yg9/v8AUVduzMghjjmIegCpKgzDnjj+oycePNe6i6NrKcqKgD3A7A4wxZs58ztJDkzCZGZcO44fvS9XzbgxcpT2H/ycQJ57fWgCN66VQS57Bn46skR796ilC0qlTAFpHVPATwf81K5aKFFKiAoK2kpIUGeTA6gw4NT9OT8Yocy5k8j8U4Hv/ZqYUBXEFTkIJ4DAsekJYH6j2d+KZeh+jXdX8W3aSCUgKJJEGQfA5kke9EWfSEKCri7qbbLZSsg/yhLEu5/QVRe9RtWW+BbWpRJAO9KUlMuS0jPPtU9r0NxrYBatruR2O0sOkwXLnLAsz1O9YKCApQBeAG55Kv6cV2q1VxQJuOkBnQjcE4OTk/cZqdnSI2ElRSpmIESXgnnHLfWnkToDQsMooBUd0FjzBUTjnJjt2rzWoBDhyp8hg3vGPHgir0E7gCVJQ2HwPfkS/wBK9SEFwzJJCXcEgvn8+KYiq3qFkOoK3csGH2211O7Gq020fFtrWtupT5Pf5hXVm+RrHVmv+NPPZG11/rFvfcSpKOlZZmJBb5i/1FYvVa8r1KjbXuElCX+QFvmhpglz9YoD1LSkpJZ1FMEqdlOztxPBqrSrKEoRvZCVEhKX6ldyfxYOSwfFOMUiZSsP12mCVrWpKgA0pBZy5CSxdj/ShrWuUtBUkkgZcupLuGw78NmKuu+oXMQXypQZknMAduaR+nq2JugKSd6y54x559+apIlsc6hJJCkqKQ0EhmOXfOGOZmj9Oj92FqUxYFjjAIATmHecsazeo11zUEJspJIjcW2pl6bW/RyoA3172AZOEgDAAGfrSk0tlQg5aIj1JEoTuVMgJcP54eSPH1ryybx3PbACgxchyO5gzz96Z6eyAAEJ/KKv/wCHcLQ1ZPk+Dqj+L8sVnS3Wbajxy2GkjgV4vTvKkEl3aGeOTLePzpr/AOnXvP2qm5p7o4o/yMr+NEWqtx2MQQ/uQpoH+KhqWSpt+4KAYFTpTgz9+PNMLilMARiMeX+/+KpdJyBTUmQ+D7BNLq3bl/lPs7AS7ScijbWqSkkpKglUS35BoD9x2quzorYIKQA3iG9scV6LSUqdYBCgQXAh8NjHuIFWpJmMuKcSxNxKSkpSHEGZbu4PbgDv3oa2sbf3inBchn6Dlye6ufpzVGp6EMkfK25RVkMI2ifmfxjtUUXXSQSBiNwgsT9Qzu1VRldHhW8AB0kglMxh2ZyPymewLsakJAATuLCGjnsQSQ/+zXLRuSCnYCGYDcFN2IzILdmFT2JhKmDAgszB8DxgkvQBalXQkLWCDkpYkB8sPzA/rAtsl5fviAw453fl3o5NpDsgMHAjIAIA5AgfTNSFsNkliQS33PlT8c0DKLSmSlwGgwOAC8v5n2qZQwKR8ySxcuGAHmGJP+cVwUB8zQYcyn6PyS7ffmo3tO/yg7XKnA+UFTPEPP58UgKBfUSkl2UeHAGG2uGCnjFem3CiQygSHGJd3afGO/ijUIQCpLundO1WZ4JLyf1FVXGIK0EJBMAsVwMK+4n+1MQKvQnadoJXk7SZBkBuYycUOi0ClSSG2gE7HJHCSHcHLkcsMUfdUNgLEDlXMx5x3b69hrlpRJuCRtZhgjyQ32InvRoHkptXyWS+0EFyQCpiGUD2LBxUvTNMAorABf8ABlOO5yQJxXajRu5/iBY5BHvy/wDr1aq4lCRLsSzlyXHbxknyaBESUg7S+0niSw47GAOOfaoajUBK3SrsO4AADDE5b7z2n8UpGxUiZ7gEMWLlm4pci0TAcnLe/wCgmgaVhp1IYkkI3Q4EYZw3Pgj+1VXbJ6gkDIclyW4Z+C8/XzSnV9SraP4lDlgQ/ft5p2xUpZLsQkOpizRkCIf27Uweyg2bXIWT3ivKsTbtsOtQ8fEb8iK6gAlVsMCno2odQLZ7hg/I6fryTUNEwYl2H4gA2AAoh3BwT9c1bctJaCFKdjwNrspm+UGBNL9Rd+G6yYGCBkg479s0gDvWkfulrJSSp2DAA5AZ8pDDH9qT6LR/8khIf4SGG45LBm/U/WlltVy/cly/5DsO0VtfS/SzbbqOGCRj3pTfVFcUHyPWArR6NNsBCE/binfp/wCz6rhch3+vaG7zTL0X0oBioNy5we58jwJptqbgAAQS0P5bjyBw+KwWcs7ZSUfTEFselWrTbp8D6v8AcY8iavXfSmEJDd+TkGMBwQ47ihNRqgJUfqaU6j9obCVbdznsATj2pX8Ev5kx8rWLPIwz+6QD9ekH3qq9rbh5/EVYGSQf1D0gX+0SAzpWHMOPaY4n9a5P7QW2dYUgdyI+4dvrTfYSlD6G9y8FH95btrDh+li27cZHdyPagb/pOmuD8VtRafmSCVF/LBLNU7XqFtfyrB+tW/EBpdmi8eMCTXfsyUp3W7ttYOEhXVPBSQJhzSTX6Jaem6gh5Dghx3H96191Aqo6tbBKmuWw37tcpId27j6VamryPq2vk+eEmyAFbrloYJYqR37OPzHmjE2QpIUhQUmCP8EVpNR6Naug/CV8NX8CzCollYcmAlh70lGiNlRtlGwuXDYPMVo3i0YLjV0wfSgbgSogpE7uZxGX/wA+xen1YAbYGckoOGLtjsG8VXc0/dLHvzQvwFJWFpUqDwZEM49v6VK5E9jn+LOKtZGIvqVADbiyWJh8sOYJ/KpJuAJZJdyI+098P+dD2EJJO07QAYVJZ4dsl5PFEaoEHG1+AWJ4nzVnN+wa0GUCSJiZnkv+v61fbvFsgsS7wScifJl6js3fE6AX5UpiIZndjntzULqFOwAY9TMDIiQMuA7PM0AEXbrQp2SUkgAsQZ+rhg/Y1EJCtrAupinISXCvwkzMvVSbxUbbpcJO2QEgh84LM2TzUtNbdRSVnoEdUpwAlJ42l8ZD0xENUSFEBXUIYBgH7H3jnHsSTZ6krHwwliHORPbuIo3S6y3ZU1wbhcO1Q2h0jDu31YeKF1l2WtBQtknYCOpvPZjGeaQwW4vaOsQH2gyUsflju5xSm6FHasglIwWYkgyeQHftgUatagFdBLEnqG3vgQSoEwRGM8BL08pSk8dTTu5fLAvH0NNCo9CCZMgfc/Wpp6QRjcllA4IJB2uDILYLUQmwSAlJCf5j8rD2BP8AooT1a+kIIDgEAyXOMYHNBprAq9PJN03CfkgRDlw7+J/0U5v6hR3ZKWJ7bR4cFiQl/tVPoOhSvTlTgqUowYcDy/effLVZrL7JnapaXyeQo5aMcyafmjLxYGu2TP8AxkmB8xXuxz1D9BXUOvQm4d6lpJOdyFKPb5mmuqiRwgbdxKYduQRM5E/lQ+tUEW1L6WaH/E7JhIMvE5YF6calKi7wAC8OWU5Mj7z4rLlHXdt33kA2/syGaGwI7VKKY6/ZPRgIK1SVcRjI/Str6JpgtQUWI4/v4pBpfRR8NM4AGBiD9JGa2f7J+kC38oICmcDHcwJBYe1YSqTOyFwhob6kBICRmCWxiAQIJA5Hc0j9Y9VTYS6uSwAkkn/XppqC5JPJr5v+1XrxGq2JRv8AhDuwCiOfoQPrSrtLBN9Y2zzW+rrv9SVqS4G1IbByWb6O7R5pfZtFBBLkJLgMw+XHP8WavsXwNyggBTRtBYEuxJJ8gBvtMeDVqKEkJYgMCWErID/+O4uTxHat0q0c7bewnU6toDlG0AqKiSmcHI8DGKl8a2QsS7fKSwJBx1HAaT5IgmhbmBvVuyNqRwYDDIJPHtV1xaQpQlSiMsH+X9eHzSrwHmypSB+7LkpCgAVN+LLZIj+vNdotYpKrj/ECge+4AAkHpJaW8EN71dqbqjb+Gjng5Ek7WeGl2qnRaAo3FhuIPLwSRDd5biH5DH7HdPA1tevLSCbyDtDdSRPl0yfEPTLTaq3dG62sKHcF/ce9Ze0CSp9xG4E4Cjhzw/P9OTVKv3fyk7hggsoYdyIIgFu1Q+NM0jzNbNdcQK61qkrKEX1EoQCA0EBRJLqEtw0waSWfUrgtgrS/keJdsYbB8VyNelWM8jn6jisZ9oaO/gcOTZoLvpVoAkElJt7gQQClXCdsufEcy9JNVpFJIBDPLEMWP0/xV9jWqBBclsBy32fE/nRtu78VRBTbBUSVLP0gORhjy85o7pmqhOGbtGfNl8Qaq+MQ6SDtP8P0ePpTv1v0tVsldvrtkAlQ/C8gKEbSX7fdjSEqrWMXE5eZw5NBNtaCqCWwR3J9hhnzRGnUwSoYliOGd0kAmOnt9KWEh+xqxGpUC4IOMjy7R+dXZyPjaC7loghX4D35yACn/wAgzUNo76SQm4QCypSnqfsSCYbHDBuXPJ1qmAKQQOOO+I5c55qCdYwSNuCYYMx448n/ALppohxYxsLuLUEqSF2we4GAZd2OGHBJ8iiNZqLFs7glRdLAqU5cudxIafHgTSQ+oku6RIggMUngjjA7VRe1S1sDx+v/AEaA6saaz1jfZQgBILgkCRHhmctMxQWj0pLJDbjAJLB+BuMD61Cxp+clnb9ad2bx04C0XEncGIACkqH8JQe2CFAThw7CLr/oovoVaUUuQPxJMhOT0k4kl2gv4pB6pcBc7m2iOxL492/pWjt21X1KJMJDqPYEsw4Gfs9IrosHVqTbDoBAHUSCpI6lufwu49p5qlsieF1GHphSgAMEhtrn2E4+vuK71NKVFWwLLpHPzEJcluQA/HerdZpem2UFCEkq696W2kEJVsYEYefHivLnxFfKkKGEqkz2LwP0ovyQ14F6FMMlXll8z+Et9q9qN66oKUz5OFJAz2UQa6qsnqjR6oAPPQByGJb6Es/+iknrDL1dg9yQBwwIZv6/lV+pUQIJuB3Up8AfhcHI5xgjvU/ULqU/8eBt3EpVDn8PHAIP5d6g0NdZ+UNWt9JQ9o4wct/KO1ZSwOkGtZ6Qv90frwf5fIH+8xXPHZ2T9iKLyOef9/tXx/8AaG5tuahRzuIEEFyraCFJlgHg5r7JeMV8i9b0Ta7rUDJW0bSH6QZyARmQwrTj2YcujvTrqVWiVELcMrcZEE493Lf4o9enTsSEsohiSPw9UO4ccET+sxTbMpITsWoFRABJIgBJJZP0d2mqlrJJCHT3U0pDk7Sx5J57eK0Miq6oAlBSN2CeWhgT3cn7VfploASoqKdj9RfkuOgzH1y9Aai2Wcs6jMch/Ez96YaqAlIUdx2liApyGY4mZAZm7yKYiz4iSXB2B47wzEgMAR5ZwewqrQ3ip2JUQQ5JGMFw0sef9PWmWVKckDJYpYeD2kfXiKgLielKHJ7EgvDl4Z8Pn6CkMvF4gpKACCygGIiRwZ8k4k0Mbyi+9QIg9W5yH8TDfkPaiglgySHKSX3HBOcyS/P+Kt1KN5G1TEpZ+Z/D4hjjgNy7EVIIdSAkpCUukhwp34hmh/Yd6pGnKgDctkqLEFzuSCCZPYtx5ktUEXQ+0lhPSn5uGGZl4P34q8XyxDlLPJEM3BIeW5gMKQyB32gFKfaokP2bh+W5PimWjuBTEYzSu7qUgNuKjLAQ89gCe4hv70aXVLQvYG2vLww7+fbueKx5OHtlHZwfmOHpkaaxqVoVuQopP6+D3HjFTWbF5QN5JtnlVtmV36DG4nkHjFA6TWIU7EFsjkeKsPJpKTjg0lGE8kF+gLIe0pN4R8h6mZy6Cyg0UruaJY+ZCg/g/wC8UzESCR/s0y0n7TalH494EssbsAp57g1opJmT45rWTMi22QarXarX3/XAtDKsWydiUgthgQCzNgj7UNe9S0zv/wAYOFhQ6izbNqkn69Qp+kn1/BmRYGW4f6Ufp/TFFwzHZvSCJUJZhyCRntJgE1dpvVAgJCbaflUgkzuSoiIAwwn3w7UEvVrITPyjb5YhmJyQ0e0U0xOMhurV2bAe2N5WnxA6gFbmCk3BgiUqDgwQ2f1mpKpJn9GgD2aKhfvvOSXJYfeBS/1XTXU7ZT1kBnkPh3xjz+dPZGIZZ6jfcOxClp3nbcYFthAILj3wzM1W6HQW0bkbgq4Qe4COD2JIfIo30vRC1tY/vA5PUAVGBIckJHBIn86l8JHxApIJVIMHMFmcyQefNO/Bi85OVYIWlxvBQ/I2kiVSIIPB9qv/AOMCLgC9rDp3Mwfju08A15dRDHpEP1B3ILJZ92I2y8jtVd42/n3FwSNxdwxBHnPfikBUvVJBaVeVKk9+PyrqLs6vSpSBctW1K5Lp+n2DCupW/gdL5CdHp0AJTtBIDksdiZIBb2pJ6zY27lIBh1HsGICY77Sziee9MbCQSowDwAWgAso5P05q+yhNy2tIIcu6Vu5mWJMOD/1Q5UCj2HXoiwqylocO3Z5b861vohSUlJLRkkAR9CcgY/rXzz9i9QWNtYZSCQx94/3xW10Gp+GvwfJD+HFc79Mzsj6oDG5zXzX9o9Nt1alFIPxGli7ASyuOHHLDtP0+9al8g4LMJxHFIv2h9IF5DYUJScT/AGNUn1kZyXZGK+ITbSAZSB0/Uhoxh4zOKAOnVuAlT4AaGBMjd5gHH1pslZR0HpKSxcBnGHKi3y9veqrWj3BRcAKBYOw7FQmAB7YrdM52gC4oFCWSSVCNvzbodlMTBaH/AEqxKlNg5ClQGS7bp4BJbkv7mjdF6SV3E2yvalSmKkkhiQRDgNLBpzXa/TfAAFu5vSXIIiAQACnnr2ke1DfgEvIFpkdLkt1QOCPlSSRgfXn7zt2yFnbCUAnd3W53FjiGbFdplnoKiAkEksQhiA7vwCD2q/R2TsBWX3SWL5J2naOGbsYoES1KWdTK27S7dPPc+7eHagLtlaUOySVEhJKkmcEZ6R/vux1mqUv92GOCTJIfDktHjEc0DqtIQPiF1bW4dIcwPo7zQFHIspCUKYAqyHLBwA5HAfPv3oe4VJHw1PuKRgx1B2YHAifI96fes6ApKQpI2k7UR/CU7ofgD6EUlN5RCgVOECW+VnZ37Dt4bxQsg8ENFp5AKwGBOCGwwZ5McVZqbaNhSoEsoOogwdo8CIZnPduanpwlTgMGBDgEAh4giYI8/ar7V1dvCAADL9Q3RwWks0y5PegMHmnsAAlRQklghz1sAS/ES4HtXlg3iCUjcHgEh2y+4EjHDRXtu0u4SsgFImQPDtHSJZh/ejfT1qYDankEFx07v4iXZ5cdmNJpMpScdAB9XThXSZziIzipJ1aTguThjU/+IEFWQCYBwCxHs3v+hqSvTrZcrQnIBYTly3Ll/wBajojZc81siNWl+00Nd1Qieapu+lJ3GCB/KsswBJLhuB4qS/RUqUUpUsedztI7n+GfePNPoP8AkP4KlatPf/YoXVepAPL+2aNv+m2gAkp/E6sleGKf5Ry0yPd52tFZkoSASOEKdHgEkv7mZ4iqUURLnkxVoPjlZWkhDAtubqZnDHmXonWWLt5IRdWnYgkiMEg5Ic7izAHvTEoKtgURL4JcsA24YAHcdlVWq2SlKMB3AAAIYMxBct3P5CqZjnyQ01kIDBKt3zEP82AHH0z5+lHrKHUo7bZZTEpk9iwYuXbdw5Peh7m0BvnID9w+R5iQJ4q5epSq2ndblKj0lQcl5k8FRH2+yyGCxS7Z3FQ6oZTsMSS3cS/maXazSrWgspLkOZw4Mkn7P7/UrT2SpI3uSHblYZjtIySE8c+cV5qLQZOxSSRLHt+Fvrz/AKAHkC0WgNtAQrY4eTtlySDIOQXrqv0+ot7RubczFy2IwTiuqrYqQOo7htJ4IB+kFjzhmojS2R0kEpDNIY4YfSHmZIqfrKyVApSATDn5SJl/9mut+nAB1LkAkAD5jDqyWEB27PzUVgtt2e2CbFxN5XSFsMMOdqvGC71tNKdyXGWgmayd8LJTuVvS0JILMoykeZ47OzvVv7OeqG0RauGHZCzyOEk9wPvWc4Ywa8fJTPo/pmtDbF4P5PyP9ardTYILfnkVn7moASVvADx4pvofUAUhC8M4PaCw9iTNZReKZtKNu4iv1v0hNwOw3DBNY8JKdyJSoFTJJcKIYhywwB4ckHwfpGqtEeUyyuC2SDSPX+m27hJIIPcFiffvjmtopx2c79RlV6ncxJtl7f4XO0MxdmAUHMTJ55qcrKQVbjwSqXb+IwB7Fo8Cmeu9CWhRuW1O+QQHHfDAu3Z6BQbLbVLIWfw7SEuwcEn2HHaHFWnZDVAqNOXKOhhBKS2XYF3AkVahSbYBUgpVILkEHqgkQxHDPgHgUPcu2xJAUUpYEsCnLkpBf23dyzYrrmm3J3pt9KWCiCDJMEAMwJNMk9vahCQVAuU9owlhLsYSMUOu5uJ3byAIYg54d3AMv3ijvStLlQAcv0kgdJEqZy0sPvPNU6i2LYCdwaTGG7GcMMSPegKJ3dT8RCUXCrcksoyWSBCZZndz9O9B3C21UlLbC8wzu2OSW94E1LWWyd23apw4Z2UXyOeTMCPpRStEFJOnvJ2qZKkke0pJ+k/XtSbSKpsEv2UpK0IJJtkA42B2KcBgQDt7eOBfa1AUNpBJfp5BJd+lhgFnnvzQ96yoGyspBcHd33AApVgscwcAeRUUW1A7gCk5YH5T4iJ+jA4iqZCGiQPiBO5htSFBzuBZQJhyW2+78UcUEuklJ2JDoEqAH5juwb9aUae4AkGApx1HxLl4bEP98VZY1FwB3UFPwJ4ENg8TwxqWUmg+2gs4JONrmD7NLGXf+9U6tSEhwGJgpENOe55+6c5oTV+pJTvVtKQ7JEEFo4gYx5GKVXr169wwGVSCp4A8OMCHmhIG0OjqwMqG4iGZwly7pJLEEA/XnmVjVbFhLhKcOlI94zwO896TaXRJQWyzAKeSoh2L8u0xmatIKioOsqJ5UWEMQ5PZxx27U2hJhuo1EukGS4cdxLjBS30moXFAq6UgDa5buc/1+wzQg9QCQXUl4ASHZQ8sGHERjnFW27m2ARIgOrJPzSDyMDtmigsPUhyASokgh1ZHIAS7eZfJ7UNrrwPT1hTCXHYdJkOBVarypXc/F0w4IAkvMYAkufq9VqUopYJUIBLsWkklw5SSoCf5u5oQMNWncR0S0kCEp6lE7WLl3L8fnQmq2fEC1EbQkh2jLu4yWIHg8VC9euBBIUUkdJCYYEgEDumTj/Jp9P05O3JIUoBTwHCTgsxcZ8imhMPGoDQ4JH4hgKDAsSZPIDtFT0uouFKXEpAHUHc9UknB6uO3BqhFskhyC6oLHaNrQx4GJPZ81131EWgf3RDkJHbdlw/92ntSGCaixtUQpiXlgSB4eXbGeK9oQ3Lpn4hQ87euPtE5jvXU6YrQ7v6sLSi0R0u5AO1IJTky5O4sPqIxRCbm7ZgJV8sbUpA5PJcZB4bmhVXluUXHYvhyWfJMe0/ar0JIOc7c5T1fhPZg8jiaQyq++9KgS6FSUO43ZjtLgxnmu1y0qBSrqSB8xGP5iHd3LOHq1e5AICYJgkSkliMfxEADw+KEXpiVFKmBwomSGIAkdhx3HegAnSeor0xSLilLtEBlGSlwYJ/EIzkc961VnVhaQUkHyKyxtpUhQLs7EtIDuZ+uGMGqNOn4ZeypKJU9pZLfTz5HfFRKCZrDlcTfaL1VSRsVKDkfV28Yo74Cbge2XMOk/M8kkd0hqx/pfq6boIwoQQcg4pnYvFJBSf8Af70J1hltKWUMgDzigtb6cm4CxKT3H9Rg/rTnS+oW7rJuuCwAUGj3HPM15qdCtAC2dBwoSkyRn6YocfKIusSPnPqPo67aty4D9Kkvtdsns5Af/TRuh9GWbC7n7tFtiokrElgpgBO5jD8hn4GuUAoMZfNIfUfQiEqFhIYzt9wxaWdse+cUu70xdF4M6bp+GQxWGcukk/y+cKzj3gkFdxSUlWYgKZj1GNryAGz3pghatxCiygEpMMyfmUSfBSkfWq/ULAKDcKB25CVMzt9Qzf3rTRCV6KC25Ci6CkMgSYMg9t2Me9M7ehXeUhCbZK0gBILuekudzHap4ZXB4pNZtMkhaiyWJSBJSwIwcuxPh+1H2PVLiQ1u4pAIKWSSFkEOHPIz+LiplHyhxlWCekvqtrSLlxKLtm5BDlMkxvQCCwUfMfSokLNxRUov824qgbuXEF8nmDVCtKlFslamLbXL5Et2l/f71RaS2xRJ2KtvLMVD5vIGf6VRLRxJJJcM0gYIx0sC6iB9xXo1akBmJBBdMgl+GkgCG+tX+n6tG+4EpURuCgEgl2Ez9JB/o9W6rQKuIN3eHUYCmAYkkCDBkz3ihutgo3oWK0qEtAZyZLgl4cOGDjxmYx7pdb+7UpJJUAPoAfvGfYtXitQQRudLdwezzwcCpLsFSVFLhLgqUIQxMbo/wWGaqyWqK9Lu3JJTnqIUfmJbBGOIcHnk0RaSsKCnYn+Utw8nwIxUlJCkO8kYL9OA7uMqFQvLuOkOnqSxCSGWTJJUYBz5FIYRdShKAUyR07gGHBwMncMHFUdO11ILEuC0nzHfsWxTPWaNCE2VBuvqCuXYOHcvn7c0MLHxG2pMOAUmAAzkEcz+eKV2PRVesJSgFE4G0k5MpPjv2ce1TQpfysVMW/8AEsmC4hXcuQKq/wDTclLrYnc5kMJLNxNdorV4nahJCVMAA5VPIAfgecUAXKuIQUb1yopTtIDqMnDFkh+OSO1EWklXyqQn5WbPPVB/tniqFenoRCrRKyrq3Ce+ThhwWr6V+yfo9sWUKuWhuDLSsp3NJCZ7gARgVlycygi48bZgNF6XeWDeSNyEOg3HZJO8kOXOOwaSHcsKibCVjctQOAAzHu0ce5ls4re/tBqNMpSPiKQQu4OkLU0ADrCWDgq3DBhPNZ71L9nrYAWbptBJPTtK2SEt0AMpR7wcfSpjzp7KfE6wZxeltgnddUkvgGB+Ve1O/wD8cqJT/wAkg4KhaBMZYrBH1FdWvYzo7VXlbksx3PAOAIdUlp7zFU3LJNwu5JT1Dcdo5ABlhkZ7zTBrl68gOkKZyoFgACc9yGYNH6ms2VJUUlilEfEHykEEEF5dwRAzzVCK79tWwpCAdgEbixZhkB1SZ/zVanba8OxSBlmx2I85jk0aLiXCkuoMOlL7mLgODyWmG/OuuXgLjq6TtIPkF9wy0u35UAJ9Iq58MrUZKjtS3SkIYP3di3sAaNUB8QGQDtKd235eZkCX+w71IqZTCXHVzKcN1EBgGfn6UMUF1FaWIIDZYln58kj+ssAX3vTUlPxErKFBTAp4xEifmGTOW5oj0/1cpOy63HWPlL4Hg+K8uL3l0A9KnC1GT08B3Z3ntVepsIKShgYJJgJL5Uk9nPA4pbKTo0KbgIBSZpn6X60q2WLFJyCHSW8cf91iNOq7b27GUkCUksrLQ/vyKbWNclbpIZQhQIYg9iDippxeDVTUlTNsmzbvN8M7VEjoJz7K9/1FUlBBKTBGQePFZ/T6hSCFAwPy9q0Gm9XRcATc+aWVzuPKvA+/2qk1LeyZRcdZQH6l6alaSUhO9m3EAuHBbw7DE/esNvuJe2oLQwVvSDuhRHLOXmR+T19NtWFCSCUuwLFizOQeZLUN6p6Im8lzloIgpfJBYl/GKyfpeSlnKeT58iwmUqNtkB23ZKgHSBnaz85l6XIKUblAlS36Q0FzhssG75+9NddplWLikLEhJCVEjqSWY/eCD3bAFDabUAllghYBKezFT7R+s5rROyKS/YNpibi2uKk5wBl2Hb6TJoXV/MreCytu0CQYLlRKnYkS3NF+qICOoOSe4kHBiRtgxMgAig/+QCUIK9rgncp4BJDl/vHerSM2wmwwMF3dRH4XOYeMf7FX6Va7iV2yUgYbhm78+08xULXp11zGCyYZTtJBiCGaMcUNb03wQVoUpIXfTbIn5NjvPDhQj+GlSYdqKdTcKlm0VfMAZy3Z8u4bz+dMNSkFCUgkAk7y7qWXh+IA7c/cax6U15a7lxwgpSCTMnLNIf2waYLQlNwEe+PeJP8Af2p2KmD30JWXLpTtbcCl2xKRlT95aairRMWQsAJ622ndj5ix/mionVJdLbgoqUxJ6FdTiYjI/wBgrRXEsVrLkSCQWBcskHDN4h/rSY0BKsjpDqDk7AR0qBcPlxIHd/DURpb6wopwpJcqwEgQDHvwHxmiNZp9ttK1kI4Cohg42l2cwHz96H1V1XwiC24D52DqDsTIy/PhvNJO0VKPVlqtQbp3JJkFJYEu7ksxcc/StP8A/wAdp26hJcF7aiTx8wAPiX8x5rF+ihQQlAKCQVdL5IU7ERBd4M1sf2G0Qt3Lm5YEBIBLPuLksT42kNWX5GONlcWZI0F9KNddY2EdCyBcYE7U8SJBd6a+saS4myUWlJSlO1wQQGHJkYzSXW/tJb010pTZQLYITd2kBSVAkJYMHA2ccsHpFqPXTcBCVMgqKineSouZCh74BiPFcceKbqtHQ5oK/az1C1dSbVm2gfvNyru0Ak908z/F27vSO2ofMreenlzDSzsGfw7R3odOouKhYS3EO7PkvBAYNPvViXWEklW1O4pBDogsyQxbL+XNdsONQVI53Nt2Gf8ABKpFxI/8lgFxBgpia9oI2Lo+UKA7QGecbg1dVf7Ff0U2dQxUdw3kmAHGCwBckmZ7QK91ayta2EBLEuJVkOO4Yu3fFVWLKt1tThRGRLb32lRMuYAeMk5aprIKl2yyTuJDeCw4bcJPvVkHttQCAB8zJSTg790eS7wf1ipagbhL73jdgHjgdMfrBqjXFPVJUAo5IJOBGSIBn+1W6taT0spILSXnMOQD44wImgCm5aFshclTQHLlncJiSw2kDs3iqVIu3EhKSACNxaHHuZbiDwO1F37qRsITCdqQxJbIhy7FlKaoaImVJDNIBE8MVEuH78eZoAL0RLHeX2gpYuOiSANzkB38eaquBTEIVBIPDcztPYOPB96tsoUFb4JhyMFwSAO/07e1RWjYOkFuEZzkMC54xSGUC4WlKcElh3jOCC/PANUnb07XCmG05UQ4cREkmJ/sQSbhI6SQX7M3EyA5PTn61epOzabqdgUFFKtj7pL/APlJmHntktaCnsl6f6r1fDuDascHBft5jHH500bkVkNYDuJZRPyuSwBYsD/CTGGbnNNPRvWF9SVphLCC657pAkeQ9TKL8GvHyeGbj0r9oVJGxbKT2IkQ0HinpQlSSu0rcmX7g9m7TWDKwoOk0f6R6suyYUQDB8jtU9rwzV8fmOxl6z6ajUW9qoILpPIIr53rHQo278KTIYEngccYMia+pum4nfaDK5thy3kHnmM1lv2m9GGoCVpi4ggvyQHcP3AJY9/rSi+jzozlHssbMTp/3ltRLkhSU9KTvlwwA7mGHvwxq1iLZUSskLUWdy4kjHMA48+9M/g20qVJUHytt4ALpGSAoF5+tBa4hJWsAscSxGQMRx8vvL1umc7WMhF5Q+GkJJYBklLbtqT2dwM8YGKC160m0lAJV1hRwkjouJJYElnUPo9MdJYVcVu3QB1OEmCOzFmf38RT/T6IBK2YIQjpEMVMzF5eoc+pah2M961pXKLiVFQASFOelwY/3H3LUX9W6RbO5iPl29XS5dz5clh37UX6TqhtUkq3pD7mDwrIYdnz+lC6u0pgE9VtOA2I5DZLf1qkS0DW9wCVXNrF8l1ADAKX5GH88iobdyiUnbtO5QYhxB5MkkijLOna2orPUVOR/CGDAkjwTDSRS3U3koZYYMSyCNxOCQe3vVE0aCz6ildkpWDc2fKJBbl1DCYHtND62xutouIFu242rypO4QCxJ27gCfLe4of0y4Lm4pTuRuAIUYcJZx7+OKmu8ClQSpi3yEKKSBicfSoqngtu1krRZGnQC25RO4lowCSC3Hthqkj1u8Sd21iYIjBlixG1uG7Zq2zq0G2oKRuaACVA4JiWYB4PevL9le7ZbgEhQDgpcDBxH9+Hqt7JWNFv/IFwMdvMOIJDBv4iWPD48Uu0eqbpLlYSQD7DcolpyDkdqY6rSKt7VXLSrZU/baXxHEyxgQ3ivbuWEMEEEbizuSXhu/nE+GSrwU7exhYB+TgpDloBGYb5WLMzT4oexeUU7U4Dq6iQkEOHZ2lj969tJ3BmlTlgXKsM8QOnwWq25rFqlULG1KWDdIDJcMx6e4BzSES/51v8ZWVc7Sln8PNdUraCB/7az7ORNdSKsD0l+6F29rFYZnAAEHJ7uOzt5ar03N10kiZ5MdwmHfqP293itSCrpUSQXLA54JOCDLSSwoW9rFIBKlBLkvJ3HMkP5jktjFUIYKSkHY6YfAhU5kBw/eB4qOuvpG0lQUHLbTJJBALvtwACAefahB6kkpJL7Mh2GSXOYJfuzPXuquFiNpWLYKXSYkKDgt/9w7UUwtFN9CVISpA2kM24l327iwgOGbzIon01SSlDWwHJKnhAJfkEZD/bmGXpuLskpBCkszFWFKlIgtMclpq+1riGYpSFEBT7QBILKGQHbHam1glPI1Xc2hwywnp2vgCJOGJ/pVCrv7hNx9yyVJI2hgpksz4E/wCaidK1xavjIfcQFIIIIE8nEkuYjzXitOzlA3nd8znZtfAUYUpkvGCcCRUlZI2LsAbSCzB+RyflBwkS5l60mi9Rt/Cti4oskmNoU6QxAY5CnKXfLUj/AOHeWopRZWSkdQtt0kkAKfEl+Q5AwxokehX1gKUNgTCg4dwJdufbvUTjF7ZcJNLAMu0bi7lsqCralEJdIS7O05Lp7y4HalqNOjaGT+JwDE9QyZYf73pgpfwxttkFQuH8PUodLpdsN37FvPa3UpQOiFAkgh3UHgTEKwwGT5rRaM2si+9uQ53qtqeVJDJB5cSFe54AHamXpnqG9CTcZKnI7OQduOD4oA21qYHaEpILQRuYly8O8c/1Hl62yCOnYW3IIBG7LT/N/wDd4ek4plx5HFmv0HqSrKgUKb9aeFdu6nfbZJSOpBMFuU/2Jd3r56n1EIGFLSPm+YqR4PTOOWLU79P9RSoBds4P5g4PkGsmmsM6VKM8rZD9pPT9zXEww6mAcjumIUPz+1ZTVjoAYkGQS7sVFLgNKuIDwO5r6Qo/FRvS5uOStAT3kKDBm/1mrD+tW123ZJKCoqIIIQmDO5m3CWD/AIgGq4WnRlywxY0/Z3S7idgBUMADawHJH8WXHb2qXq134W62YIkl4BmNvlnLDihf2b1d5JTttm7vgC2CUpUSVdRwnOS3PGWHqP7P6pa1rUEqXlIO4owHdTO7KbDDvWbxPOhp+jGzOaCwkWyTJUX2qdiS8H2duz1Tr7y1K3bdowSAAncAk7QJdnIHdqOv2VKuhCwQxDpB2nDgHgmYbxPNCa/T3eg8FRBDdSjyQmcTIDZrc5yfqV7baO3KvmU+fxce1JfQ/SDqF7lP8MY4K/b+UPxTv1i+FWil3ASwAGCBG7lRLNIwx4NMP2XSL2nt9JSpKACA7lhlvOaHKkEY2yVv01D/AA7KjbQpJYqZgQWI9yGD/wCKT662UKUgoVtbKSGJeAWLtxW5sejpVa6x1AmGY4DkgSDFZLUOkl5SSQxfd92b/o1hGcuzN3CPVPyeenWUJO9SUnkJyPaX3di/+aP0vp+8slaQQ8uwAhi3zRl/AoPQqCmdwXzJKi4B/OQSCZopXptzaSU72D7iIP8AKJ9pNbMxQJrriyoi5cSpAc7g6odgQM8FjMc15d3p3KLhBAYhUnBBLwQG7TNT12kXaWq2dyIClJIY8wB2/vNU3VKWlw0n3SkgyWZxLR7+KaEW/wDKCQ7ttB6XLpju7Bx+nLNVVu6ghnJy0BuxIwcCXY1K7Z6ZAfaPmJlTlkMAzT9H4rwJhllKVMOp3dishuzhu+c0UBG3q1JG0BwMErUPyeK6ibVpbSUiTBCiclvyrqeAyE6bX6Syzm4sqABAKh8qmG1gILDB7/SHqWq9OXaS2nu21AuVpKSlQPUekHqhJP0D8UJqLCE23Kdu4BQ3KPX5klmnJb7UPfsBPQgK2ghTF2SoqBCd3P8A8YioUc3kpyx4CbRs2ihQuC4WJSFW+lizKILgQYxTr9m79japVxAUEw5ACCQQSZEQoGZYw+KR6S2pC1IWzZURIBALAj/5d+A7xQerv/EWYSkJKu8nkEPIEszHJpyj2VCjLrk3nq+n0d/Up+BbCyr/ANxQKS5gNkwQSc8Oc0o1npNi2o7ChSraElIWpO3dvHSEA++C5790ljT21pTt3FQJDmRtUGEP0qLAdiDJhjJdxSFAKhwP4i/4TADHk/btS615GpfQyt64LIawjcpmAtkl8F3JcuABAhqe6fW6goNs6W2CQWUUAEJVDdKZ7vP0iszoiQtSTJIyofKHdg/t7Z7S0seuX0sFYCQncCqW/EJMndjue1Zyg/6mkZx/sV667c0qk/EupCl7QwVIA6kq2ydu4ZGIpOvX3FrVvUsjJCiSztDnj37DFW6i+ta13WSsrc8OGZul8eO45qjTJASsAQcncymMjpY8l2Jx7NWqji3szlLNLRdqVFHxAspKwphDgmceJfHLeDFN0qtglHU5S0QekpVMMDBDcCZaprSE7SsnsCVZBlWRGHwQZqpwlF1vKwNzr+ZiAY6+p4zGaYiSlAFJWZJ8MZgthL+O5qHqOsSrc4G8MEhDjqhIcSxDu5YRmapf5WSraThIZSQD2w5mMs/GZFNvfutk20pchRLJZIyx5H2j7OhWNfSNMpCEoBcKBUQxJBPysrJB7MGjxS24l7il2Gthw+AhYAAUw3T1P1Bqsvasm0bdpbLAG64PwPKWUBkngcCh/Sl/DCArHAdypM7tp5k/cGaHqhRdOzSfs5qwpSgTtJ+Gns269bBD+Qad3rCdQ28JYb7FwEdHxPg3PiKb32/QGsfqLVzNtwfmIgK2kAkkmcbRDkODmtT+z1jUBCjdVumASCJyAeSAWlPExWMpKB1xk52mhre0qrdgCykJuC2klKWG246CsAj8KcHL7vpTqzeBASUotj4gSQlSiZLOCoJLuexj7VkvWvXNQi6Ph2VFDSVAF3LrUSkiT2b6Cl59UXf6LaiC5JcKccdLSXOIDfaoy6+CWh3r/RQ126q2ELRauKKgxSpIQsJUlYWS4DfMkF+Yalmt06EldxKElYTbOMldz4ah80/IC/8A1Qnr/r2oShKH2q+EBdIIJ3PhSscn8+1JlrvXSgpUsEqYAOXAABGGYnqGa243jJjyL1DbUeh2rt421IQAdV8EqY7yj4aTvKt0KCm/CxGXemHp9q2m7p9gQhf7whIcqTsHynrLiGVuEnHjL3rt21cUsruOEttUSQwDnIk7gzjijbn7Q3LitoUdwBU4KVBG4YQAgLLsA6lKYEirtMimkaT0j1FNz4IJCV3ANw3KLvplqSA6AHIBJYmRmlvq1q38MkoRuNi7eSgByFWrYUAeouklXw1QklQ+gz3x1kbgtW45gjuAZ/D/AHaqrGqvIPxl3jc2q3EKcMXLBxK/cvBNCSBtm49E9DQq7tZG62EL/wDbIYq3BSX3lh0GcyK02v8AREXkrtgMAohwwLpBKSOt33SzMxrLega+4hA6nvXTu2lnShRJBbtNPEag3NPeBvfA+ZKFk9XTBWS46XBDeMvUvLoawrE3qGgcBF8pXcRbCgpcjZuUCJWOkAAkuS6h9RLfo+nRuSE//wBqLZ4uB/hgK3bskXCoMGZCs5qHrGquC6bguL2BIKVJAkKHTclMOzQ2R2hL/wCoLW1tC23dJd8KjdAJCe4xPmnFUgbtms9D9BtXsptg7riUsgltq1pSondMCQWEjmayevBtKQRaCnSlTIU6dxSFeSUgl8/Ke1aP9n/XfgfHt3mCgclSlpdKTufaHlQH37vWT1Vw3FIKlFalAFTq5LgiBJhmiCW8JNtsdKjcK9JtJhaAVZO1TJmWA+GYDtmvaw5vgybh/wDpfECSRxXtR1l8l9kA+tqOwByybSQkdhvVA7CKs9N+Vfgx46f811dWxkS9PL21PPSn/wDI0D6ao/8ALQngpJI4JKVklu715XUmNBWoUf3fm8R9HUW9qMI/Jax9PiKj2rq6ktDeyzWoACmAHQDA8o/ufvUrijsJc8fqK6uo8h4Fd1ZcBzILz2CgPsw+wrQ3wyI//wBEj6bVFvZwI8CurqA8i7aPj3RwJHg7xP5n70Pa/wDfA8/0TXV1JbB6K76iUly8jM/jA/SqdQH+C8uifLBTV1dVIlgdqF3GjrT/APkmmfqnyoPL2p/L9Irq6jyPwJ/TVk3EuSeo5r6n6RdVsV1Hjn2rq6ub8jaOjg9rE/7SwvTkQfif/sP7Um9cuEXFkEg/DEgzn/A+1dXVXH7ULk9zO0x3Fby6zmcpn9Kp0V5TvuMXEtJiE47V1dWr0YrZ3rpe4X5UKUenZv8AskfTYiK6uo4/aHJ7g/VnqB5/6quyHXbBkRBxkcfU/c11dVITPqnpo6AeWRPPFU6Cwk2ASlJ6jwOxP9T9zXV1LyT4M5euqN1QKiRttZP8i6S61ACyABFpx4JShz7nvXV1THRpIr0hfe8sHD8E5NP/ANn7CTlKS6i7gTB/tXV1KWiobI6+0neekYHH8orq6uqTWj//2Q=="/>
          <p:cNvSpPr>
            <a:spLocks noChangeAspect="1" noChangeArrowheads="1"/>
          </p:cNvSpPr>
          <p:nvPr/>
        </p:nvSpPr>
        <p:spPr bwMode="auto">
          <a:xfrm>
            <a:off x="155575" y="-1790700"/>
            <a:ext cx="4991100" cy="374332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6162" name="AutoShape 18" descr="http://%D1%81%D0%B5%D0%B7%D0%BE%D0%BD%D1%8B-%D0%B3%D0%BE%D0%B4%D0%B0.%D1%80%D1%84/sites/default/files/seray_thcaply.jpg"/>
          <p:cNvSpPr>
            <a:spLocks noChangeAspect="1" noChangeArrowheads="1"/>
          </p:cNvSpPr>
          <p:nvPr/>
        </p:nvSpPr>
        <p:spPr bwMode="auto">
          <a:xfrm>
            <a:off x="155575" y="-990600"/>
            <a:ext cx="3048000" cy="206692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6164" name="AutoShape 20" descr="http://%D1%81%D0%B5%D0%B7%D0%BE%D0%BD%D1%8B-%D0%B3%D0%BE%D0%B4%D0%B0.%D1%80%D1%84/sites/default/files/seray_thcaply.jpg"/>
          <p:cNvSpPr>
            <a:spLocks noChangeAspect="1" noChangeArrowheads="1"/>
          </p:cNvSpPr>
          <p:nvPr/>
        </p:nvSpPr>
        <p:spPr bwMode="auto">
          <a:xfrm>
            <a:off x="155575" y="-990600"/>
            <a:ext cx="3048000" cy="206692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pic>
        <p:nvPicPr>
          <p:cNvPr id="6166" name="Picture 22" descr="http://www.ebirds.ru/images/large/22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160639" y="1275027"/>
            <a:ext cx="1972072" cy="236287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pic>
        <p:nvPicPr>
          <p:cNvPr id="6170" name="Picture 26" descr="http://katyaburg.ru/sites/default/files/pictures/zabavnie_jivotnie/lisa_lisica_foto_04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72815" y="1500791"/>
            <a:ext cx="2854871" cy="191135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sp useBgFill="1">
        <p:nvSpPr>
          <p:cNvPr id="20" name="Прямоугольник 19"/>
          <p:cNvSpPr/>
          <p:nvPr/>
        </p:nvSpPr>
        <p:spPr>
          <a:xfrm>
            <a:off x="155575" y="3089455"/>
            <a:ext cx="2872111" cy="32668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Лиса - потребитель</a:t>
            </a:r>
            <a:r>
              <a:rPr lang="ru-RU" b="1" dirty="0" smtClean="0">
                <a:solidFill>
                  <a:srgbClr val="70AD47">
                    <a:lumMod val="50000"/>
                  </a:srgbClr>
                </a:solidFill>
              </a:rPr>
              <a:t> </a:t>
            </a:r>
            <a:endParaRPr lang="ru-RU" b="1" dirty="0">
              <a:solidFill>
                <a:srgbClr val="70AD47">
                  <a:lumMod val="50000"/>
                </a:srgbClr>
              </a:solidFill>
            </a:endParaRPr>
          </a:p>
        </p:txBody>
      </p:sp>
      <p:sp useBgFill="1">
        <p:nvSpPr>
          <p:cNvPr id="21" name="Прямоугольник 20"/>
          <p:cNvSpPr/>
          <p:nvPr/>
        </p:nvSpPr>
        <p:spPr>
          <a:xfrm>
            <a:off x="1979712" y="6486691"/>
            <a:ext cx="3097298" cy="32668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Лягушка - потребитель </a:t>
            </a:r>
            <a:endParaRPr lang="ru-RU" b="1" dirty="0">
              <a:solidFill>
                <a:schemeClr val="tx1"/>
              </a:solidFill>
            </a:endParaRPr>
          </a:p>
        </p:txBody>
      </p:sp>
      <p:sp useBgFill="1">
        <p:nvSpPr>
          <p:cNvPr id="22" name="Прямоугольник 21"/>
          <p:cNvSpPr/>
          <p:nvPr/>
        </p:nvSpPr>
        <p:spPr>
          <a:xfrm>
            <a:off x="429783" y="5417757"/>
            <a:ext cx="1850076" cy="7239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Водоросль -производитель</a:t>
            </a:r>
            <a:r>
              <a:rPr lang="ru-RU" b="1" dirty="0" smtClean="0">
                <a:solidFill>
                  <a:srgbClr val="70AD47">
                    <a:lumMod val="50000"/>
                  </a:srgbClr>
                </a:solidFill>
              </a:rPr>
              <a:t> </a:t>
            </a:r>
            <a:endParaRPr lang="ru-RU" b="1" dirty="0">
              <a:solidFill>
                <a:srgbClr val="70AD47">
                  <a:lumMod val="50000"/>
                </a:srgbClr>
              </a:solidFill>
            </a:endParaRPr>
          </a:p>
        </p:txBody>
      </p:sp>
      <p:sp useBgFill="1">
        <p:nvSpPr>
          <p:cNvPr id="23" name="Прямоугольник 22"/>
          <p:cNvSpPr/>
          <p:nvPr/>
        </p:nvSpPr>
        <p:spPr>
          <a:xfrm>
            <a:off x="6594423" y="6313112"/>
            <a:ext cx="2171203" cy="32668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Гриб - </a:t>
            </a:r>
            <a:r>
              <a:rPr lang="ru-RU" b="1" dirty="0" err="1" smtClean="0">
                <a:solidFill>
                  <a:schemeClr val="tx1"/>
                </a:solidFill>
              </a:rPr>
              <a:t>редуцент</a:t>
            </a:r>
            <a:r>
              <a:rPr lang="ru-RU" b="1" dirty="0" smtClean="0">
                <a:solidFill>
                  <a:schemeClr val="tx1"/>
                </a:solidFill>
              </a:rPr>
              <a:t>  </a:t>
            </a:r>
            <a:endParaRPr lang="ru-RU" b="1" dirty="0">
              <a:solidFill>
                <a:schemeClr val="tx1"/>
              </a:solidFill>
            </a:endParaRPr>
          </a:p>
        </p:txBody>
      </p:sp>
      <p:sp useBgFill="1">
        <p:nvSpPr>
          <p:cNvPr id="24" name="Прямоугольник 23"/>
          <p:cNvSpPr/>
          <p:nvPr/>
        </p:nvSpPr>
        <p:spPr>
          <a:xfrm>
            <a:off x="4197096" y="3764978"/>
            <a:ext cx="1972072" cy="53916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Цапля - потребитель</a:t>
            </a:r>
            <a:r>
              <a:rPr lang="ru-RU" b="1" dirty="0" smtClean="0">
                <a:solidFill>
                  <a:srgbClr val="70AD47">
                    <a:lumMod val="50000"/>
                  </a:srgbClr>
                </a:solidFill>
              </a:rPr>
              <a:t> </a:t>
            </a:r>
            <a:endParaRPr lang="ru-RU" b="1" dirty="0">
              <a:solidFill>
                <a:srgbClr val="70AD47">
                  <a:lumMod val="50000"/>
                </a:srgbClr>
              </a:solidFill>
            </a:endParaRPr>
          </a:p>
        </p:txBody>
      </p:sp>
      <p:sp useBgFill="1">
        <p:nvSpPr>
          <p:cNvPr id="25" name="Прямоугольник 24"/>
          <p:cNvSpPr/>
          <p:nvPr/>
        </p:nvSpPr>
        <p:spPr>
          <a:xfrm>
            <a:off x="7168810" y="3697681"/>
            <a:ext cx="1718618" cy="7239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Сосна производитель 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26" name="Управляющая кнопка: далее 25">
            <a:hlinkClick r:id="" action="ppaction://hlinkshowjump?jump=nextslide" highlightClick="1"/>
          </p:cNvPr>
          <p:cNvSpPr/>
          <p:nvPr/>
        </p:nvSpPr>
        <p:spPr>
          <a:xfrm>
            <a:off x="8316416" y="6650648"/>
            <a:ext cx="606655" cy="205856"/>
          </a:xfrm>
          <a:prstGeom prst="actionButtonForwardNex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2811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7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2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536" y="90207"/>
            <a:ext cx="8424936" cy="63631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819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okrmir1234.ru/wp-content/uploads/2020/11/11-4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842" t="10292" r="17169" b="-4853"/>
          <a:stretch/>
        </p:blipFill>
        <p:spPr bwMode="auto">
          <a:xfrm>
            <a:off x="-180528" y="836712"/>
            <a:ext cx="8827774" cy="5326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36880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14290"/>
            <a:ext cx="8229600" cy="139903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Тема урока: </a:t>
            </a:r>
            <a:r>
              <a:rPr lang="ru-RU" sz="4400" b="1" dirty="0" smtClean="0">
                <a:solidFill>
                  <a:schemeClr val="tx1"/>
                </a:solidFill>
              </a:rPr>
              <a:t>Природные зоны России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00100" y="5000636"/>
            <a:ext cx="735811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Цель урока</a:t>
            </a:r>
            <a:r>
              <a:rPr lang="ru-RU" sz="2800" dirty="0" smtClean="0"/>
              <a:t>: </a:t>
            </a:r>
            <a:r>
              <a:rPr lang="ru-RU" sz="2800" b="1" dirty="0" smtClean="0"/>
              <a:t>Рассмотреть разнообразие природных зон России и найти их отличие друг от друга.</a:t>
            </a:r>
            <a:endParaRPr lang="ru-RU" sz="2800" b="1" dirty="0"/>
          </a:p>
        </p:txBody>
      </p:sp>
      <p:pic>
        <p:nvPicPr>
          <p:cNvPr id="8" name="Рисунок 7" descr="grz-2b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20" y="1643050"/>
            <a:ext cx="8501122" cy="31919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428604"/>
            <a:ext cx="8229600" cy="1399032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Природные зоны России</a:t>
            </a:r>
            <a:br>
              <a:rPr lang="ru-RU" sz="3200" b="1" dirty="0" smtClean="0">
                <a:solidFill>
                  <a:schemeClr val="tx1"/>
                </a:solidFill>
              </a:rPr>
            </a:br>
            <a:r>
              <a:rPr lang="ru-RU" sz="3200" b="1" dirty="0" smtClean="0">
                <a:solidFill>
                  <a:schemeClr val="tx1"/>
                </a:solidFill>
              </a:rPr>
              <a:t>занимающие самое большое место на территории нашей страны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2428868"/>
            <a:ext cx="8215370" cy="4071942"/>
          </a:xfrm>
        </p:spPr>
        <p:txBody>
          <a:bodyPr>
            <a:normAutofit/>
          </a:bodyPr>
          <a:lstStyle/>
          <a:p>
            <a:r>
              <a:rPr lang="ru-RU" sz="3200" b="1" dirty="0" smtClean="0"/>
              <a:t>Тундра</a:t>
            </a:r>
          </a:p>
          <a:p>
            <a:r>
              <a:rPr lang="ru-RU" sz="3200" b="1" dirty="0" smtClean="0"/>
              <a:t>Тайга</a:t>
            </a:r>
          </a:p>
          <a:p>
            <a:r>
              <a:rPr lang="ru-RU" sz="3200" b="1" dirty="0" smtClean="0"/>
              <a:t>Смешанные и широколиственные леса</a:t>
            </a:r>
          </a:p>
          <a:p>
            <a:r>
              <a:rPr lang="ru-RU" sz="3200" b="1" dirty="0" smtClean="0"/>
              <a:t>Степи и лесостепи</a:t>
            </a:r>
            <a:endParaRPr lang="ru-RU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Яркая">
  <a:themeElements>
    <a:clrScheme name="Яркая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Ярк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1240</TotalTime>
  <Words>499</Words>
  <Application>Microsoft Office PowerPoint</Application>
  <PresentationFormat>Экран (4:3)</PresentationFormat>
  <Paragraphs>118</Paragraphs>
  <Slides>34</Slides>
  <Notes>1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34</vt:i4>
      </vt:variant>
    </vt:vector>
  </HeadingPairs>
  <TitlesOfParts>
    <vt:vector size="35" baseType="lpstr">
      <vt:lpstr>Яркая</vt:lpstr>
      <vt:lpstr>Прозвенел для нас звонок- начинаем наш урок</vt:lpstr>
      <vt:lpstr>Рефлексия</vt:lpstr>
      <vt:lpstr>Проверим домашнее задание…</vt:lpstr>
      <vt:lpstr>Презентация PowerPoint</vt:lpstr>
      <vt:lpstr>Назовите производителей, потребителей и разрушителей</vt:lpstr>
      <vt:lpstr>Презентация PowerPoint</vt:lpstr>
      <vt:lpstr>Презентация PowerPoint</vt:lpstr>
      <vt:lpstr>Тема урока: Природные зоны России</vt:lpstr>
      <vt:lpstr>Природные зоны России занимающие самое большое место на территории нашей страны</vt:lpstr>
      <vt:lpstr>Презентация PowerPoint</vt:lpstr>
      <vt:lpstr>Начинаем наше путешествие по природным зонам России…</vt:lpstr>
      <vt:lpstr>Презентация PowerPoint</vt:lpstr>
      <vt:lpstr>Тундра </vt:lpstr>
      <vt:lpstr>    Тундра  описание, с.94</vt:lpstr>
      <vt:lpstr>Презентация PowerPoint</vt:lpstr>
      <vt:lpstr>Презентация PowerPoint</vt:lpstr>
      <vt:lpstr>Презентация PowerPoint</vt:lpstr>
      <vt:lpstr>Презентация PowerPoint</vt:lpstr>
      <vt:lpstr>Тайга</vt:lpstr>
      <vt:lpstr>Тайга- описание, с.94</vt:lpstr>
      <vt:lpstr>Презентация PowerPoint</vt:lpstr>
      <vt:lpstr>Презентация PowerPoint</vt:lpstr>
      <vt:lpstr>Широколиственные  леса</vt:lpstr>
      <vt:lpstr>Растения и животные лесов</vt:lpstr>
      <vt:lpstr>Презентация PowerPoint</vt:lpstr>
      <vt:lpstr>Степь</vt:lpstr>
      <vt:lpstr>Степь-описание, с.97</vt:lpstr>
      <vt:lpstr>Презентация PowerPoint</vt:lpstr>
      <vt:lpstr>Презентация PowerPoint</vt:lpstr>
      <vt:lpstr>Закрепим полученные знания…</vt:lpstr>
      <vt:lpstr>Презентация PowerPoint</vt:lpstr>
      <vt:lpstr>Презентация PowerPoint</vt:lpstr>
      <vt:lpstr>Рефлексия</vt:lpstr>
      <vt:lpstr>Домашнее задание…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Прозвенел для нас звонок- начинаем наш урок</dc:title>
  <dc:creator>юля</dc:creator>
  <cp:lastModifiedBy>user0</cp:lastModifiedBy>
  <cp:revision>64</cp:revision>
  <dcterms:created xsi:type="dcterms:W3CDTF">2016-03-29T10:38:11Z</dcterms:created>
  <dcterms:modified xsi:type="dcterms:W3CDTF">2023-04-18T04:16:30Z</dcterms:modified>
</cp:coreProperties>
</file>