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svg" ContentType="image/svg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6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7" r:id="rId20"/>
    <p:sldId id="288" r:id="rId21"/>
    <p:sldId id="285" r:id="rId22"/>
    <p:sldId id="286" r:id="rId23"/>
    <p:sldId id="289" r:id="rId24"/>
    <p:sldId id="291" r:id="rId25"/>
    <p:sldId id="290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4" r:id="rId38"/>
    <p:sldId id="305" r:id="rId39"/>
    <p:sldId id="268" r:id="rId40"/>
    <p:sldId id="269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>
        <p:scale>
          <a:sx n="42" d="100"/>
          <a:sy n="42" d="100"/>
        </p:scale>
        <p:origin x="48" y="7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9687F-FF7C-4C89-B52E-B07617872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6000" y="459000"/>
            <a:ext cx="4095000" cy="229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4195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65B05-C9DF-495B-BC32-9067BF179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6C4DAD-4775-4BB5-9F8E-3F4536DC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A3F7D6-2AD9-4D00-83BA-AA5B0B679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7887E0-D7B5-4184-A468-F9C8C69DE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F407C9-46FD-47EA-A56E-9FCFF140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647174-3A28-4965-8AC6-BA804037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4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3B851-1073-4142-AC03-D7940501A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006293-5393-479B-8E59-F3D936980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3F94A1-5E32-428F-8412-E9B369B53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9EB30F-A197-4CC3-B41E-3DCE0AA4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58561B-B392-47E3-B47B-1D4B4791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49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3883AF-389F-486F-B3A6-43711548D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22A35D-27C6-4877-B8CA-2D3FD4DFB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1BD524-8DDF-45DF-B896-BB18A5AE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57FB69-ECEA-4906-9FCE-4A42EF3C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871214-CF13-454D-B2BB-A6D5BE54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8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2E75F-9088-4AF4-8538-84AAE2712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000" y="279000"/>
            <a:ext cx="10747800" cy="1325563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2E5234-1F54-4083-945A-0E0C0967D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00" y="2055813"/>
            <a:ext cx="10747800" cy="4121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7840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163EA-F77D-4B94-921A-9C3E61D5E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B70804-FBED-4980-A44D-66FC8AC94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898E83-1637-43F2-9BF5-F3D91283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D1B29F-E32C-477D-B4C2-2D54F917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496360-9136-49EF-BF50-76B46AEFF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6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26410-33FA-4159-B88D-AB711A2BA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40643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65C4D-FF7A-4246-BAAA-8E878BE4A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A91D17-EB74-41A4-B72D-0C2DBC1A4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F2AE20-C5E9-4EE8-949F-867B1C578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B363C7-7A4F-40A6-A354-BFC37570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DBE087-6324-43FA-8D4C-C35EABDF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EF1F79-4CCE-4FDA-8508-4D86F480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8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E0E8D-44F0-4E59-B48A-8C57612F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493DD8-931E-4E5B-9D69-10AB10A05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DF898B-E525-4E59-A2FD-760E961F4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2AAA585-4943-485A-9CF9-AF82B3AF6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DC5E96-527F-4CDB-8EC2-8E56A4BEBF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EB6A390-0C25-4A64-A1A9-F54C5756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2F0B58-D519-45B5-A789-800EE43B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01F42F1-DFFC-43F0-B9C1-5CBE1865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6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48365-4DEF-4146-8780-D3AF886F6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8AA7AEF-B110-4422-B27A-2EA5E68D6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F5F9F5D-98F6-4B51-8760-1836D2BA7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B76013-65DE-429C-8F5B-7F0F58C9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9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50CFD4-F09F-4C7B-BCAC-9702B15C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9374F-80FD-48A4-A4D8-C3958E09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FFF859-0343-467A-956E-6218CA8D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8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AF77D-4BA9-454F-8E7D-5B88391C5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777673-CD05-47D4-8234-D15C3BF6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4D0389-04DB-4AFF-A7C8-C7D562984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7FE42D-8E0B-46E3-ACF4-830B3BC2B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4FDD1A-BF28-491F-A704-883FDC25A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D09A35-3870-4726-85E2-4C80CDB6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93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887CD-4EAC-4C30-B717-681595513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B32DB9-B31F-485C-8D13-BC01DF007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D9330A-7DDB-4419-9059-778005D071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D8CB3-DEF0-448B-B190-8C06DC6B0ACC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F2056F-FF47-459A-B407-E551EA86E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4763A6-5DA2-4D41-8F46-DF2B3FD19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36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/problem?id=735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0.svg"/><Relationship Id="rId4" Type="http://schemas.openxmlformats.org/officeDocument/2006/relationships/image" Target="../media/image12.png"/><Relationship Id="rId9" Type="http://schemas.openxmlformats.org/officeDocument/2006/relationships/image" Target="../media/image3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39CB3-AD85-4F1A-9734-8DBA47E1D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1000" y="729000"/>
            <a:ext cx="4320000" cy="5580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хозяйство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ЕГЭ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Лукьянова О.В.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6 им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Ц.Л.Куникова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Туапсе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997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279001"/>
            <a:ext cx="10747800" cy="7650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latin typeface="Arial" panose="020B0604020202020204" pitchFamily="34" charset="0"/>
              </a:rPr>
              <a:t>Пояснение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731000" y="1591113"/>
            <a:ext cx="10215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Япония является одним из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крупнейших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в мире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производителей (3)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электроэнергии. При этом, не обладая запасами топливных полезных ископаемых, Япония является одним из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крупнейших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импортеров (1)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топливных ресурсов. До 2011 г. около 30% электроэнергии страны вырабатывалось на атомных электростанциях Японии. Работа АЭС в Японии всегда была предметом споров, поскольку многие общественные деятели и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учёные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считали очень высокими риски строительства и эксплуатации атомных электростанций в условиях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сейсмическои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̆ активности территории. После цунами и аварии на АЭС «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Фукусима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» большинство АЭС было остановлено.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В марте 2017 г. атомная энергетика Японии вырабатывала всего 2,15% электроэнергии в стране, ведущая роль в энергетике Японии окончательно закрепилась за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ТЭС (4)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Ответ: 314.</a:t>
            </a:r>
          </a:p>
        </p:txBody>
      </p:sp>
    </p:spTree>
    <p:extLst>
      <p:ext uri="{BB962C8B-B14F-4D97-AF65-F5344CB8AC3E}">
        <p14:creationId xmlns:p14="http://schemas.microsoft.com/office/powerpoint/2010/main" val="158081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Задание 5</a:t>
            </a:r>
            <a:endParaRPr lang="ru-RU" sz="1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551487" y="3933508"/>
          <a:ext cx="857250" cy="365760"/>
        </p:xfrm>
        <a:graphic>
          <a:graphicData uri="http://schemas.openxmlformats.org/drawingml/2006/table">
            <a:tbl>
              <a:tblPr/>
              <a:tblGrid>
                <a:gridCol w="285750">
                  <a:extLst>
                    <a:ext uri="{9D8B030D-6E8A-4147-A177-3AD203B41FA5}">
                      <a16:colId xmlns:a16="http://schemas.microsoft.com/office/drawing/2014/main" val="4289505308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1800786146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38331096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2250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61000" y="932817"/>
            <a:ext cx="9315000" cy="617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317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Тип 5 № 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/>
              </a:rPr>
              <a:t>7350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i-sans-serif"/>
              </a:rPr>
              <a:t>i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Прочитайте приведённый ниже текст, в котором пропущен ряд слов. Выберите из предлагаемого списка слова, которые необходимо вставить на места пропусков.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Сельское хозяйство Японии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Сельское хозяйство относится к традиционным видам деятельности японцев. Отрасль имеет _______________(А) характер: численность занятых и размеры посевных площадей постоянно сокращаются. В структуре сельского хозяйства ведущее место принадлежит растениеводству, которое даёт примерно 70% всей аграрной продукции. При этом резко выделяется выращивание _______________(Б), а также овощей и фруктов. Сохраняет своё значение и традиционное _______________(В). В последнее время высокими темпами развивается свиноводство и птицеводство.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Выбирайте последовательно одно слово (словосочетание) за другим, мысленно вставляя на места пропусков слова (словосочетания) из списка в нужной форме. Обратите внимание на то, что слов (словосочетаний) в списке больше, чем Вам потребуется для заполнения пропусков. Каждое слово (словосочетание) может быть использовано только один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Список слов (словосочетание).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1.  Шелководство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2.  Интенсивный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3.  Экстенсивный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4.  Рис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5.  Хлопководство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6.  Пшеница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Запишите в ответ цифры, расположив их в порядке, соответствующем буквам: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https://geo-ege.sdamgia.ru/img/briefcase--pl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644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9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3"/>
            <a:ext cx="9172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Сельское </a:t>
            </a:r>
            <a:r>
              <a:rPr lang="ru-RU" dirty="0" err="1"/>
              <a:t>хозяйство</a:t>
            </a:r>
            <a:r>
              <a:rPr lang="ru-RU" dirty="0"/>
              <a:t> относится к традиционным видам деятельности японцев. Отрасль имеет </a:t>
            </a:r>
            <a:r>
              <a:rPr lang="ru-RU" i="1" dirty="0"/>
              <a:t>интенсивный (2)</a:t>
            </a:r>
            <a:r>
              <a:rPr lang="ru-RU" dirty="0"/>
              <a:t> характер: численность занятых и размеры посевных </a:t>
            </a:r>
            <a:r>
              <a:rPr lang="ru-RU" dirty="0" err="1"/>
              <a:t>площадеи</a:t>
            </a:r>
            <a:r>
              <a:rPr lang="ru-RU" dirty="0"/>
              <a:t>̆ постоянно сокращаются. В структуре сельского </a:t>
            </a:r>
            <a:r>
              <a:rPr lang="ru-RU" dirty="0" err="1"/>
              <a:t>хозяйства</a:t>
            </a:r>
            <a:r>
              <a:rPr lang="ru-RU" dirty="0"/>
              <a:t> ведущее место принадлежит растениеводству, которое </a:t>
            </a:r>
            <a:r>
              <a:rPr lang="ru-RU" dirty="0" err="1"/>
              <a:t>даёт</a:t>
            </a:r>
            <a:r>
              <a:rPr lang="ru-RU" dirty="0"/>
              <a:t> примерно 70% </a:t>
            </a:r>
            <a:r>
              <a:rPr lang="ru-RU" dirty="0" err="1"/>
              <a:t>всеи</a:t>
            </a:r>
            <a:r>
              <a:rPr lang="ru-RU" dirty="0"/>
              <a:t>̆ </a:t>
            </a:r>
            <a:r>
              <a:rPr lang="ru-RU" dirty="0" err="1"/>
              <a:t>аграрнои</a:t>
            </a:r>
            <a:r>
              <a:rPr lang="ru-RU" dirty="0"/>
              <a:t>̆ продукции. При этом резко выделяется выращивание </a:t>
            </a:r>
            <a:r>
              <a:rPr lang="ru-RU" i="1" dirty="0"/>
              <a:t>риса (4)</a:t>
            </a:r>
            <a:r>
              <a:rPr lang="ru-RU" dirty="0"/>
              <a:t>, а также </a:t>
            </a:r>
            <a:r>
              <a:rPr lang="ru-RU" dirty="0" err="1"/>
              <a:t>овощеи</a:t>
            </a:r>
            <a:r>
              <a:rPr lang="ru-RU" dirty="0"/>
              <a:t>̆ и фруктов. Сохраняет своё значение и традиционное </a:t>
            </a:r>
            <a:r>
              <a:rPr lang="ru-RU" i="1" dirty="0"/>
              <a:t>шелководство (1)</a:t>
            </a:r>
            <a:r>
              <a:rPr lang="ru-RU" dirty="0"/>
              <a:t>. В последнее время высокими темпами развивается свиноводство и птицеводство.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Ответ: 241.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4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Тип 7 № 4202iУстановите соответствие между страной и диаграммой, отражающей распределение её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a:t>
            </a:r>
          </a:p>
        </p:txBody>
      </p:sp>
      <p:pic>
        <p:nvPicPr>
          <p:cNvPr id="5124" name="Picture 4" descr="https://geo-ege.sdamgia.ru/get_file?id=1996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00" y="2055813"/>
            <a:ext cx="9359999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2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000" y="1314000"/>
            <a:ext cx="9675000" cy="4862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 решении заданий этого типа опираемся на следующие положения: большая доля сельского хозяйства в структуре населения указывает на то, что страна  — развивающаяся. Высокая доля сферы услуг характерна для развитых </a:t>
            </a:r>
            <a:r>
              <a:rPr lang="ru-RU" dirty="0" err="1"/>
              <a:t>стран.А</a:t>
            </a:r>
            <a:r>
              <a:rPr lang="ru-RU" dirty="0"/>
              <a:t>)  Дания  — 3.Б)  Афганистан  — 2.В)  Парагвай  — 1.Приведем пример статистики по </a:t>
            </a:r>
            <a:r>
              <a:rPr lang="ru-RU" dirty="0" err="1"/>
              <a:t>Парагваю:Сельское</a:t>
            </a:r>
            <a:r>
              <a:rPr lang="ru-RU" dirty="0"/>
              <a:t> хозяйство (22% ВВП, 31% работающих)  — хлопчатник, сахарный тростник, соя, кукуруза, пшеница, табак, </a:t>
            </a:r>
            <a:r>
              <a:rPr lang="ru-RU" dirty="0" err="1"/>
              <a:t>кассава</a:t>
            </a:r>
            <a:r>
              <a:rPr lang="ru-RU" dirty="0"/>
              <a:t> (тапиока), фрукты, овощи; мясо-молочное животноводство, свиньи, птица; </a:t>
            </a:r>
            <a:r>
              <a:rPr lang="ru-RU" dirty="0" err="1"/>
              <a:t>лесозаготовки.Промышленность</a:t>
            </a:r>
            <a:r>
              <a:rPr lang="ru-RU" dirty="0"/>
              <a:t> (18% ВВП, 17% работающих)  — производство сахара, цемента, текстиля, напитков, лесоматериалы; </a:t>
            </a:r>
            <a:r>
              <a:rPr lang="ru-RU" dirty="0" err="1"/>
              <a:t>гидроэнергетика.Сфера</a:t>
            </a:r>
            <a:r>
              <a:rPr lang="ru-RU" dirty="0"/>
              <a:t> обслуживания  — 60% ВВП, 52% работающих. Ответ: 321.</a:t>
            </a:r>
          </a:p>
        </p:txBody>
      </p:sp>
    </p:spTree>
    <p:extLst>
      <p:ext uri="{BB962C8B-B14F-4D97-AF65-F5344CB8AC3E}">
        <p14:creationId xmlns:p14="http://schemas.microsoft.com/office/powerpoint/2010/main" val="1081498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Тип 7 № 5822iУстановите соответствие между страной и диаграммой, отражающей распределение ее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</a:t>
            </a:r>
            <a:r>
              <a:rPr lang="ru-RU" dirty="0"/>
              <a:t>.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1000" y="2169000"/>
            <a:ext cx="8140700" cy="380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58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6000" y="2055813"/>
            <a:ext cx="9217800" cy="4121150"/>
          </a:xfrm>
        </p:spPr>
        <p:txBody>
          <a:bodyPr/>
          <a:lstStyle/>
          <a:p>
            <a:r>
              <a:rPr lang="ru-RU" dirty="0"/>
              <a:t>При выполнении заданий этого типа следует ориентироваться на то, что в наиболее развитых странах высокая доля сферы услуг, а в самых экономически слаборазвитых странах  — доля сельского хозяйства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</a:t>
            </a:r>
            <a:r>
              <a:rPr lang="ru-RU" dirty="0"/>
              <a:t>)  Камбоджа  — 2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</a:t>
            </a:r>
            <a:r>
              <a:rPr lang="ru-RU" dirty="0"/>
              <a:t>)  Казахстан  — 1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</a:t>
            </a:r>
            <a:r>
              <a:rPr lang="ru-RU" dirty="0"/>
              <a:t>)  Люксембург  — 3.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213.</a:t>
            </a:r>
          </a:p>
        </p:txBody>
      </p:sp>
    </p:spTree>
    <p:extLst>
      <p:ext uri="{BB962C8B-B14F-4D97-AF65-F5344CB8AC3E}">
        <p14:creationId xmlns:p14="http://schemas.microsoft.com/office/powerpoint/2010/main" val="2898751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Тип 9 </a:t>
            </a:r>
            <a:r>
              <a:rPr lang="ru-RU" sz="3600" dirty="0" smtClean="0"/>
              <a:t>В </a:t>
            </a:r>
            <a:r>
              <a:rPr lang="ru-RU" sz="3600" dirty="0"/>
              <a:t>каких трёх из перечисленных стран основная часть электроэнергии производится на ТЭС? Соответствующие цифры запишите в ответ.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000" y="2055813"/>
            <a:ext cx="6877800" cy="4121150"/>
          </a:xfrm>
        </p:spPr>
        <p:txBody>
          <a:bodyPr/>
          <a:lstStyle/>
          <a:p>
            <a:r>
              <a:rPr lang="ru-RU" dirty="0"/>
              <a:t>1.  Кувейт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Россия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Бразилия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Норвегия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5</a:t>
            </a:r>
            <a:r>
              <a:rPr lang="ru-RU" dirty="0"/>
              <a:t>.  Франция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6</a:t>
            </a:r>
            <a:r>
              <a:rPr lang="ru-RU" dirty="0"/>
              <a:t>.  Саудовская Аравия.</a:t>
            </a:r>
          </a:p>
        </p:txBody>
      </p:sp>
    </p:spTree>
    <p:extLst>
      <p:ext uri="{BB962C8B-B14F-4D97-AF65-F5344CB8AC3E}">
        <p14:creationId xmlns:p14="http://schemas.microsoft.com/office/powerpoint/2010/main" val="1354779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000" y="2055813"/>
            <a:ext cx="9127800" cy="4121150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Основная часть электроэнергии, производимая на ТЭС, характерна для таких стран, как Кувейт, Россия и Саудовская Аравия, поскольку эти страны имеют большие запасы топлива, которые используются на тепловых электростанциях. </a:t>
            </a:r>
            <a:endParaRPr lang="ru-RU" sz="3600" dirty="0" smtClean="0"/>
          </a:p>
          <a:p>
            <a:r>
              <a:rPr lang="ru-RU" sz="3600" dirty="0" smtClean="0"/>
              <a:t>Ответ</a:t>
            </a:r>
            <a:r>
              <a:rPr lang="ru-RU" sz="3600" dirty="0"/>
              <a:t>: 126.</a:t>
            </a:r>
          </a:p>
        </p:txBody>
      </p:sp>
    </p:spTree>
    <p:extLst>
      <p:ext uri="{BB962C8B-B14F-4D97-AF65-F5344CB8AC3E}">
        <p14:creationId xmlns:p14="http://schemas.microsoft.com/office/powerpoint/2010/main" val="3017668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Тип 9 № 1823iКакие три из перечисленных стран являются крупными производителями и экспортёрами нефти? Обведите соответствующие цифры и запишите их в таблицу.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6000" y="2055813"/>
            <a:ext cx="8227800" cy="4121150"/>
          </a:xfrm>
        </p:spPr>
        <p:txBody>
          <a:bodyPr/>
          <a:lstStyle/>
          <a:p>
            <a:r>
              <a:rPr lang="ru-RU" dirty="0"/>
              <a:t>1.  Саудовская Аравия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Франция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Германия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Аргентина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5</a:t>
            </a:r>
            <a:r>
              <a:rPr lang="ru-RU" dirty="0"/>
              <a:t>.  Иран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6</a:t>
            </a:r>
            <a:r>
              <a:rPr lang="ru-RU" dirty="0"/>
              <a:t>.  Венесуэла.</a:t>
            </a:r>
          </a:p>
        </p:txBody>
      </p:sp>
    </p:spTree>
    <p:extLst>
      <p:ext uri="{BB962C8B-B14F-4D97-AF65-F5344CB8AC3E}">
        <p14:creationId xmlns:p14="http://schemas.microsoft.com/office/powerpoint/2010/main" val="3263239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0CC72-5458-43F7-AFCE-ADC0784BF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Этапы экономического развития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C992B1-7F74-42DC-82AF-385E655EAC69}"/>
              </a:ext>
            </a:extLst>
          </p:cNvPr>
          <p:cNvSpPr txBox="1">
            <a:spLocks/>
          </p:cNvSpPr>
          <p:nvPr/>
        </p:nvSpPr>
        <p:spPr>
          <a:xfrm>
            <a:off x="2271000" y="6356350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bg1"/>
                </a:solidFill>
              </a:rPr>
              <a:t>Шаблоны презентаций с сайта  </a:t>
            </a:r>
            <a:r>
              <a:rPr lang="en-US" sz="1200" dirty="0">
                <a:hlinkClick r:id="rId2"/>
              </a:rPr>
              <a:t>presentation-creation.ru</a:t>
            </a:r>
            <a:endParaRPr lang="ru-RU" sz="12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1" y="1919980"/>
            <a:ext cx="11249450" cy="3983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5880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6000" y="1359000"/>
            <a:ext cx="9037800" cy="5264999"/>
          </a:xfrm>
        </p:spPr>
        <p:txBody>
          <a:bodyPr>
            <a:normAutofit/>
          </a:bodyPr>
          <a:lstStyle/>
          <a:p>
            <a:r>
              <a:rPr lang="ru-RU" dirty="0"/>
              <a:t>Основными экспортёрами нефти в мире являются 11 государств. Все страны-экспортёры логично распределить по регионам мира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  Регион  — Азия (Ближний Восток): Саудовская Аравия, Объединённые Арабские Эмираты (ОАЭ), Иран, Ирак, Катар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Регион  — Европа: Норвегия, Россия, Великобритания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Регион  — Америка: Канада, Мексика, Венесуэла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/>
              <a:t>.  Регион  — Африка: Нигерия, Ангола, Алжир.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156.</a:t>
            </a:r>
          </a:p>
        </p:txBody>
      </p:sp>
    </p:spTree>
    <p:extLst>
      <p:ext uri="{BB962C8B-B14F-4D97-AF65-F5344CB8AC3E}">
        <p14:creationId xmlns:p14="http://schemas.microsoft.com/office/powerpoint/2010/main" val="840675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Тип 9 № </a:t>
            </a:r>
            <a:r>
              <a:rPr lang="ru-RU" sz="3200" dirty="0" smtClean="0"/>
              <a:t>1780 В </a:t>
            </a:r>
            <a:r>
              <a:rPr lang="ru-RU" sz="3200" dirty="0"/>
              <a:t>каких трёх из перечисленных городов имеются целлюлозно-бумажные комбинаты? Обведите соответствующие цифры и запишите их в таблицу.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000" y="2055813"/>
            <a:ext cx="7642800" cy="4121150"/>
          </a:xfrm>
        </p:spPr>
        <p:txBody>
          <a:bodyPr/>
          <a:lstStyle/>
          <a:p>
            <a:r>
              <a:rPr lang="ru-RU" dirty="0"/>
              <a:t>1.  Сыктывкар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Махачкала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Ставрополь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Байкальск;5.  </a:t>
            </a:r>
            <a:endParaRPr lang="ru-RU" dirty="0" smtClean="0"/>
          </a:p>
          <a:p>
            <a:r>
              <a:rPr lang="ru-RU" dirty="0" smtClean="0"/>
              <a:t>5. Красноярск;</a:t>
            </a:r>
          </a:p>
          <a:p>
            <a:r>
              <a:rPr lang="ru-RU" dirty="0" smtClean="0"/>
              <a:t>6</a:t>
            </a:r>
            <a:r>
              <a:rPr lang="ru-RU" dirty="0"/>
              <a:t>.  Сочи.</a:t>
            </a:r>
          </a:p>
        </p:txBody>
      </p:sp>
    </p:spTree>
    <p:extLst>
      <p:ext uri="{BB962C8B-B14F-4D97-AF65-F5344CB8AC3E}">
        <p14:creationId xmlns:p14="http://schemas.microsoft.com/office/powerpoint/2010/main" val="1040258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Центры целлюлозно-бумажной промышленности располагаются преимущественно в </a:t>
            </a:r>
            <a:r>
              <a:rPr lang="ru-RU" dirty="0" err="1"/>
              <a:t>лесоизбыточных</a:t>
            </a:r>
            <a:r>
              <a:rPr lang="ru-RU" dirty="0"/>
              <a:t> районах с ресурсами пресной воды. Из перечисленных городов это Сыктывкар, Байкальск, Красноярск.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145.</a:t>
            </a:r>
          </a:p>
        </p:txBody>
      </p:sp>
    </p:spTree>
    <p:extLst>
      <p:ext uri="{BB962C8B-B14F-4D97-AF65-F5344CB8AC3E}">
        <p14:creationId xmlns:p14="http://schemas.microsoft.com/office/powerpoint/2010/main" val="2937494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Тип 10 № 4208iКакие из следующих выводов о тенденциях изменения объёмов промышленного производства, сделанных на основе анализа данных приведённой ниже таблицы, верны? Запишите цифры, под которыми они указаны.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000" y="1604563"/>
            <a:ext cx="10747800" cy="4572400"/>
          </a:xfrm>
        </p:spPr>
        <p:txBody>
          <a:bodyPr>
            <a:normAutofit/>
          </a:bodyPr>
          <a:lstStyle/>
          <a:p>
            <a:r>
              <a:rPr lang="ru-RU" dirty="0"/>
              <a:t>  Объёмы промышленного производства в Алтайском крае ежегодно уменьшались в период с 2010 по 2013 г.2.  Объёмы промышленного производства в Республике Башкортостан ежегодно возрастали в период с 2010 по 2013 г.3.  Объёмы промышленного производства в Томской области ежегодно уменьшались в период с 2010 по 2013 г.4.  Объёмы промышленного производства в Самарской области ежегодно уменьшались в период с 2010 по 2013 г.</a:t>
            </a:r>
          </a:p>
        </p:txBody>
      </p:sp>
    </p:spTree>
    <p:extLst>
      <p:ext uri="{BB962C8B-B14F-4D97-AF65-F5344CB8AC3E}">
        <p14:creationId xmlns:p14="http://schemas.microsoft.com/office/powerpoint/2010/main" val="666490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112" y="324000"/>
            <a:ext cx="107478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Динамика объёмов промышленного производства (в процентах к предыдущему году)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441700"/>
              </p:ext>
            </p:extLst>
          </p:nvPr>
        </p:nvGraphicFramePr>
        <p:xfrm>
          <a:off x="2181002" y="1988998"/>
          <a:ext cx="9056910" cy="4140004"/>
        </p:xfrm>
        <a:graphic>
          <a:graphicData uri="http://schemas.openxmlformats.org/drawingml/2006/table">
            <a:tbl>
              <a:tblPr/>
              <a:tblGrid>
                <a:gridCol w="1811382">
                  <a:extLst>
                    <a:ext uri="{9D8B030D-6E8A-4147-A177-3AD203B41FA5}">
                      <a16:colId xmlns:a16="http://schemas.microsoft.com/office/drawing/2014/main" val="621416424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3100788573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2622996608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1615340570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2485606019"/>
                    </a:ext>
                  </a:extLst>
                </a:gridCol>
              </a:tblGrid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Регион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2010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2011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2012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2013 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913315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Алтайский край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122,0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104,5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104,4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101,3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474693"/>
                  </a:ext>
                </a:extLst>
              </a:tr>
              <a:tr h="1260000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Республика Башкортостан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110,1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109,8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105,7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102,3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161980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Томская область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105,3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107,0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103,9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100,7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261177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Самарская область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94,4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95,8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97,2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98,0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939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841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1000" y="2055813"/>
            <a:ext cx="9352800" cy="4121150"/>
          </a:xfrm>
        </p:spPr>
        <p:txBody>
          <a:bodyPr>
            <a:normAutofit fontScale="92500"/>
          </a:bodyPr>
          <a:lstStyle/>
          <a:p>
            <a:r>
              <a:rPr lang="ru-RU" dirty="0"/>
              <a:t>При выполнении этого задания необходимо обратить внимание на то, что данные таблицы даны в процентах к предыдущему году. То есть если в таблице больше 100%, то идет повышение, если меньше 100%  — понижение. Даже если цифры в абсолютном значении уменьшаются, как, например, в Алтайском крае, в итоге наблюдается повышение объемов производства, поскольку в каждом году производилось столько же, сколько в предыдущем  — 100% и еще сколько-то. 22% в 2010, в 2011 году: 100% + 4,5% и так далее.Сопоставим.1.  Неверно.2.  Верно.3.  Неверно.4.  Верно. Ответ: 24.</a:t>
            </a:r>
          </a:p>
        </p:txBody>
      </p:sp>
    </p:spTree>
    <p:extLst>
      <p:ext uri="{BB962C8B-B14F-4D97-AF65-F5344CB8AC3E}">
        <p14:creationId xmlns:p14="http://schemas.microsoft.com/office/powerpoint/2010/main" val="706462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10   Какие </a:t>
            </a:r>
            <a:r>
              <a:rPr lang="ru-RU" sz="2800" dirty="0"/>
              <a:t>из выводов о тенденциях изменения объемов производства продукции сельского хозяйства, сделанных на основе анализа данных приведенной ниже таблиц, верны? Запишите цифры, под которыми они указаны.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Динамика объёмов производства продукции сельского хозяйства (в % к предыдущему году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184480"/>
              </p:ext>
            </p:extLst>
          </p:nvPr>
        </p:nvGraphicFramePr>
        <p:xfrm>
          <a:off x="2406000" y="3086892"/>
          <a:ext cx="8947800" cy="3090070"/>
        </p:xfrm>
        <a:graphic>
          <a:graphicData uri="http://schemas.openxmlformats.org/drawingml/2006/table">
            <a:tbl>
              <a:tblPr/>
              <a:tblGrid>
                <a:gridCol w="2236950">
                  <a:extLst>
                    <a:ext uri="{9D8B030D-6E8A-4147-A177-3AD203B41FA5}">
                      <a16:colId xmlns:a16="http://schemas.microsoft.com/office/drawing/2014/main" val="2788470130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3217597929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1610150993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3345033653"/>
                    </a:ext>
                  </a:extLst>
                </a:gridCol>
              </a:tblGrid>
              <a:tr h="61801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Год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2007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2008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760666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Дания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226121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Финляндия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703065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Швеция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209826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Литва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113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171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9316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1000" y="2055813"/>
            <a:ext cx="9442800" cy="4121150"/>
          </a:xfrm>
        </p:spPr>
        <p:txBody>
          <a:bodyPr/>
          <a:lstStyle/>
          <a:p>
            <a:r>
              <a:rPr lang="ru-RU" dirty="0"/>
              <a:t>1.  Объемы производства продукции сельского хозяйства в Дании в период с 2007 по 2009 г. ежегодно уменьшались.2.  Объемы производства продукции сельского хозяйства в Литве в период с 2007 по 2009 г. ежегодно уменьшались.3.  Объемы производства продукции сельского хозяйства в Финляндии в период с 2007 по 2009 г. ежегодно уменьшались.4.  Объемы производства продукции сельского хозяйства в Швеции в период с 2007 по 2009 г. ежегодно уменьшались.</a:t>
            </a:r>
          </a:p>
        </p:txBody>
      </p:sp>
    </p:spTree>
    <p:extLst>
      <p:ext uri="{BB962C8B-B14F-4D97-AF65-F5344CB8AC3E}">
        <p14:creationId xmlns:p14="http://schemas.microsoft.com/office/powerpoint/2010/main" val="633357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1000" y="2055813"/>
            <a:ext cx="9082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решении заданий этого типа надо обратить внимание на то, что данные таблицы даны не в абсолютных величинах, а в процентном отношении к предыдущему году. Поэтому если число более 100%, то имеем рост, а если менее 100%  — снижение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Сопоставим.</a:t>
            </a:r>
          </a:p>
          <a:p>
            <a:r>
              <a:rPr lang="ru-RU" dirty="0" smtClean="0"/>
              <a:t>1</a:t>
            </a:r>
            <a:r>
              <a:rPr lang="ru-RU" dirty="0"/>
              <a:t>.  Неверно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Неверно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</a:t>
            </a:r>
            <a:r>
              <a:rPr lang="ru-RU" dirty="0" smtClean="0"/>
              <a:t>Верно.</a:t>
            </a:r>
          </a:p>
          <a:p>
            <a:r>
              <a:rPr lang="ru-RU" dirty="0" smtClean="0"/>
              <a:t>4</a:t>
            </a:r>
            <a:r>
              <a:rPr lang="ru-RU" dirty="0"/>
              <a:t>.  Верно.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34.</a:t>
            </a:r>
          </a:p>
        </p:txBody>
      </p:sp>
    </p:spTree>
    <p:extLst>
      <p:ext uri="{BB962C8B-B14F-4D97-AF65-F5344CB8AC3E}">
        <p14:creationId xmlns:p14="http://schemas.microsoft.com/office/powerpoint/2010/main" val="25486762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 15 № 9553(1 балл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000" y="1854000"/>
            <a:ext cx="9127800" cy="4322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Рений</a:t>
            </a:r>
            <a:r>
              <a:rPr lang="ru-RU" dirty="0"/>
              <a:t>  — один из редчайших элементов земной коры. По геохимическим свойствам он схож со своими гораздо более распространёнными соседями по периодической системе  — молибденом и вольфрамом. Поэтому в виде малых примесей он входит в минералы этих элементов. Основным источником рения служат молибденовые руды некоторых месторождений, где его извлекают как попутный </a:t>
            </a:r>
            <a:r>
              <a:rPr lang="ru-RU" dirty="0" err="1"/>
              <a:t>компонент.Учащиеся</a:t>
            </a:r>
            <a:r>
              <a:rPr lang="ru-RU" dirty="0"/>
              <a:t> нашли в интернете информацию о том, что при перспективном уровне потребления рения в количестве 50 тонн в год </a:t>
            </a:r>
            <a:r>
              <a:rPr lang="ru-RU" dirty="0" err="1"/>
              <a:t>ресурсообеспеченность</a:t>
            </a:r>
            <a:r>
              <a:rPr lang="ru-RU" dirty="0"/>
              <a:t> этим металлом составит 300 лет. </a:t>
            </a:r>
            <a:endParaRPr lang="ru-RU" dirty="0" smtClean="0"/>
          </a:p>
          <a:p>
            <a:r>
              <a:rPr lang="ru-RU" dirty="0" smtClean="0"/>
              <a:t>Определите</a:t>
            </a:r>
            <a:r>
              <a:rPr lang="ru-RU" dirty="0"/>
              <a:t>, какова величина разведанных запасов рения. Ответ дайте в тоннах.</a:t>
            </a:r>
          </a:p>
        </p:txBody>
      </p:sp>
    </p:spTree>
    <p:extLst>
      <p:ext uri="{BB962C8B-B14F-4D97-AF65-F5344CB8AC3E}">
        <p14:creationId xmlns:p14="http://schemas.microsoft.com/office/powerpoint/2010/main" val="1431568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Международное географическое разделение труда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000" y="2055812"/>
            <a:ext cx="9262800" cy="452318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/>
              <a:t>Система мирового хозяйства складывалась в течение длительного времени.</a:t>
            </a:r>
          </a:p>
          <a:p>
            <a:pPr lvl="0"/>
            <a:r>
              <a:rPr lang="ru-RU" sz="3000" dirty="0"/>
              <a:t>Отраслевая структура хозяйства в своём развитии проходит три стадии: аграрную, индустриальную и постиндустриальную.</a:t>
            </a:r>
          </a:p>
          <a:p>
            <a:pPr lvl="0"/>
            <a:r>
              <a:rPr lang="ru-RU" sz="3000" dirty="0"/>
              <a:t>Суть международного географического разделения труда состоит в специализации стран мира на выпуске определённой продукции с последующим её обменом.</a:t>
            </a:r>
          </a:p>
          <a:p>
            <a:pPr lvl="0"/>
            <a:r>
              <a:rPr lang="ru-RU" sz="3000" dirty="0"/>
              <a:t>Развитие международных экономических связей происходит через различные формы экономического взаимодействия стран.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7526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Вычислим величину разведанных запасов рения: 50 · 300  =  15 000 т. Ответ: 15 000.</a:t>
            </a:r>
          </a:p>
        </p:txBody>
      </p:sp>
    </p:spTree>
    <p:extLst>
      <p:ext uri="{BB962C8B-B14F-4D97-AF65-F5344CB8AC3E}">
        <p14:creationId xmlns:p14="http://schemas.microsoft.com/office/powerpoint/2010/main" val="32162149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 15 № 9557(1 балл)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6000" y="2055813"/>
            <a:ext cx="9307800" cy="412115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Медь обладает превосходной тепло- и электропроводностью, что делает данный металл незаменимым для использования в строительстве и электротехнике. В строительстве медь используется в форме кабелей, в нагревательных приборах и вентиляции и других изделиях. Она также широко используется в печатных платах телефонов, компьютеров и других </a:t>
            </a:r>
            <a:r>
              <a:rPr lang="ru-RU" dirty="0" err="1"/>
              <a:t>устройств.Учащиеся</a:t>
            </a:r>
            <a:r>
              <a:rPr lang="ru-RU" dirty="0"/>
              <a:t> нашли в интернете информацию о том, что при ежегодном потреблении медной руды в размере 16 500 тыс. т. </a:t>
            </a:r>
            <a:r>
              <a:rPr lang="ru-RU" dirty="0" err="1"/>
              <a:t>ресурсообеспеченность</a:t>
            </a:r>
            <a:r>
              <a:rPr lang="ru-RU" dirty="0"/>
              <a:t> рудой составит 41 год. Определите, какова величина разведанных запасов медных руд. </a:t>
            </a:r>
            <a:endParaRPr lang="ru-RU" dirty="0" smtClean="0"/>
          </a:p>
          <a:p>
            <a:r>
              <a:rPr lang="ru-RU" dirty="0" smtClean="0"/>
              <a:t>Ответ </a:t>
            </a:r>
            <a:r>
              <a:rPr lang="ru-RU" dirty="0"/>
              <a:t>дайте в тоннах.</a:t>
            </a:r>
          </a:p>
        </p:txBody>
      </p:sp>
    </p:spTree>
    <p:extLst>
      <p:ext uri="{BB962C8B-B14F-4D97-AF65-F5344CB8AC3E}">
        <p14:creationId xmlns:p14="http://schemas.microsoft.com/office/powerpoint/2010/main" val="40316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Вычислим величину разведанных запасов медных руд: 16500 · 41  =  676 500 тыс. т. Ответ: 676 500 000.</a:t>
            </a:r>
          </a:p>
        </p:txBody>
      </p:sp>
    </p:spTree>
    <p:extLst>
      <p:ext uri="{BB962C8B-B14F-4D97-AF65-F5344CB8AC3E}">
        <p14:creationId xmlns:p14="http://schemas.microsoft.com/office/powerpoint/2010/main" val="1486665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594000"/>
            <a:ext cx="10747800" cy="1010563"/>
          </a:xfrm>
        </p:spPr>
        <p:txBody>
          <a:bodyPr>
            <a:noAutofit/>
          </a:bodyPr>
          <a:lstStyle/>
          <a:p>
            <a:r>
              <a:rPr lang="ru-RU" sz="2400" dirty="0"/>
              <a:t>Тип 25 № 9287(2 </a:t>
            </a:r>
            <a:r>
              <a:rPr lang="ru-RU" sz="2400" dirty="0" smtClean="0"/>
              <a:t>балла)   Используя </a:t>
            </a:r>
            <a:r>
              <a:rPr lang="ru-RU" sz="2400" dirty="0"/>
              <a:t>данные справочных материалов, сравните доли населения, занятого в сельском хозяйстве, и доли сельского хозяйства в общих объёмах экспорта Турции и Южной Кореи. Сделайте вывод о том, в какой из этих стран сельское хозяйство играет </a:t>
            </a:r>
            <a:r>
              <a:rPr lang="ru-RU" sz="2400" dirty="0" err="1"/>
              <a:t>бо́льшую</a:t>
            </a:r>
            <a:r>
              <a:rPr lang="ru-RU" sz="2400" dirty="0"/>
              <a:t> роль в экономике. Для обоснования Вашего ответа запишите необходимые числовые данные и вычисления.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928855"/>
              </p:ext>
            </p:extLst>
          </p:nvPr>
        </p:nvGraphicFramePr>
        <p:xfrm>
          <a:off x="2046000" y="2259001"/>
          <a:ext cx="9191912" cy="2712255"/>
        </p:xfrm>
        <a:graphic>
          <a:graphicData uri="http://schemas.openxmlformats.org/drawingml/2006/table">
            <a:tbl>
              <a:tblPr/>
              <a:tblGrid>
                <a:gridCol w="2297978">
                  <a:extLst>
                    <a:ext uri="{9D8B030D-6E8A-4147-A177-3AD203B41FA5}">
                      <a16:colId xmlns:a16="http://schemas.microsoft.com/office/drawing/2014/main" val="987007635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3608615646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800743674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1192371852"/>
                    </a:ext>
                  </a:extLst>
                </a:gridCol>
              </a:tblGrid>
              <a:tr h="1265719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Доля населения,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  <a:effectLst/>
                        </a:rPr>
                        <a:t>занятогов</a:t>
                      </a:r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 с/х,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экспорта,млрд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с/х экспорта,млрд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959697"/>
                  </a:ext>
                </a:extLst>
              </a:tr>
              <a:tr h="723268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Турция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18,4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150,0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20,6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672825"/>
                  </a:ext>
                </a:extLst>
              </a:tr>
              <a:tr h="723268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Южная Корея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4,9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552,0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3,2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725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5900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3"/>
            <a:ext cx="9172800" cy="412115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ответе говорится, что</a:t>
            </a:r>
            <a:r>
              <a:rPr lang="ru-RU" dirty="0" smtClean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  Доля населения, занятого в сельском хозяйстве, в Турции выше, чем в Южной Корее, ИЛИ приводятся значения: 18,4%  — в Турции, 4,9%  — в Южной Корее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Доля сельского хозяйства в общем объёме экспорта Турции выше, чем в общем объёме экспорта Южной Кореи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Для определения доли сельского хозяйства в общем объёме экспорта Турции приводятся вычисления: 20,6 : 150,0; для определения доли сельского хозяйства в общем объёме экспорта Южной Кореи приводятся вычисления: 3,2 : 552, ИЛИ приводятся значения: 13,7%  — в Греции, 0,5%  — в Южной Корее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/>
              <a:t>.  Сельское хозяйство играет </a:t>
            </a:r>
            <a:r>
              <a:rPr lang="ru-RU" dirty="0" err="1"/>
              <a:t>бóльшую</a:t>
            </a:r>
            <a:r>
              <a:rPr lang="ru-RU" dirty="0"/>
              <a:t> роль в экономике Турции.</a:t>
            </a:r>
          </a:p>
        </p:txBody>
      </p:sp>
    </p:spTree>
    <p:extLst>
      <p:ext uri="{BB962C8B-B14F-4D97-AF65-F5344CB8AC3E}">
        <p14:creationId xmlns:p14="http://schemas.microsoft.com/office/powerpoint/2010/main" val="2245586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Тип 25 № 9290(2 балла) Используя данные справочных материалов, сравните доли населения, занятого в сельском хозяйстве, и доли сельского хозяйства в общих объёмах экспорта Македонии и Швейцарии. Сделайте вывод о том, в какой из этих стран сельское хозяйство играет </a:t>
            </a:r>
            <a:r>
              <a:rPr lang="ru-RU" sz="2400" dirty="0" err="1"/>
              <a:t>бо́льшую</a:t>
            </a:r>
            <a:r>
              <a:rPr lang="ru-RU" sz="2400" dirty="0"/>
              <a:t> роль в экономике. Для обоснования Вашего ответа запишите необходимые числовые данные и вычисления.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03512"/>
              </p:ext>
            </p:extLst>
          </p:nvPr>
        </p:nvGraphicFramePr>
        <p:xfrm>
          <a:off x="2586000" y="2055813"/>
          <a:ext cx="8767800" cy="2631281"/>
        </p:xfrm>
        <a:graphic>
          <a:graphicData uri="http://schemas.openxmlformats.org/drawingml/2006/table">
            <a:tbl>
              <a:tblPr/>
              <a:tblGrid>
                <a:gridCol w="2191950">
                  <a:extLst>
                    <a:ext uri="{9D8B030D-6E8A-4147-A177-3AD203B41FA5}">
                      <a16:colId xmlns:a16="http://schemas.microsoft.com/office/drawing/2014/main" val="233146838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3807694269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1879037149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1021044953"/>
                    </a:ext>
                  </a:extLst>
                </a:gridCol>
              </a:tblGrid>
              <a:tr h="122793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Доля населения занятогов с/х,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экспорта,млрд.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с/х экспорта,млрд.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849110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Македония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16,0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7,7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413007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Швейцария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3,0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466,3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15,5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247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6599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6000" y="2055813"/>
            <a:ext cx="8857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ответе говорится, что:1.  Доля населения, занятого в сельском хозяйстве, в Македонии выше, чем в Швейцарии, ИЛИ приводятся значения: 16,0%  — в Македонии, 3,0%  — в Швейцарии.2.  Доля сельского хозяйства в общем объёме экспорта Македонии выше, чем в общем объёме экспорта Швейцарии.3.  Для определения доли сельского хозяйства в общем объёме экспорта Македонии приводятся вычисления: 1,1 : 7,7; для определения доли сельского хозяйства в общем объёме экспорта Швейцарии приводятся вычисления: 15,5 : 466,3, ИЛИ приводятся значения: 14,3%  — в Македонии, 3,3%  — в Швейцарии.4.  Сельское хозяйство играет </a:t>
            </a:r>
            <a:r>
              <a:rPr lang="ru-RU" dirty="0" err="1"/>
              <a:t>бóльшую</a:t>
            </a:r>
            <a:r>
              <a:rPr lang="ru-RU" dirty="0"/>
              <a:t> роль в экономике Македонии.</a:t>
            </a:r>
          </a:p>
        </p:txBody>
      </p:sp>
    </p:spTree>
    <p:extLst>
      <p:ext uri="{BB962C8B-B14F-4D97-AF65-F5344CB8AC3E}">
        <p14:creationId xmlns:p14="http://schemas.microsoft.com/office/powerpoint/2010/main" val="32791305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 нюансов для тех, кто сдаёт ЕГЭ по географии в </a:t>
            </a:r>
            <a:r>
              <a:rPr lang="ru-RU" dirty="0" smtClean="0"/>
              <a:t>2024 </a:t>
            </a:r>
            <a:r>
              <a:rPr lang="ru-RU" dirty="0"/>
              <a:t>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000" y="2055813"/>
            <a:ext cx="8947800" cy="412115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1⃣ Неправильно понятое задание. Часто выпускники допускают ошибки в заданиях, в которых нужно расставить показатели по убыванию или возрастанию. Где нужно по убыванию, делают по возрастанию и </a:t>
            </a:r>
            <a:r>
              <a:rPr lang="ru-RU" dirty="0" err="1"/>
              <a:t>наборот</a:t>
            </a:r>
            <a:r>
              <a:rPr lang="ru-RU" dirty="0"/>
              <a:t>.</a:t>
            </a:r>
          </a:p>
          <a:p>
            <a:r>
              <a:rPr lang="ru-RU" dirty="0"/>
              <a:t>👉 Как избежать: вчитывайтесь в задание и перечитывайте его </a:t>
            </a:r>
            <a:r>
              <a:rPr lang="ru-RU" dirty="0" err="1"/>
              <a:t>несоклько</a:t>
            </a:r>
            <a:r>
              <a:rPr lang="ru-RU" dirty="0"/>
              <a:t> раз.</a:t>
            </a:r>
          </a:p>
          <a:p>
            <a:r>
              <a:rPr lang="ru-RU" dirty="0"/>
              <a:t>2⃣ Знание терминов и понятий. Многие задания предполагают знание и понимание терминологии. Выучить термины недостаточно.</a:t>
            </a:r>
          </a:p>
          <a:p>
            <a:r>
              <a:rPr lang="ru-RU" dirty="0"/>
              <a:t>👉 Как избежать. Повторяйте термины и читайте больше научных и публицистических текстов. Уделяйте особое внимание темам рационального и нерационального природопользования и изучайте состав регионов России.</a:t>
            </a:r>
          </a:p>
          <a:p>
            <a:r>
              <a:rPr lang="ru-RU" dirty="0"/>
              <a:t>3⃣ Ошибочное построение профиля (выбор масштаба, расстояние до объектов, изображение,, работа с картами и диаграммами).</a:t>
            </a:r>
          </a:p>
          <a:p>
            <a:r>
              <a:rPr lang="ru-RU" dirty="0"/>
              <a:t>👉 Как избежать. Доведите до автоматизма решение практических задач. Помните, что главная задача экзамена проверить ваше умение работать с картами, </a:t>
            </a:r>
            <a:r>
              <a:rPr lang="ru-RU" dirty="0" err="1"/>
              <a:t>диаграмами</a:t>
            </a:r>
            <a:r>
              <a:rPr lang="ru-RU" dirty="0"/>
              <a:t> как на экзамене, так и жизни.</a:t>
            </a:r>
          </a:p>
          <a:p>
            <a:r>
              <a:rPr lang="ru-RU" dirty="0"/>
              <a:t>Как уложиться по времени</a:t>
            </a:r>
          </a:p>
          <a:p>
            <a:r>
              <a:rPr lang="ru-RU" dirty="0"/>
              <a:t>Чтобы успеть выполнить все задания, выполняйте их последовательно, с первого до последнего. Если какое-то задание вызывает трудности, его лучше пропустить. Экзамен предполагает, что вы справитесь с первой частью ЕГЭ за час, а остальное время уделите более сложным заданиям.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9697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Уроки «Российской электронной школы»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000" y="1594962"/>
            <a:ext cx="7642800" cy="5164037"/>
          </a:xfrm>
        </p:spPr>
        <p:txBody>
          <a:bodyPr>
            <a:normAutofit fontScale="32500" lnSpcReduction="20000"/>
          </a:bodyPr>
          <a:lstStyle/>
          <a:p>
            <a:r>
              <a:rPr lang="ru-RU" dirty="0"/>
              <a:t>Общая характеристика мирового хозяйства</a:t>
            </a:r>
          </a:p>
          <a:p>
            <a:r>
              <a:rPr lang="ru-RU" dirty="0"/>
              <a:t>https://resh.edu.ru/subject/lesson/5437/start/156443/</a:t>
            </a:r>
          </a:p>
          <a:p>
            <a:r>
              <a:rPr lang="ru-RU" dirty="0"/>
              <a:t>Научно-техническая революция и мировое хозяйство</a:t>
            </a:r>
          </a:p>
          <a:p>
            <a:r>
              <a:rPr lang="ru-RU" dirty="0"/>
              <a:t>https://resh.edu.ru/subject/lesson/5439/start/156475/</a:t>
            </a:r>
          </a:p>
          <a:p>
            <a:r>
              <a:rPr lang="ru-RU" dirty="0"/>
              <a:t>Топливная промышленность и энергетика</a:t>
            </a:r>
          </a:p>
          <a:p>
            <a:r>
              <a:rPr lang="ru-RU" dirty="0"/>
              <a:t>https://resh.edu.ru/subject/lesson/5761/start/115346/</a:t>
            </a:r>
          </a:p>
          <a:p>
            <a:r>
              <a:rPr lang="ru-RU" dirty="0"/>
              <a:t>Мировая металлургия</a:t>
            </a:r>
          </a:p>
          <a:p>
            <a:r>
              <a:rPr lang="ru-RU" dirty="0"/>
              <a:t>https://resh.edu.ru/subject/lesson/5440/start/202145/</a:t>
            </a:r>
          </a:p>
          <a:p>
            <a:r>
              <a:rPr lang="ru-RU" dirty="0"/>
              <a:t>Машиностроение</a:t>
            </a:r>
          </a:p>
          <a:p>
            <a:r>
              <a:rPr lang="ru-RU" dirty="0"/>
              <a:t>https://resh.edu.ru/subject/lesson/4676/start/294054/</a:t>
            </a:r>
          </a:p>
          <a:p>
            <a:r>
              <a:rPr lang="ru-RU" dirty="0"/>
              <a:t>Химическая, лесная промышленность. Промышленность строительных материалов</a:t>
            </a:r>
          </a:p>
          <a:p>
            <a:r>
              <a:rPr lang="ru-RU" dirty="0"/>
              <a:t>https://resh.edu.ru/subject/lesson/5438/start/298693/</a:t>
            </a:r>
          </a:p>
          <a:p>
            <a:r>
              <a:rPr lang="ru-RU" dirty="0"/>
              <a:t>Лёгкая и пищевая промышленность</a:t>
            </a:r>
          </a:p>
          <a:p>
            <a:r>
              <a:rPr lang="ru-RU" dirty="0"/>
              <a:t>https://resh.edu.ru/subject/lesson/3973/start/221393/</a:t>
            </a:r>
          </a:p>
          <a:p>
            <a:r>
              <a:rPr lang="ru-RU" dirty="0"/>
              <a:t>Навигатор самостоятельной подготовки к ЕГЭ-2023 ГЕОГРАФИЯ</a:t>
            </a:r>
          </a:p>
          <a:p>
            <a:r>
              <a:rPr lang="ru-RU" dirty="0"/>
              <a:t>3</a:t>
            </a:r>
          </a:p>
          <a:p>
            <a:r>
              <a:rPr lang="ru-RU" dirty="0"/>
              <a:t>Сельское хозяйство, его роль в современном мире</a:t>
            </a:r>
          </a:p>
          <a:p>
            <a:r>
              <a:rPr lang="ru-RU" dirty="0"/>
              <a:t>https://resh.edu.ru/subject/lesson/5762/start/202271/</a:t>
            </a:r>
          </a:p>
          <a:p>
            <a:r>
              <a:rPr lang="ru-RU" dirty="0"/>
              <a:t>Мировой транспорт, его роль в размещении и развитии мирового хозяйства</a:t>
            </a:r>
          </a:p>
          <a:p>
            <a:r>
              <a:rPr lang="ru-RU" dirty="0"/>
              <a:t>https://resh.edu.ru/subject/lesson/5442/start/298755/</a:t>
            </a:r>
          </a:p>
          <a:p>
            <a:r>
              <a:rPr lang="ru-RU" dirty="0"/>
              <a:t>Мировая торговля и сфера услуг. Международная специализация и интеграция стран и регионов https://resh.edu.ru/subject/lesson/6194/start/294122/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9721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E421C-E5A2-4002-89E2-76A470D0B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Успехов в подготовке к экзаменам!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3AE878-F534-41AF-BE12-38391779A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6000" y="5556687"/>
            <a:ext cx="8227800" cy="620275"/>
          </a:xfrm>
        </p:spPr>
        <p:txBody>
          <a:bodyPr>
            <a:noAutofit/>
          </a:bodyPr>
          <a:lstStyle/>
          <a:p>
            <a:r>
              <a:rPr lang="ru-RU" sz="6000" dirty="0"/>
              <a:t>Спасибо за внимание!</a:t>
            </a:r>
          </a:p>
          <a:p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00" y="1301311"/>
            <a:ext cx="10304999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1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000" y="324000"/>
            <a:ext cx="10747800" cy="2160000"/>
          </a:xfrm>
        </p:spPr>
        <p:txBody>
          <a:bodyPr>
            <a:noAutofit/>
          </a:bodyPr>
          <a:lstStyle/>
          <a:p>
            <a:r>
              <a:rPr lang="ru-RU" sz="4700" dirty="0"/>
              <a:t>Международная экономическая интеграция. Экономические группировки стран мира</a:t>
            </a:r>
            <a:br>
              <a:rPr lang="ru-RU" sz="4700" dirty="0"/>
            </a:br>
            <a:endParaRPr lang="ru-RU" sz="4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2"/>
            <a:ext cx="9765000" cy="4658187"/>
          </a:xfrm>
        </p:spPr>
        <p:txBody>
          <a:bodyPr>
            <a:noAutofit/>
          </a:bodyPr>
          <a:lstStyle/>
          <a:p>
            <a:pPr lvl="0"/>
            <a:r>
              <a:rPr lang="ru-RU" sz="3200" dirty="0"/>
              <a:t>Создание международных организаций способствует повышению взаимодействия стран на политическом, экономическом, научно-техническом, культурном и иных уровнях.</a:t>
            </a:r>
          </a:p>
          <a:p>
            <a:pPr lvl="0"/>
            <a:r>
              <a:rPr lang="ru-RU" sz="3200" dirty="0"/>
              <a:t>Первыми региональными международными организациями стали Европейский союз (ЕС) и Европейская ассоциация свободной торговли (ЕАСТ).</a:t>
            </a:r>
          </a:p>
          <a:p>
            <a:pPr lvl="0"/>
            <a:r>
              <a:rPr lang="ru-RU" sz="3200" dirty="0"/>
              <a:t>Крупнейшая отраслевая международная организация — Организация стран — экспортёров нефти (ОПЕК).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252369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56EB05-CFD3-466D-B048-1463D11B8B3F}"/>
              </a:ext>
            </a:extLst>
          </p:cNvPr>
          <p:cNvSpPr txBox="1"/>
          <p:nvPr/>
        </p:nvSpPr>
        <p:spPr>
          <a:xfrm>
            <a:off x="4275181" y="2079000"/>
            <a:ext cx="36416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СПАСИБО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DC8CF1-A438-4A7D-809B-F19E12BC50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01000" y="3672824"/>
            <a:ext cx="476176" cy="4761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B9CF73-CC06-49D9-BD3A-E1572E004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5511001" y="3672824"/>
            <a:ext cx="476176" cy="4761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5C780B-73AA-411B-AA4C-C6BC62EDF45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6321000" y="3672824"/>
            <a:ext cx="476176" cy="4761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B7504A-FA05-4C34-8F05-9F06F088DB4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7131000" y="3672824"/>
            <a:ext cx="476176" cy="4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3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279000"/>
            <a:ext cx="10747800" cy="1394999"/>
          </a:xfrm>
        </p:spPr>
        <p:txBody>
          <a:bodyPr>
            <a:noAutofit/>
          </a:bodyPr>
          <a:lstStyle/>
          <a:p>
            <a:r>
              <a:rPr lang="ru-RU" sz="4400" dirty="0"/>
              <a:t>Международные экономические отношения: их формы и географические особенности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539000"/>
            <a:ext cx="10747375" cy="504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382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Структура международных экономических связей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1000" y="1604564"/>
            <a:ext cx="9450000" cy="5064436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/>
              <a:t>Формирование свободных экономических зон происходит в целях привлечения иностранного капитала.</a:t>
            </a:r>
          </a:p>
          <a:p>
            <a:pPr lvl="0"/>
            <a:r>
              <a:rPr lang="ru-RU" sz="3200" dirty="0"/>
              <a:t>Лидирующее положение в международных экономических отношениях занимают развитые страны.</a:t>
            </a:r>
          </a:p>
          <a:p>
            <a:pPr lvl="0"/>
            <a:r>
              <a:rPr lang="ru-RU" sz="3200" dirty="0"/>
              <a:t>Мировая торговля — важнейший элемент международных экономических связей.</a:t>
            </a:r>
          </a:p>
          <a:p>
            <a:pPr lvl="0"/>
            <a:r>
              <a:rPr lang="ru-RU" sz="3200" dirty="0"/>
              <a:t>Товарная структура мировой торговли постоянно изменяется.</a:t>
            </a:r>
          </a:p>
          <a:p>
            <a:pPr lvl="0"/>
            <a:r>
              <a:rPr lang="ru-RU" sz="3200" dirty="0"/>
              <a:t>Важный центр мировой торговли — Китай.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626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Топливная промышленность мира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00" y="774000"/>
            <a:ext cx="10641000" cy="584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91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CB8C-B258-4756-9801-EEE12126C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000" y="279001"/>
            <a:ext cx="10747800" cy="3150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Добывающая промышленность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5E14F6EE-60AD-496F-AE7F-D1AE6323B76F}"/>
              </a:ext>
            </a:extLst>
          </p:cNvPr>
          <p:cNvSpPr txBox="1">
            <a:spLocks/>
          </p:cNvSpPr>
          <p:nvPr/>
        </p:nvSpPr>
        <p:spPr>
          <a:xfrm>
            <a:off x="5150999" y="954000"/>
            <a:ext cx="3375001" cy="5402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нефти:</a:t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Саудовская Аравия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Россия</a:t>
            </a:r>
            <a:b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Канада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Ирак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Иран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ОАЭ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Кувейт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Бразилия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Венесуэла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3CE35CF2-0079-4920-9BB7-1E305A17CD0F}"/>
              </a:ext>
            </a:extLst>
          </p:cNvPr>
          <p:cNvSpPr txBox="1">
            <a:spLocks/>
          </p:cNvSpPr>
          <p:nvPr/>
        </p:nvSpPr>
        <p:spPr>
          <a:xfrm>
            <a:off x="8796000" y="954000"/>
            <a:ext cx="2987068" cy="5402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природного газа: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</a:p>
          <a:p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Россия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Иран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Канада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Катар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7Австралия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Норвегия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Саудовская Аравия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Алжир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61FDBEB3-5D00-4FD8-B0A5-72BE51D3420F}"/>
              </a:ext>
            </a:extLst>
          </p:cNvPr>
          <p:cNvSpPr txBox="1">
            <a:spLocks/>
          </p:cNvSpPr>
          <p:nvPr/>
        </p:nvSpPr>
        <p:spPr>
          <a:xfrm>
            <a:off x="2271000" y="6356350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bg1"/>
                </a:solidFill>
              </a:rPr>
              <a:t>Шаблоны презентаций с сайта  </a:t>
            </a:r>
            <a:r>
              <a:rPr lang="en-US" sz="1200" dirty="0">
                <a:hlinkClick r:id="rId2"/>
              </a:rPr>
              <a:t>presentation-creation.ru</a:t>
            </a:r>
            <a:endParaRPr lang="ru-RU" sz="120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609A4214-C8C4-4CAF-AB5F-59B4D968CD12}"/>
              </a:ext>
            </a:extLst>
          </p:cNvPr>
          <p:cNvSpPr txBox="1">
            <a:spLocks/>
          </p:cNvSpPr>
          <p:nvPr/>
        </p:nvSpPr>
        <p:spPr>
          <a:xfrm>
            <a:off x="2136000" y="954000"/>
            <a:ext cx="2744998" cy="51979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угля:</a:t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Индонезия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ЮАР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Германия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Польша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76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722312" y="3750628"/>
          <a:ext cx="10515600" cy="73152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413327514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0187664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6572337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762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88118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86000" y="702043"/>
            <a:ext cx="9315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приведённый ниже текст, в котором пропущен ряд слов (аббревиатур). Выберите из предлагаемого списка слова (аббревиатуры), которые необходимо вставить на место пропусков.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ТЭК Японии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Япония является одним из крупнейших в мире _______________(А) электроэнергии. При этом, не обладая запасами топливных полезных ископаемых, Япония является одним из крупнейших _______________(Б) топливных ресурсов. До 2011 г. около 30% электроэнергии страны вырабатывалось на атомных электростанциях Японии. Работа АЭС в Японии всегда была предметом споров, поскольку многие общественные деятели и учёные считали очень высокими риски строительства и эксплуатации атомных электростанций в условиях сейсмической активности территории. После цунами и аварии на АЭС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Фукусима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большинство АЭС было остановлено.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2017 г. атомная энергетика Японии вырабатывала всего 2,15% электроэнергии в стране, ведущая роль в энергетике Японии окончательно закрепилась за _______________(В).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Выбирайте последовательно одно слово (аббревиатуры) за другим, мысленно вставляя на места пропусков слова (аббревиатур) из списка в нужной форме. Обратите внимание на то, что слов (аббревиатур) в списке больше, чем Вам потребуется для заполнения пропусков. Каждое слово (аббревиатура) может быть использовано только один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 (аббревиатур).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  Импортёр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  Экспортёр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  Производитель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  ТЭС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  ГЭС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  ПЭС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ниже таблице приведены буквы, обозначающие пропущенные слова (аббревиатуры). Запишите в таблицу под каждой буквой номер выбранного Вами слова (аббревиатуры).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01" name="HTMLText1" r:id="rId2" imgW="228600" imgH="228600"/>
        </mc:Choice>
        <mc:Fallback>
          <p:control name="HTMLText1" r:id="rId2" imgW="228600" imgH="228600">
            <p:pic>
              <p:nvPicPr>
                <p:cNvPr id="6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02" name="HTMLText2" r:id="rId3" imgW="228600" imgH="228600"/>
        </mc:Choice>
        <mc:Fallback>
          <p:control name="HTMLText2" r:id="rId3" imgW="228600" imgH="228600">
            <p:pic>
              <p:nvPicPr>
                <p:cNvPr id="7" name="HTMLText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03" name="HTMLText3" r:id="rId4" imgW="228600" imgH="228600"/>
        </mc:Choice>
        <mc:Fallback>
          <p:control name="HTMLText3" r:id="rId4" imgW="228600" imgH="228600">
            <p:pic>
              <p:nvPicPr>
                <p:cNvPr id="8" name="HTMLText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131238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1182</Words>
  <Application>Microsoft Office PowerPoint</Application>
  <PresentationFormat>Широкоэкранный</PresentationFormat>
  <Paragraphs>277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Times New Roman</vt:lpstr>
      <vt:lpstr>ui-sans-serif</vt:lpstr>
      <vt:lpstr>Тема Office</vt:lpstr>
      <vt:lpstr>Мировое хозяйство подготовка к ЕГЭ 2024 Лукьянова О.В. МБОУ СОШ 6 им Ц.Л.Куникова Туапсе  </vt:lpstr>
      <vt:lpstr>Этапы экономического развития</vt:lpstr>
      <vt:lpstr>Международное географическое разделение труда</vt:lpstr>
      <vt:lpstr>Международная экономическая интеграция. Экономические группировки стран мира </vt:lpstr>
      <vt:lpstr>Международные экономические отношения: их формы и географические особенности </vt:lpstr>
      <vt:lpstr>Структура международных экономических связей </vt:lpstr>
      <vt:lpstr>Топливная промышленность мира </vt:lpstr>
      <vt:lpstr>Добывающая промышленность</vt:lpstr>
      <vt:lpstr>Задание 5</vt:lpstr>
      <vt:lpstr>Пояснение</vt:lpstr>
      <vt:lpstr>Задание 5</vt:lpstr>
      <vt:lpstr>пояснение</vt:lpstr>
      <vt:lpstr>Тип 7 № 4202iУстановите соответствие между страной и диаграммой, отражающей распределение её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vt:lpstr>
      <vt:lpstr>Пояснение</vt:lpstr>
      <vt:lpstr>Тип 7 № 5822iУстановите соответствие между страной и диаграммой, отражающей распределение ее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vt:lpstr>
      <vt:lpstr>Пояснение.</vt:lpstr>
      <vt:lpstr>Тип 9 В каких трёх из перечисленных стран основная часть электроэнергии производится на ТЭС? Соответствующие цифры запишите в ответ.</vt:lpstr>
      <vt:lpstr>Пояснение.</vt:lpstr>
      <vt:lpstr>Тип 9 № 1823iКакие три из перечисленных стран являются крупными производителями и экспортёрами нефти? Обведите соответствующие цифры и запишите их в таблицу.</vt:lpstr>
      <vt:lpstr>Пояснение</vt:lpstr>
      <vt:lpstr>Тип 9 № 1780 В каких трёх из перечисленных городов имеются целлюлозно-бумажные комбинаты? Обведите соответствующие цифры и запишите их в таблицу. </vt:lpstr>
      <vt:lpstr>Пояснение.</vt:lpstr>
      <vt:lpstr>Тип 10 № 4208iКакие из следующих выводов о тенденциях изменения объёмов промышленного производства, сделанных на основе анализа данных приведённой ниже таблицы, верны? Запишите цифры, под которыми они указаны.</vt:lpstr>
      <vt:lpstr>Динамика объёмов промышленного производства (в процентах к предыдущему году)</vt:lpstr>
      <vt:lpstr>Пояснение.</vt:lpstr>
      <vt:lpstr>10   Какие из выводов о тенденциях изменения объемов производства продукции сельского хозяйства, сделанных на основе анализа данных приведенной ниже таблиц, верны? Запишите цифры, под которыми они указаны.</vt:lpstr>
      <vt:lpstr>продолжение</vt:lpstr>
      <vt:lpstr>Пояснение.</vt:lpstr>
      <vt:lpstr>Тип 15 № 9553(1 балл)</vt:lpstr>
      <vt:lpstr>Пояснение.</vt:lpstr>
      <vt:lpstr>Тип 15 № 9557(1 балл)</vt:lpstr>
      <vt:lpstr>Пояснение.</vt:lpstr>
      <vt:lpstr>Тип 25 № 9287(2 балла)   Используя данные справочных материалов, сравните доли населения, занятого в сельском хозяйстве, и доли сельского хозяйства в общих объёмах экспорта Турции и Южной Кореи. Сделайте вывод о том, в какой из этих стран сельское хозяйство играет бо́льшую роль в экономике. Для обоснования Вашего ответа запишите необходимые числовые данные и вычисления.</vt:lpstr>
      <vt:lpstr>Пояснение.</vt:lpstr>
      <vt:lpstr>Тип 25 № 9290(2 балла) Используя данные справочных материалов, сравните доли населения, занятого в сельском хозяйстве, и доли сельского хозяйства в общих объёмах экспорта Македонии и Швейцарии. Сделайте вывод о том, в какой из этих стран сельское хозяйство играет бо́льшую роль в экономике. Для обоснования Вашего ответа запишите необходимые числовые данные и вычисления.</vt:lpstr>
      <vt:lpstr>Пояснение.</vt:lpstr>
      <vt:lpstr>5 нюансов для тех, кто сдаёт ЕГЭ по географии в 2024 году</vt:lpstr>
      <vt:lpstr>Уроки «Российской электронной школы»</vt:lpstr>
      <vt:lpstr>Успехов в подготовке к экзаменам!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ПК</cp:lastModifiedBy>
  <cp:revision>51</cp:revision>
  <dcterms:created xsi:type="dcterms:W3CDTF">2021-01-08T10:18:56Z</dcterms:created>
  <dcterms:modified xsi:type="dcterms:W3CDTF">2024-02-08T21:08:24Z</dcterms:modified>
</cp:coreProperties>
</file>