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63" r:id="rId6"/>
    <p:sldId id="279" r:id="rId7"/>
    <p:sldId id="280" r:id="rId8"/>
    <p:sldId id="281" r:id="rId9"/>
    <p:sldId id="282" r:id="rId10"/>
    <p:sldId id="283" r:id="rId11"/>
    <p:sldId id="284" r:id="rId12"/>
    <p:sldId id="285" r:id="rId13"/>
    <p:sldId id="286" r:id="rId14"/>
    <p:sldId id="290" r:id="rId15"/>
    <p:sldId id="287" r:id="rId16"/>
    <p:sldId id="288" r:id="rId17"/>
    <p:sldId id="289" r:id="rId18"/>
    <p:sldId id="291" r:id="rId19"/>
    <p:sldId id="293" r:id="rId20"/>
    <p:sldId id="272" r:id="rId21"/>
    <p:sldId id="292" r:id="rId22"/>
    <p:sldId id="276" r:id="rId23"/>
    <p:sldId id="277" r:id="rId24"/>
    <p:sldId id="278" r:id="rId2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754" autoAdjust="0"/>
  </p:normalViewPr>
  <p:slideViewPr>
    <p:cSldViewPr snapToGrid="0">
      <p:cViewPr varScale="1">
        <p:scale>
          <a:sx n="92" d="100"/>
          <a:sy n="92" d="100"/>
        </p:scale>
        <p:origin x="307" y="67"/>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D5EBF8E9-3B1E-44A0-A952-9E6F95E84B07}" type="datetimeFigureOut">
              <a:rPr lang="ru-RU" smtClean="0"/>
              <a:t>25.03.2024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01EBDA-2928-4637-A676-FD3ED5819144}" type="slidenum">
              <a:rPr lang="ru-RU" smtClean="0"/>
              <a:t>‹#›</a:t>
            </a:fld>
            <a:endParaRPr lang="ru-RU"/>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41168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Date Placeholder 2"/>
          <p:cNvSpPr>
            <a:spLocks noGrp="1"/>
          </p:cNvSpPr>
          <p:nvPr>
            <p:ph type="dt" sz="half" idx="10"/>
          </p:nvPr>
        </p:nvSpPr>
        <p:spPr/>
        <p:txBody>
          <a:bodyPr/>
          <a:lstStyle/>
          <a:p>
            <a:fld id="{D5EBF8E9-3B1E-44A0-A952-9E6F95E84B07}" type="datetimeFigureOut">
              <a:rPr lang="ru-RU" smtClean="0"/>
              <a:t>25.03.2024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201EBDA-2928-4637-A676-FD3ED5819144}" type="slidenum">
              <a:rPr lang="ru-RU" smtClean="0"/>
              <a:t>‹#›</a:t>
            </a:fld>
            <a:endParaRPr lang="ru-RU"/>
          </a:p>
        </p:txBody>
      </p:sp>
    </p:spTree>
    <p:extLst>
      <p:ext uri="{BB962C8B-B14F-4D97-AF65-F5344CB8AC3E}">
        <p14:creationId xmlns:p14="http://schemas.microsoft.com/office/powerpoint/2010/main" val="4079802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5EBF8E9-3B1E-44A0-A952-9E6F95E84B07}" type="datetimeFigureOut">
              <a:rPr lang="ru-RU" smtClean="0"/>
              <a:t>25.03.2024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01EBDA-2928-4637-A676-FD3ED5819144}" type="slidenum">
              <a:rPr lang="ru-RU" smtClean="0"/>
              <a:t>‹#›</a:t>
            </a:fld>
            <a:endParaRPr lang="ru-RU"/>
          </a:p>
        </p:txBody>
      </p:sp>
    </p:spTree>
    <p:extLst>
      <p:ext uri="{BB962C8B-B14F-4D97-AF65-F5344CB8AC3E}">
        <p14:creationId xmlns:p14="http://schemas.microsoft.com/office/powerpoint/2010/main" val="3711062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5EBF8E9-3B1E-44A0-A952-9E6F95E84B07}" type="datetimeFigureOut">
              <a:rPr lang="ru-RU" smtClean="0"/>
              <a:t>25.03.2024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01EBDA-2928-4637-A676-FD3ED5819144}" type="slidenum">
              <a:rPr lang="ru-RU" smtClean="0"/>
              <a:t>‹#›</a:t>
            </a:fld>
            <a:endParaRPr lang="ru-RU"/>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3153025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5EBF8E9-3B1E-44A0-A952-9E6F95E84B07}" type="datetimeFigureOut">
              <a:rPr lang="ru-RU" smtClean="0"/>
              <a:t>25.03.2024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01EBDA-2928-4637-A676-FD3ED5819144}" type="slidenum">
              <a:rPr lang="ru-RU" smtClean="0"/>
              <a:t>‹#›</a:t>
            </a:fld>
            <a:endParaRPr lang="ru-RU"/>
          </a:p>
        </p:txBody>
      </p:sp>
    </p:spTree>
    <p:extLst>
      <p:ext uri="{BB962C8B-B14F-4D97-AF65-F5344CB8AC3E}">
        <p14:creationId xmlns:p14="http://schemas.microsoft.com/office/powerpoint/2010/main" val="22595904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5EBF8E9-3B1E-44A0-A952-9E6F95E84B07}" type="datetimeFigureOut">
              <a:rPr lang="ru-RU" smtClean="0"/>
              <a:t>25.03.2024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01EBDA-2928-4637-A676-FD3ED5819144}" type="slidenum">
              <a:rPr lang="ru-RU" smtClean="0"/>
              <a:t>‹#›</a:t>
            </a:fld>
            <a:endParaRPr lang="ru-RU"/>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8494774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5EBF8E9-3B1E-44A0-A952-9E6F95E84B07}" type="datetimeFigureOut">
              <a:rPr lang="ru-RU" smtClean="0"/>
              <a:t>25.03.2024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01EBDA-2928-4637-A676-FD3ED5819144}" type="slidenum">
              <a:rPr lang="ru-RU" smtClean="0"/>
              <a:t>‹#›</a:t>
            </a:fld>
            <a:endParaRPr lang="ru-RU"/>
          </a:p>
        </p:txBody>
      </p:sp>
    </p:spTree>
    <p:extLst>
      <p:ext uri="{BB962C8B-B14F-4D97-AF65-F5344CB8AC3E}">
        <p14:creationId xmlns:p14="http://schemas.microsoft.com/office/powerpoint/2010/main" val="11068110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5EBF8E9-3B1E-44A0-A952-9E6F95E84B07}" type="datetimeFigureOut">
              <a:rPr lang="ru-RU" smtClean="0"/>
              <a:t>25.03.2024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01EBDA-2928-4637-A676-FD3ED5819144}" type="slidenum">
              <a:rPr lang="ru-RU" smtClean="0"/>
              <a:t>‹#›</a:t>
            </a:fld>
            <a:endParaRPr lang="ru-RU"/>
          </a:p>
        </p:txBody>
      </p:sp>
    </p:spTree>
    <p:extLst>
      <p:ext uri="{BB962C8B-B14F-4D97-AF65-F5344CB8AC3E}">
        <p14:creationId xmlns:p14="http://schemas.microsoft.com/office/powerpoint/2010/main" val="377367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5EBF8E9-3B1E-44A0-A952-9E6F95E84B07}" type="datetimeFigureOut">
              <a:rPr lang="ru-RU" smtClean="0"/>
              <a:t>25.03.2024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01EBDA-2928-4637-A676-FD3ED5819144}" type="slidenum">
              <a:rPr lang="ru-RU" smtClean="0"/>
              <a:t>‹#›</a:t>
            </a:fld>
            <a:endParaRPr lang="ru-RU"/>
          </a:p>
        </p:txBody>
      </p:sp>
    </p:spTree>
    <p:extLst>
      <p:ext uri="{BB962C8B-B14F-4D97-AF65-F5344CB8AC3E}">
        <p14:creationId xmlns:p14="http://schemas.microsoft.com/office/powerpoint/2010/main" val="2116916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5EBF8E9-3B1E-44A0-A952-9E6F95E84B07}" type="datetimeFigureOut">
              <a:rPr lang="ru-RU" smtClean="0"/>
              <a:t>25.03.2024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01EBDA-2928-4637-A676-FD3ED5819144}" type="slidenum">
              <a:rPr lang="ru-RU" smtClean="0"/>
              <a:t>‹#›</a:t>
            </a:fld>
            <a:endParaRPr lang="ru-RU"/>
          </a:p>
        </p:txBody>
      </p:sp>
    </p:spTree>
    <p:extLst>
      <p:ext uri="{BB962C8B-B14F-4D97-AF65-F5344CB8AC3E}">
        <p14:creationId xmlns:p14="http://schemas.microsoft.com/office/powerpoint/2010/main" val="2595681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5EBF8E9-3B1E-44A0-A952-9E6F95E84B07}" type="datetimeFigureOut">
              <a:rPr lang="ru-RU" smtClean="0"/>
              <a:t>25.03.2024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201EBDA-2928-4637-A676-FD3ED5819144}" type="slidenum">
              <a:rPr lang="ru-RU" smtClean="0"/>
              <a:t>‹#›</a:t>
            </a:fld>
            <a:endParaRPr lang="ru-RU"/>
          </a:p>
        </p:txBody>
      </p:sp>
    </p:spTree>
    <p:extLst>
      <p:ext uri="{BB962C8B-B14F-4D97-AF65-F5344CB8AC3E}">
        <p14:creationId xmlns:p14="http://schemas.microsoft.com/office/powerpoint/2010/main" val="2335561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D5EBF8E9-3B1E-44A0-A952-9E6F95E84B07}" type="datetimeFigureOut">
              <a:rPr lang="ru-RU" smtClean="0"/>
              <a:t>25.03.2024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201EBDA-2928-4637-A676-FD3ED5819144}" type="slidenum">
              <a:rPr lang="ru-RU" smtClean="0"/>
              <a:t>‹#›</a:t>
            </a:fld>
            <a:endParaRPr lang="ru-RU"/>
          </a:p>
        </p:txBody>
      </p:sp>
    </p:spTree>
    <p:extLst>
      <p:ext uri="{BB962C8B-B14F-4D97-AF65-F5344CB8AC3E}">
        <p14:creationId xmlns:p14="http://schemas.microsoft.com/office/powerpoint/2010/main" val="1762627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D5EBF8E9-3B1E-44A0-A952-9E6F95E84B07}" type="datetimeFigureOut">
              <a:rPr lang="ru-RU" smtClean="0"/>
              <a:t>25.03.2024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201EBDA-2928-4637-A676-FD3ED5819144}" type="slidenum">
              <a:rPr lang="ru-RU" smtClean="0"/>
              <a:t>‹#›</a:t>
            </a:fld>
            <a:endParaRPr lang="ru-RU"/>
          </a:p>
        </p:txBody>
      </p:sp>
    </p:spTree>
    <p:extLst>
      <p:ext uri="{BB962C8B-B14F-4D97-AF65-F5344CB8AC3E}">
        <p14:creationId xmlns:p14="http://schemas.microsoft.com/office/powerpoint/2010/main" val="4063825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D5EBF8E9-3B1E-44A0-A952-9E6F95E84B07}" type="datetimeFigureOut">
              <a:rPr lang="ru-RU" smtClean="0"/>
              <a:t>25.03.2024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201EBDA-2928-4637-A676-FD3ED5819144}" type="slidenum">
              <a:rPr lang="ru-RU" smtClean="0"/>
              <a:t>‹#›</a:t>
            </a:fld>
            <a:endParaRPr lang="ru-RU"/>
          </a:p>
        </p:txBody>
      </p:sp>
    </p:spTree>
    <p:extLst>
      <p:ext uri="{BB962C8B-B14F-4D97-AF65-F5344CB8AC3E}">
        <p14:creationId xmlns:p14="http://schemas.microsoft.com/office/powerpoint/2010/main" val="573755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EBF8E9-3B1E-44A0-A952-9E6F95E84B07}" type="datetimeFigureOut">
              <a:rPr lang="ru-RU" smtClean="0"/>
              <a:t>25.03.2024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201EBDA-2928-4637-A676-FD3ED5819144}" type="slidenum">
              <a:rPr lang="ru-RU" smtClean="0"/>
              <a:t>‹#›</a:t>
            </a:fld>
            <a:endParaRPr lang="ru-RU"/>
          </a:p>
        </p:txBody>
      </p:sp>
    </p:spTree>
    <p:extLst>
      <p:ext uri="{BB962C8B-B14F-4D97-AF65-F5344CB8AC3E}">
        <p14:creationId xmlns:p14="http://schemas.microsoft.com/office/powerpoint/2010/main" val="26852913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D5EBF8E9-3B1E-44A0-A952-9E6F95E84B07}" type="datetimeFigureOut">
              <a:rPr lang="ru-RU" smtClean="0"/>
              <a:t>25.03.2024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201EBDA-2928-4637-A676-FD3ED5819144}" type="slidenum">
              <a:rPr lang="ru-RU" smtClean="0"/>
              <a:t>‹#›</a:t>
            </a:fld>
            <a:endParaRPr lang="ru-RU"/>
          </a:p>
        </p:txBody>
      </p:sp>
    </p:spTree>
    <p:extLst>
      <p:ext uri="{BB962C8B-B14F-4D97-AF65-F5344CB8AC3E}">
        <p14:creationId xmlns:p14="http://schemas.microsoft.com/office/powerpoint/2010/main" val="15752933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D5EBF8E9-3B1E-44A0-A952-9E6F95E84B07}" type="datetimeFigureOut">
              <a:rPr lang="ru-RU" smtClean="0"/>
              <a:t>25.03.2024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201EBDA-2928-4637-A676-FD3ED5819144}" type="slidenum">
              <a:rPr lang="ru-RU" smtClean="0"/>
              <a:t>‹#›</a:t>
            </a:fld>
            <a:endParaRPr lang="ru-RU"/>
          </a:p>
        </p:txBody>
      </p:sp>
    </p:spTree>
    <p:extLst>
      <p:ext uri="{BB962C8B-B14F-4D97-AF65-F5344CB8AC3E}">
        <p14:creationId xmlns:p14="http://schemas.microsoft.com/office/powerpoint/2010/main" val="1831907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D5EBF8E9-3B1E-44A0-A952-9E6F95E84B07}" type="datetimeFigureOut">
              <a:rPr lang="ru-RU" smtClean="0"/>
              <a:t>25.03.2024</a:t>
            </a:fld>
            <a:endParaRPr lang="ru-RU"/>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ru-RU"/>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A201EBDA-2928-4637-A676-FD3ED5819144}" type="slidenum">
              <a:rPr lang="ru-RU" smtClean="0"/>
              <a:t>‹#›</a:t>
            </a:fld>
            <a:endParaRPr lang="ru-RU"/>
          </a:p>
        </p:txBody>
      </p:sp>
    </p:spTree>
    <p:extLst>
      <p:ext uri="{BB962C8B-B14F-4D97-AF65-F5344CB8AC3E}">
        <p14:creationId xmlns:p14="http://schemas.microsoft.com/office/powerpoint/2010/main" val="230866645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o8ode.ru/file/0001/600/0595.jpg" TargetMode="Externa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hyperlink" Target="http://www.o8ode.ru/file/0001/600/0597.jpg"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Роса, капли вод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3950"/>
            <a:ext cx="12192000" cy="5382000"/>
          </a:xfrm>
          <a:prstGeom prst="rect">
            <a:avLst/>
          </a:prstGeom>
          <a:noFill/>
          <a:extLst>
            <a:ext uri="{909E8E84-426E-40DD-AFC4-6F175D3DCCD1}">
              <a14:hiddenFill xmlns:a14="http://schemas.microsoft.com/office/drawing/2010/main">
                <a:solidFill>
                  <a:srgbClr val="FFFFFF"/>
                </a:solidFill>
              </a14:hiddenFill>
            </a:ext>
          </a:extLst>
        </p:spPr>
      </p:pic>
      <p:sp>
        <p:nvSpPr>
          <p:cNvPr id="5" name="Заголовок 4"/>
          <p:cNvSpPr>
            <a:spLocks noGrp="1"/>
          </p:cNvSpPr>
          <p:nvPr>
            <p:ph type="ctrTitle"/>
          </p:nvPr>
        </p:nvSpPr>
        <p:spPr>
          <a:xfrm>
            <a:off x="609722" y="1130842"/>
            <a:ext cx="11437733" cy="1754326"/>
          </a:xfrm>
          <a:prstGeom prst="rect">
            <a:avLst/>
          </a:prstGeom>
          <a:noFill/>
        </p:spPr>
        <p:txBody>
          <a:bodyPr wrap="square">
            <a:spAutoFit/>
          </a:bodyPr>
          <a:lstStyle/>
          <a:p>
            <a:pPr>
              <a:defRPr/>
            </a:pPr>
            <a:r>
              <a:rPr lang="ru-RU" sz="3600" b="1" cap="all" dirty="0">
                <a:ln w="28575" cmpd="sng">
                  <a:solidFill>
                    <a:srgbClr val="002060"/>
                  </a:solidFill>
                  <a:prstDash val="solid"/>
                </a:ln>
                <a:blipFill>
                  <a:blip r:embed="rId3"/>
                  <a:tile tx="0" ty="0" sx="100000" sy="100000" flip="none" algn="tl"/>
                </a:blipFill>
                <a:effectLst>
                  <a:reflection blurRad="12700" stA="28000" endPos="45000" dist="1000" dir="5400000" sy="-100000" algn="bl" rotWithShape="0"/>
                </a:effectLst>
              </a:rPr>
              <a:t>Тема: </a:t>
            </a:r>
            <a:r>
              <a:rPr lang="ru-RU" sz="3600" b="1" dirty="0">
                <a:ln w="28575" cmpd="sng">
                  <a:solidFill>
                    <a:srgbClr val="002060"/>
                  </a:solidFill>
                  <a:prstDash val="solid"/>
                </a:ln>
                <a:solidFill>
                  <a:schemeClr val="bg2">
                    <a:lumMod val="75000"/>
                  </a:schemeClr>
                </a:solidFill>
                <a:effectLst>
                  <a:reflection blurRad="12700" stA="28000" endPos="45000" dist="1000" dir="5400000" sy="-100000" algn="bl" rotWithShape="0"/>
                </a:effectLst>
              </a:rPr>
              <a:t>«Использование самодельного водного фильтра в домашних условиях и эффективность его использования»</a:t>
            </a:r>
            <a:endParaRPr lang="ru-RU" sz="3600" b="1" cap="all" dirty="0">
              <a:ln w="28575" cmpd="sng">
                <a:solidFill>
                  <a:srgbClr val="002060"/>
                </a:solidFill>
                <a:prstDash val="solid"/>
              </a:ln>
              <a:solidFill>
                <a:schemeClr val="bg2">
                  <a:lumMod val="75000"/>
                </a:schemeClr>
              </a:solidFill>
              <a:effectLst>
                <a:reflection blurRad="12700" stA="28000" endPos="45000" dist="1000" dir="5400000" sy="-100000" algn="bl" rotWithShape="0"/>
              </a:effectLst>
            </a:endParaRPr>
          </a:p>
        </p:txBody>
      </p:sp>
      <p:sp>
        <p:nvSpPr>
          <p:cNvPr id="6" name="Прямоугольник 5"/>
          <p:cNvSpPr/>
          <p:nvPr/>
        </p:nvSpPr>
        <p:spPr>
          <a:xfrm>
            <a:off x="0" y="5382000"/>
            <a:ext cx="12192000" cy="3130088"/>
          </a:xfrm>
          <a:prstGeom prst="rect">
            <a:avLst/>
          </a:prstGeom>
          <a:solidFill>
            <a:srgbClr val="0070C0"/>
          </a:solidFill>
          <a:ln/>
        </p:spPr>
        <p:style>
          <a:lnRef idx="0">
            <a:schemeClr val="accent1"/>
          </a:lnRef>
          <a:fillRef idx="3">
            <a:schemeClr val="accent1"/>
          </a:fillRef>
          <a:effectRef idx="3">
            <a:schemeClr val="accent1"/>
          </a:effectRef>
          <a:fontRef idx="minor">
            <a:schemeClr val="lt1"/>
          </a:fontRef>
        </p:style>
        <p:txBody>
          <a:bodyPr wrap="square">
            <a:spAutoFit/>
          </a:bodyPr>
          <a:lstStyle/>
          <a:p>
            <a:pPr algn="r"/>
            <a:r>
              <a:rPr lang="ru-RU" sz="2400" dirty="0" smtClean="0">
                <a:solidFill>
                  <a:schemeClr val="tx1"/>
                </a:solidFill>
                <a:latin typeface="Times New Roman" pitchFamily="18" charset="0"/>
                <a:cs typeface="Times New Roman" pitchFamily="18" charset="0"/>
              </a:rPr>
              <a:t> Автор </a:t>
            </a:r>
            <a:r>
              <a:rPr lang="ru-RU" sz="2400" dirty="0" err="1">
                <a:solidFill>
                  <a:schemeClr val="tx1"/>
                </a:solidFill>
                <a:latin typeface="Times New Roman" pitchFamily="18" charset="0"/>
                <a:cs typeface="Times New Roman" pitchFamily="18" charset="0"/>
              </a:rPr>
              <a:t>В.Мусохранова</a:t>
            </a:r>
            <a:r>
              <a:rPr lang="ru-RU" sz="2400" dirty="0">
                <a:solidFill>
                  <a:schemeClr val="tx1"/>
                </a:solidFill>
                <a:latin typeface="Times New Roman" pitchFamily="18" charset="0"/>
                <a:cs typeface="Times New Roman" pitchFamily="18" charset="0"/>
              </a:rPr>
              <a:t>, 7 класс </a:t>
            </a:r>
            <a:endParaRPr lang="ru-RU" sz="2400" dirty="0" smtClean="0">
              <a:solidFill>
                <a:schemeClr val="tx1"/>
              </a:solidFill>
              <a:latin typeface="Times New Roman" pitchFamily="18" charset="0"/>
              <a:cs typeface="Times New Roman" pitchFamily="18" charset="0"/>
            </a:endParaRPr>
          </a:p>
          <a:p>
            <a:pPr algn="r"/>
            <a:r>
              <a:rPr lang="ru-RU" sz="2400" dirty="0" smtClean="0">
                <a:solidFill>
                  <a:schemeClr val="tx1"/>
                </a:solidFill>
                <a:latin typeface="Times New Roman" pitchFamily="18" charset="0"/>
                <a:cs typeface="Times New Roman" pitchFamily="18" charset="0"/>
              </a:rPr>
              <a:t>Руководитель    </a:t>
            </a:r>
            <a:r>
              <a:rPr lang="ru-RU" sz="2400" dirty="0" err="1" smtClean="0">
                <a:solidFill>
                  <a:schemeClr val="tx1"/>
                </a:solidFill>
                <a:latin typeface="Times New Roman" pitchFamily="18" charset="0"/>
                <a:cs typeface="Times New Roman" pitchFamily="18" charset="0"/>
              </a:rPr>
              <a:t>Т.В.Мицукова</a:t>
            </a:r>
            <a:r>
              <a:rPr lang="ru-RU" sz="2400" dirty="0" smtClean="0">
                <a:solidFill>
                  <a:schemeClr val="tx1"/>
                </a:solidFill>
                <a:latin typeface="Times New Roman" pitchFamily="18" charset="0"/>
                <a:cs typeface="Times New Roman" pitchFamily="18" charset="0"/>
              </a:rPr>
              <a:t>   </a:t>
            </a:r>
          </a:p>
          <a:p>
            <a:r>
              <a:rPr lang="ru-RU" sz="2400" dirty="0" smtClean="0">
                <a:solidFill>
                  <a:schemeClr val="tx1"/>
                </a:solidFill>
                <a:latin typeface="Times New Roman" pitchFamily="18" charset="0"/>
                <a:cs typeface="Times New Roman" pitchFamily="18" charset="0"/>
              </a:rPr>
              <a:t>								          учитель   биологии </a:t>
            </a:r>
          </a:p>
          <a:p>
            <a:pPr algn="ctr">
              <a:spcBef>
                <a:spcPct val="50000"/>
              </a:spcBef>
            </a:pPr>
            <a:r>
              <a:rPr lang="ru-RU" sz="2400" b="1" dirty="0" smtClean="0">
                <a:solidFill>
                  <a:schemeClr val="tx1"/>
                </a:solidFill>
                <a:latin typeface="Times New Roman" pitchFamily="18" charset="0"/>
                <a:cs typeface="Times New Roman" pitchFamily="18" charset="0"/>
              </a:rPr>
              <a:t>2021г</a:t>
            </a:r>
            <a:r>
              <a:rPr lang="ru-RU" sz="2400" b="1" dirty="0">
                <a:solidFill>
                  <a:schemeClr val="tx1"/>
                </a:solidFill>
                <a:latin typeface="Times New Roman" pitchFamily="18" charset="0"/>
                <a:cs typeface="Times New Roman" pitchFamily="18" charset="0"/>
              </a:rPr>
              <a:t>.</a:t>
            </a:r>
          </a:p>
          <a:p>
            <a:pPr algn="r">
              <a:lnSpc>
                <a:spcPct val="120000"/>
              </a:lnSpc>
              <a:spcAft>
                <a:spcPts val="1000"/>
              </a:spcAft>
            </a:pPr>
            <a:endParaRPr lang="ru-RU" sz="1400" b="1" dirty="0">
              <a:solidFill>
                <a:schemeClr val="tx1"/>
              </a:solidFill>
              <a:latin typeface="Times New Roman" pitchFamily="18" charset="0"/>
              <a:cs typeface="Times New Roman" pitchFamily="18" charset="0"/>
            </a:endParaRPr>
          </a:p>
          <a:p>
            <a:pPr algn="r">
              <a:lnSpc>
                <a:spcPct val="120000"/>
              </a:lnSpc>
              <a:spcAft>
                <a:spcPts val="1000"/>
              </a:spcAft>
            </a:pPr>
            <a:endParaRPr lang="ru-RU" sz="1400" b="1" dirty="0">
              <a:solidFill>
                <a:schemeClr val="tx1"/>
              </a:solidFill>
              <a:latin typeface="Times New Roman" pitchFamily="18" charset="0"/>
              <a:cs typeface="Times New Roman" pitchFamily="18" charset="0"/>
            </a:endParaRPr>
          </a:p>
          <a:p>
            <a:pPr algn="r">
              <a:lnSpc>
                <a:spcPct val="120000"/>
              </a:lnSpc>
              <a:spcAft>
                <a:spcPts val="1000"/>
              </a:spcAft>
            </a:pPr>
            <a:endParaRPr lang="ru-RU" sz="1400" b="1" dirty="0">
              <a:solidFill>
                <a:schemeClr val="tx1"/>
              </a:solidFill>
              <a:latin typeface="Times New Roman" pitchFamily="18" charset="0"/>
              <a:cs typeface="Times New Roman" pitchFamily="18" charset="0"/>
            </a:endParaRPr>
          </a:p>
          <a:p>
            <a:pPr algn="r" defTabSz="912813">
              <a:defRPr/>
            </a:pPr>
            <a:endParaRPr lang="ru-RU" sz="1400" b="1" dirty="0">
              <a:solidFill>
                <a:schemeClr val="tx1"/>
              </a:solidFill>
              <a:latin typeface="Times New Roman" pitchFamily="18" charset="0"/>
              <a:cs typeface="Times New Roman" pitchFamily="18" charset="0"/>
            </a:endParaRPr>
          </a:p>
        </p:txBody>
      </p:sp>
      <p:sp>
        <p:nvSpPr>
          <p:cNvPr id="8" name="Прямоугольник 7"/>
          <p:cNvSpPr/>
          <p:nvPr/>
        </p:nvSpPr>
        <p:spPr>
          <a:xfrm>
            <a:off x="1695569" y="207512"/>
            <a:ext cx="8412935" cy="923330"/>
          </a:xfrm>
          <a:prstGeom prst="rect">
            <a:avLst/>
          </a:prstGeom>
        </p:spPr>
        <p:txBody>
          <a:bodyPr wrap="square">
            <a:spAutoFit/>
          </a:bodyPr>
          <a:lstStyle/>
          <a:p>
            <a:pPr algn="ctr"/>
            <a:r>
              <a:rPr lang="ru-RU" sz="3600" b="1" dirty="0">
                <a:solidFill>
                  <a:srgbClr val="002060"/>
                </a:solidFill>
                <a:latin typeface="Times New Roman" pitchFamily="18" charset="0"/>
                <a:cs typeface="Times New Roman" pitchFamily="18" charset="0"/>
              </a:rPr>
              <a:t>МОУ «Б-</a:t>
            </a:r>
            <a:r>
              <a:rPr lang="ru-RU" sz="3600" b="1" dirty="0" err="1">
                <a:solidFill>
                  <a:srgbClr val="002060"/>
                </a:solidFill>
                <a:latin typeface="Times New Roman" pitchFamily="18" charset="0"/>
                <a:cs typeface="Times New Roman" pitchFamily="18" charset="0"/>
              </a:rPr>
              <a:t>Баландинская</a:t>
            </a:r>
            <a:r>
              <a:rPr lang="ru-RU" sz="3600" b="1" dirty="0">
                <a:solidFill>
                  <a:srgbClr val="002060"/>
                </a:solidFill>
                <a:latin typeface="Times New Roman" pitchFamily="18" charset="0"/>
                <a:cs typeface="Times New Roman" pitchFamily="18" charset="0"/>
              </a:rPr>
              <a:t> ООШ»</a:t>
            </a:r>
          </a:p>
          <a:p>
            <a:pPr algn="r"/>
            <a:r>
              <a:rPr lang="ru-RU" b="1" dirty="0">
                <a:latin typeface="Times New Roman" pitchFamily="18" charset="0"/>
                <a:cs typeface="Times New Roman" pitchFamily="18" charset="0"/>
              </a:rPr>
              <a:t> </a:t>
            </a:r>
          </a:p>
        </p:txBody>
      </p:sp>
      <p:sp>
        <p:nvSpPr>
          <p:cNvPr id="1025" name="Rectangle 1"/>
          <p:cNvSpPr>
            <a:spLocks noChangeArrowheads="1"/>
          </p:cNvSpPr>
          <p:nvPr/>
        </p:nvSpPr>
        <p:spPr bwMode="auto">
          <a:xfrm>
            <a:off x="4095736" y="1500174"/>
            <a:ext cx="428628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endParaRPr lang="ru-RU" dirty="0">
              <a:latin typeface="Arial" pitchFamily="34" charset="0"/>
            </a:endParaRPr>
          </a:p>
        </p:txBody>
      </p:sp>
    </p:spTree>
    <p:extLst>
      <p:ext uri="{BB962C8B-B14F-4D97-AF65-F5344CB8AC3E}">
        <p14:creationId xmlns:p14="http://schemas.microsoft.com/office/powerpoint/2010/main" val="6315575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92129" y="392084"/>
            <a:ext cx="6179726" cy="1272143"/>
          </a:xfrm>
          <a:prstGeom prst="rect">
            <a:avLst/>
          </a:prstGeom>
        </p:spPr>
        <p:txBody>
          <a:bodyPr wrap="square">
            <a:spAutoFit/>
          </a:bodyPr>
          <a:lstStyle/>
          <a:p>
            <a:pPr lvl="0">
              <a:lnSpc>
                <a:spcPts val="1680"/>
              </a:lnSpc>
              <a:spcAft>
                <a:spcPts val="800"/>
              </a:spcAft>
            </a:pPr>
            <a:r>
              <a:rPr lang="ru-RU" sz="3200" b="1" dirty="0">
                <a:latin typeface="Times New Roman" panose="02020603050405020304" pitchFamily="18" charset="0"/>
                <a:ea typeface="Times New Roman" panose="02020603050405020304" pitchFamily="18" charset="0"/>
                <a:cs typeface="Times New Roman" panose="02020603050405020304" pitchFamily="18" charset="0"/>
              </a:rPr>
              <a:t>Выбираем фильтр для воды</a:t>
            </a:r>
            <a:r>
              <a:rPr lang="ru-RU" sz="3200" b="1"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ru-RU" sz="3200" b="1" dirty="0">
              <a:latin typeface="Times New Roman" panose="02020603050405020304" pitchFamily="18" charset="0"/>
              <a:ea typeface="Calibri" panose="020F0502020204030204" pitchFamily="34" charset="0"/>
              <a:cs typeface="Times New Roman" panose="02020603050405020304" pitchFamily="18" charset="0"/>
            </a:endParaRPr>
          </a:p>
          <a:p>
            <a:pPr lvl="0">
              <a:lnSpc>
                <a:spcPts val="1680"/>
              </a:lnSpc>
              <a:spcAft>
                <a:spcPts val="800"/>
              </a:spcAft>
            </a:pPr>
            <a:endParaRPr lang="ru-RU" sz="3200" b="1" dirty="0">
              <a:effectLst/>
              <a:latin typeface="Times New Roman" panose="02020603050405020304" pitchFamily="18" charset="0"/>
              <a:ea typeface="Calibri" panose="020F0502020204030204" pitchFamily="34" charset="0"/>
              <a:cs typeface="Times New Roman" panose="02020603050405020304" pitchFamily="18" charset="0"/>
            </a:endParaRPr>
          </a:p>
          <a:p>
            <a:pPr lvl="0">
              <a:lnSpc>
                <a:spcPts val="1680"/>
              </a:lnSpc>
              <a:spcAft>
                <a:spcPts val="800"/>
              </a:spcAft>
            </a:pPr>
            <a:endParaRPr lang="ru-RU" sz="4000" b="1" dirty="0" smtClean="0">
              <a:latin typeface="Times New Roman" panose="02020603050405020304" pitchFamily="18" charset="0"/>
              <a:ea typeface="Calibri" panose="020F0502020204030204" pitchFamily="34" charset="0"/>
              <a:cs typeface="Times New Roman" panose="02020603050405020304" pitchFamily="18" charset="0"/>
            </a:endParaRPr>
          </a:p>
          <a:p>
            <a:pPr lvl="0">
              <a:lnSpc>
                <a:spcPts val="1680"/>
              </a:lnSpc>
              <a:spcAft>
                <a:spcPts val="800"/>
              </a:spcAft>
            </a:pPr>
            <a:r>
              <a:rPr lang="ru-RU" sz="4000" b="1" dirty="0" smtClean="0">
                <a:effectLst/>
                <a:latin typeface="Times New Roman" panose="02020603050405020304" pitchFamily="18" charset="0"/>
                <a:ea typeface="Calibri" panose="020F0502020204030204" pitchFamily="34" charset="0"/>
                <a:cs typeface="Times New Roman" panose="02020603050405020304" pitchFamily="18" charset="0"/>
              </a:rPr>
              <a:t>Фильтр - кувшин</a:t>
            </a:r>
            <a:endParaRPr lang="ru-RU" sz="4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descr="фильтр кувшин"/>
          <p:cNvPicPr/>
          <p:nvPr/>
        </p:nvPicPr>
        <p:blipFill>
          <a:blip r:embed="rId2">
            <a:extLst>
              <a:ext uri="{28A0092B-C50C-407E-A947-70E740481C1C}">
                <a14:useLocalDpi xmlns:a14="http://schemas.microsoft.com/office/drawing/2010/main" val="0"/>
              </a:ext>
            </a:extLst>
          </a:blip>
          <a:srcRect/>
          <a:stretch>
            <a:fillRect/>
          </a:stretch>
        </p:blipFill>
        <p:spPr bwMode="auto">
          <a:xfrm>
            <a:off x="7467600" y="586756"/>
            <a:ext cx="5652655" cy="4776900"/>
          </a:xfrm>
          <a:prstGeom prst="rect">
            <a:avLst/>
          </a:prstGeom>
          <a:noFill/>
          <a:ln>
            <a:noFill/>
          </a:ln>
        </p:spPr>
      </p:pic>
      <p:sp>
        <p:nvSpPr>
          <p:cNvPr id="4" name="Прямоугольник 3"/>
          <p:cNvSpPr/>
          <p:nvPr/>
        </p:nvSpPr>
        <p:spPr>
          <a:xfrm>
            <a:off x="359620" y="2051876"/>
            <a:ext cx="6858598" cy="2308324"/>
          </a:xfrm>
          <a:prstGeom prst="rect">
            <a:avLst/>
          </a:prstGeom>
        </p:spPr>
        <p:txBody>
          <a:bodyPr wrap="square">
            <a:spAutoFit/>
          </a:bodyPr>
          <a:lstStyle/>
          <a:p>
            <a:pPr algn="ctr" eaLnBrk="0" hangingPunct="0"/>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Сменные кассеты</a:t>
            </a:r>
            <a:endPar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eaLnBrk="0" hangingPunct="0"/>
            <a:r>
              <a:rPr lang="ru-RU" sz="2400" b="1" dirty="0">
                <a:latin typeface="Times New Roman" pitchFamily="18" charset="0"/>
                <a:cs typeface="Times New Roman" pitchFamily="18" charset="0"/>
              </a:rPr>
              <a:t>В</a:t>
            </a:r>
            <a:r>
              <a:rPr lang="ru-RU" sz="2400" b="1" dirty="0">
                <a:cs typeface="Times New Roman" pitchFamily="18" charset="0"/>
              </a:rPr>
              <a:t> </a:t>
            </a:r>
            <a:r>
              <a:rPr lang="ru-RU" sz="2400" b="1" dirty="0">
                <a:latin typeface="Times New Roman" pitchFamily="18" charset="0"/>
                <a:cs typeface="Times New Roman" pitchFamily="18" charset="0"/>
              </a:rPr>
              <a:t>состав </a:t>
            </a:r>
            <a:r>
              <a:rPr lang="ru-RU" sz="2400" b="1" dirty="0" smtClean="0">
                <a:latin typeface="Times New Roman" pitchFamily="18" charset="0"/>
                <a:cs typeface="Times New Roman" pitchFamily="18" charset="0"/>
              </a:rPr>
              <a:t>фильтров – кувшинов входит</a:t>
            </a:r>
            <a:r>
              <a:rPr lang="ru-RU" sz="2400" b="1" dirty="0">
                <a:latin typeface="Times New Roman" pitchFamily="18" charset="0"/>
                <a:cs typeface="Times New Roman" pitchFamily="18" charset="0"/>
              </a:rPr>
              <a:t>: </a:t>
            </a:r>
          </a:p>
          <a:p>
            <a:pPr eaLnBrk="0" hangingPunct="0">
              <a:buFont typeface="Wingdings" pitchFamily="2" charset="2"/>
              <a:buChar char="Ø"/>
            </a:pPr>
            <a:r>
              <a:rPr lang="ru-RU" sz="2400" dirty="0">
                <a:latin typeface="Times New Roman" pitchFamily="18" charset="0"/>
                <a:cs typeface="Times New Roman" pitchFamily="18" charset="0"/>
              </a:rPr>
              <a:t>высококачественный  кокосовый  активированный уголь;</a:t>
            </a:r>
            <a:endParaRPr lang="ru-RU" sz="2400" dirty="0"/>
          </a:p>
          <a:p>
            <a:pPr eaLnBrk="0" hangingPunct="0">
              <a:buFont typeface="Wingdings" pitchFamily="2" charset="2"/>
              <a:buChar char="Ø"/>
            </a:pPr>
            <a:r>
              <a:rPr lang="ru-RU" sz="2400" dirty="0">
                <a:latin typeface="Times New Roman" pitchFamily="18" charset="0"/>
                <a:cs typeface="Times New Roman" pitchFamily="18" charset="0"/>
              </a:rPr>
              <a:t>обрабатывается серебром;</a:t>
            </a:r>
          </a:p>
          <a:p>
            <a:pPr eaLnBrk="0" hangingPunct="0">
              <a:buFont typeface="Wingdings" pitchFamily="2" charset="2"/>
              <a:buChar char="Ø"/>
            </a:pPr>
            <a:r>
              <a:rPr lang="ru-RU" sz="2400" dirty="0">
                <a:latin typeface="Times New Roman" pitchFamily="18" charset="0"/>
                <a:cs typeface="Times New Roman" pitchFamily="18" charset="0"/>
              </a:rPr>
              <a:t>ионообменная смола.</a:t>
            </a:r>
            <a:endParaRPr lang="ru-RU" sz="2400" dirty="0"/>
          </a:p>
        </p:txBody>
      </p:sp>
      <p:pic>
        <p:nvPicPr>
          <p:cNvPr id="5" name="Picture 1" descr="97778"/>
          <p:cNvPicPr>
            <a:picLocks noChangeAspect="1" noChangeArrowheads="1"/>
          </p:cNvPicPr>
          <p:nvPr/>
        </p:nvPicPr>
        <p:blipFill>
          <a:blip r:embed="rId3" cstate="print"/>
          <a:srcRect/>
          <a:stretch>
            <a:fillRect/>
          </a:stretch>
        </p:blipFill>
        <p:spPr bwMode="auto">
          <a:xfrm>
            <a:off x="6995280" y="3856347"/>
            <a:ext cx="1446988" cy="2838710"/>
          </a:xfrm>
          <a:prstGeom prst="rect">
            <a:avLst/>
          </a:prstGeom>
          <a:noFill/>
          <a:ln w="9525">
            <a:noFill/>
            <a:miter lim="800000"/>
            <a:headEnd/>
            <a:tailEnd/>
          </a:ln>
        </p:spPr>
      </p:pic>
      <p:pic>
        <p:nvPicPr>
          <p:cNvPr id="6" name="Рисунок 28"/>
          <p:cNvPicPr>
            <a:picLocks noChangeAspect="1" noChangeArrowheads="1"/>
          </p:cNvPicPr>
          <p:nvPr/>
        </p:nvPicPr>
        <p:blipFill>
          <a:blip r:embed="rId4" cstate="print"/>
          <a:srcRect/>
          <a:stretch>
            <a:fillRect/>
          </a:stretch>
        </p:blipFill>
        <p:spPr bwMode="auto">
          <a:xfrm>
            <a:off x="6432400" y="1028155"/>
            <a:ext cx="1571636" cy="2440543"/>
          </a:xfrm>
          <a:prstGeom prst="rect">
            <a:avLst/>
          </a:prstGeom>
          <a:noFill/>
          <a:ln w="9525">
            <a:noFill/>
            <a:miter lim="800000"/>
            <a:headEnd/>
            <a:tailEnd/>
          </a:ln>
        </p:spPr>
      </p:pic>
      <p:pic>
        <p:nvPicPr>
          <p:cNvPr id="7" name="Рисунок 2" descr="http://img02.darudar.org/s600/00/00/ce/9f/ce9f311aaa366ca190bb6ae9be7df43d.jpg"/>
          <p:cNvPicPr>
            <a:picLocks noChangeAspect="1" noChangeArrowheads="1"/>
          </p:cNvPicPr>
          <p:nvPr/>
        </p:nvPicPr>
        <p:blipFill>
          <a:blip r:embed="rId5" cstate="print"/>
          <a:srcRect/>
          <a:stretch>
            <a:fillRect/>
          </a:stretch>
        </p:blipFill>
        <p:spPr bwMode="auto">
          <a:xfrm>
            <a:off x="1751584" y="4360200"/>
            <a:ext cx="1777916" cy="2370952"/>
          </a:xfrm>
          <a:prstGeom prst="rect">
            <a:avLst/>
          </a:prstGeom>
          <a:noFill/>
          <a:ln w="9525">
            <a:noFill/>
            <a:miter lim="800000"/>
            <a:headEnd/>
            <a:tailEnd/>
          </a:ln>
        </p:spPr>
      </p:pic>
      <p:pic>
        <p:nvPicPr>
          <p:cNvPr id="8" name="Рисунок 1" descr="http://i4.otzovik.com/2012/11/10/305789/img/2372911.jpg"/>
          <p:cNvPicPr>
            <a:picLocks noChangeAspect="1" noChangeArrowheads="1"/>
          </p:cNvPicPr>
          <p:nvPr/>
        </p:nvPicPr>
        <p:blipFill>
          <a:blip r:embed="rId6" cstate="print"/>
          <a:srcRect/>
          <a:stretch>
            <a:fillRect/>
          </a:stretch>
        </p:blipFill>
        <p:spPr bwMode="auto">
          <a:xfrm>
            <a:off x="4223707" y="3890266"/>
            <a:ext cx="1903733" cy="2840886"/>
          </a:xfrm>
          <a:prstGeom prst="rect">
            <a:avLst/>
          </a:prstGeom>
          <a:noFill/>
          <a:ln w="9525">
            <a:noFill/>
            <a:miter lim="800000"/>
            <a:headEnd/>
            <a:tailEnd/>
          </a:ln>
        </p:spPr>
      </p:pic>
    </p:spTree>
    <p:extLst>
      <p:ext uri="{BB962C8B-B14F-4D97-AF65-F5344CB8AC3E}">
        <p14:creationId xmlns:p14="http://schemas.microsoft.com/office/powerpoint/2010/main" val="10443722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s://avatars.mds.yandex.net/get-mpic/175985/img_id6709122552569317004/200x200"/>
          <p:cNvPicPr/>
          <p:nvPr/>
        </p:nvPicPr>
        <p:blipFill>
          <a:blip r:embed="rId2">
            <a:extLst>
              <a:ext uri="{28A0092B-C50C-407E-A947-70E740481C1C}">
                <a14:useLocalDpi xmlns:a14="http://schemas.microsoft.com/office/drawing/2010/main" val="0"/>
              </a:ext>
            </a:extLst>
          </a:blip>
          <a:srcRect/>
          <a:stretch>
            <a:fillRect/>
          </a:stretch>
        </p:blipFill>
        <p:spPr bwMode="auto">
          <a:xfrm>
            <a:off x="7402285" y="1029830"/>
            <a:ext cx="4558087" cy="4663727"/>
          </a:xfrm>
          <a:prstGeom prst="rect">
            <a:avLst/>
          </a:prstGeom>
          <a:noFill/>
          <a:ln>
            <a:noFill/>
          </a:ln>
        </p:spPr>
      </p:pic>
      <p:sp>
        <p:nvSpPr>
          <p:cNvPr id="2" name="Прямоугольник 1"/>
          <p:cNvSpPr/>
          <p:nvPr/>
        </p:nvSpPr>
        <p:spPr>
          <a:xfrm>
            <a:off x="422090" y="1029830"/>
            <a:ext cx="7822023" cy="4093428"/>
          </a:xfrm>
          <a:prstGeom prst="rect">
            <a:avLst/>
          </a:prstGeom>
        </p:spPr>
        <p:txBody>
          <a:bodyPr wrap="square">
            <a:spAutoFit/>
          </a:bodyPr>
          <a:lstStyle/>
          <a:p>
            <a:r>
              <a:rPr lang="ru-RU" sz="3200" b="1" dirty="0">
                <a:latin typeface="Times New Roman" panose="02020603050405020304" pitchFamily="18" charset="0"/>
                <a:ea typeface="Calibri" panose="020F0502020204030204" pitchFamily="34" charset="0"/>
              </a:rPr>
              <a:t>Настольные </a:t>
            </a:r>
            <a:r>
              <a:rPr lang="ru-RU" sz="3200" b="1" dirty="0" smtClean="0">
                <a:latin typeface="Times New Roman" panose="02020603050405020304" pitchFamily="18" charset="0"/>
                <a:ea typeface="Calibri" panose="020F0502020204030204" pitchFamily="34" charset="0"/>
              </a:rPr>
              <a:t>фильтры-диспенсеры - </a:t>
            </a:r>
          </a:p>
          <a:p>
            <a:endParaRPr lang="ru-RU" sz="3200" b="1" dirty="0">
              <a:latin typeface="Times New Roman" panose="02020603050405020304" pitchFamily="18" charset="0"/>
              <a:ea typeface="Calibri" panose="020F0502020204030204" pitchFamily="34" charset="0"/>
            </a:endParaRPr>
          </a:p>
          <a:p>
            <a:r>
              <a:rPr lang="ru-RU" sz="2800" dirty="0" smtClean="0">
                <a:latin typeface="Times New Roman" panose="02020603050405020304" pitchFamily="18" charset="0"/>
                <a:cs typeface="Times New Roman" panose="02020603050405020304" pitchFamily="18" charset="0"/>
              </a:rPr>
              <a:t>фильтрация </a:t>
            </a:r>
            <a:r>
              <a:rPr lang="ru-RU" sz="2800" dirty="0">
                <a:latin typeface="Times New Roman" panose="02020603050405020304" pitchFamily="18" charset="0"/>
                <a:cs typeface="Times New Roman" panose="02020603050405020304" pitchFamily="18" charset="0"/>
              </a:rPr>
              <a:t>в этом аппарате происходит под давлением </a:t>
            </a:r>
            <a:r>
              <a:rPr lang="ru-RU" sz="2800" dirty="0" smtClean="0">
                <a:latin typeface="Times New Roman" panose="02020603050405020304" pitchFamily="18" charset="0"/>
                <a:cs typeface="Times New Roman" panose="02020603050405020304" pitchFamily="18" charset="0"/>
              </a:rPr>
              <a:t>собственной </a:t>
            </a:r>
            <a:r>
              <a:rPr lang="ru-RU" sz="2800" dirty="0">
                <a:latin typeface="Times New Roman" panose="02020603050405020304" pitchFamily="18" charset="0"/>
                <a:cs typeface="Times New Roman" panose="02020603050405020304" pitchFamily="18" charset="0"/>
              </a:rPr>
              <a:t>тяжести налитой в резервуар воды. С одной </a:t>
            </a:r>
            <a:r>
              <a:rPr lang="ru-RU" sz="2800" dirty="0" smtClean="0">
                <a:latin typeface="Times New Roman" panose="02020603050405020304" pitchFamily="18" charset="0"/>
                <a:cs typeface="Times New Roman" panose="02020603050405020304" pitchFamily="18" charset="0"/>
              </a:rPr>
              <a:t>стороны, из-за </a:t>
            </a:r>
            <a:r>
              <a:rPr lang="ru-RU" sz="2800" dirty="0">
                <a:latin typeface="Times New Roman" panose="02020603050405020304" pitchFamily="18" charset="0"/>
                <a:cs typeface="Times New Roman" panose="02020603050405020304" pitchFamily="18" charset="0"/>
              </a:rPr>
              <a:t>этого </a:t>
            </a:r>
            <a:r>
              <a:rPr lang="ru-RU" sz="2800" dirty="0" smtClean="0">
                <a:latin typeface="Times New Roman" panose="02020603050405020304" pitchFamily="18" charset="0"/>
                <a:cs typeface="Times New Roman" panose="02020603050405020304" pitchFamily="18" charset="0"/>
              </a:rPr>
              <a:t>заметно </a:t>
            </a:r>
            <a:r>
              <a:rPr lang="ru-RU" sz="2800" dirty="0">
                <a:latin typeface="Times New Roman" panose="02020603050405020304" pitchFamily="18" charset="0"/>
                <a:cs typeface="Times New Roman" panose="02020603050405020304" pitchFamily="18" charset="0"/>
              </a:rPr>
              <a:t>снижается скорость процесса (жидкость </a:t>
            </a:r>
            <a:r>
              <a:rPr lang="ru-RU" sz="2800" dirty="0" smtClean="0">
                <a:latin typeface="Times New Roman" panose="02020603050405020304" pitchFamily="18" charset="0"/>
                <a:cs typeface="Times New Roman" panose="02020603050405020304" pitchFamily="18" charset="0"/>
              </a:rPr>
              <a:t>выдавливается буквально </a:t>
            </a:r>
            <a:r>
              <a:rPr lang="ru-RU" sz="2800" dirty="0">
                <a:latin typeface="Times New Roman" panose="02020603050405020304" pitchFamily="18" charset="0"/>
                <a:cs typeface="Times New Roman" panose="02020603050405020304" pitchFamily="18" charset="0"/>
              </a:rPr>
              <a:t>по капле), с другой – качество фильтрации однозначно лучшее </a:t>
            </a:r>
            <a:r>
              <a:rPr lang="ru-RU" sz="2800" dirty="0" smtClean="0">
                <a:latin typeface="Times New Roman" panose="02020603050405020304" pitchFamily="18" charset="0"/>
                <a:cs typeface="Times New Roman" panose="02020603050405020304" pitchFamily="18" charset="0"/>
              </a:rPr>
              <a:t>в своем </a:t>
            </a:r>
            <a:r>
              <a:rPr lang="ru-RU" sz="2800" dirty="0">
                <a:latin typeface="Times New Roman" panose="02020603050405020304" pitchFamily="18" charset="0"/>
                <a:cs typeface="Times New Roman" panose="02020603050405020304" pitchFamily="18" charset="0"/>
              </a:rPr>
              <a:t>классе. </a:t>
            </a:r>
          </a:p>
        </p:txBody>
      </p:sp>
    </p:spTree>
    <p:extLst>
      <p:ext uri="{BB962C8B-B14F-4D97-AF65-F5344CB8AC3E}">
        <p14:creationId xmlns:p14="http://schemas.microsoft.com/office/powerpoint/2010/main" val="8658679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22514" y="251935"/>
            <a:ext cx="6081486" cy="5078313"/>
          </a:xfrm>
          <a:prstGeom prst="rect">
            <a:avLst/>
          </a:prstGeom>
        </p:spPr>
        <p:txBody>
          <a:bodyPr wrap="square">
            <a:spAutoFit/>
          </a:bodyPr>
          <a:lstStyle/>
          <a:p>
            <a:r>
              <a:rPr lang="ru-RU" sz="3600" b="1" dirty="0">
                <a:latin typeface="Times New Roman" panose="02020603050405020304" pitchFamily="18" charset="0"/>
                <a:ea typeface="Times New Roman" panose="02020603050405020304" pitchFamily="18" charset="0"/>
              </a:rPr>
              <a:t>Фильтр насадка</a:t>
            </a:r>
            <a:r>
              <a:rPr lang="ru-RU" sz="3600" dirty="0">
                <a:latin typeface="Times New Roman" panose="02020603050405020304" pitchFamily="18" charset="0"/>
                <a:ea typeface="Times New Roman" panose="02020603050405020304" pitchFamily="18" charset="0"/>
              </a:rPr>
              <a:t> - присоединяется к водопроводному крану. Так же имеет угольный фильтр. Преимущество такого фильтра легкость </a:t>
            </a:r>
            <a:r>
              <a:rPr lang="ru-RU" sz="3600">
                <a:latin typeface="Times New Roman" panose="02020603050405020304" pitchFamily="18" charset="0"/>
                <a:ea typeface="Times New Roman" panose="02020603050405020304" pitchFamily="18" charset="0"/>
              </a:rPr>
              <a:t>в </a:t>
            </a:r>
            <a:r>
              <a:rPr lang="ru-RU" sz="3600" smtClean="0">
                <a:latin typeface="Times New Roman" panose="02020603050405020304" pitchFamily="18" charset="0"/>
                <a:ea typeface="Times New Roman" panose="02020603050405020304" pitchFamily="18" charset="0"/>
              </a:rPr>
              <a:t>установке. </a:t>
            </a:r>
            <a:r>
              <a:rPr lang="ru-RU" sz="3600" dirty="0">
                <a:latin typeface="Times New Roman" panose="02020603050405020304" pitchFamily="18" charset="0"/>
                <a:ea typeface="Times New Roman" panose="02020603050405020304" pitchFamily="18" charset="0"/>
              </a:rPr>
              <a:t>Его можно использовать постоянно или ставить,  когда вам необходимо. </a:t>
            </a:r>
            <a:endParaRPr lang="ru-RU" sz="3600" dirty="0"/>
          </a:p>
        </p:txBody>
      </p:sp>
      <p:pic>
        <p:nvPicPr>
          <p:cNvPr id="3" name="Рисунок 2" descr="фильтр насадка"/>
          <p:cNvPicPr/>
          <p:nvPr/>
        </p:nvPicPr>
        <p:blipFill>
          <a:blip r:embed="rId2">
            <a:extLst>
              <a:ext uri="{28A0092B-C50C-407E-A947-70E740481C1C}">
                <a14:useLocalDpi xmlns:a14="http://schemas.microsoft.com/office/drawing/2010/main" val="0"/>
              </a:ext>
            </a:extLst>
          </a:blip>
          <a:srcRect/>
          <a:stretch>
            <a:fillRect/>
          </a:stretch>
        </p:blipFill>
        <p:spPr bwMode="auto">
          <a:xfrm>
            <a:off x="6604000" y="784588"/>
            <a:ext cx="5065486" cy="5099658"/>
          </a:xfrm>
          <a:prstGeom prst="rect">
            <a:avLst/>
          </a:prstGeom>
          <a:noFill/>
          <a:ln>
            <a:noFill/>
          </a:ln>
        </p:spPr>
      </p:pic>
    </p:spTree>
    <p:extLst>
      <p:ext uri="{BB962C8B-B14F-4D97-AF65-F5344CB8AC3E}">
        <p14:creationId xmlns:p14="http://schemas.microsoft.com/office/powerpoint/2010/main" val="23488752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35428" y="972875"/>
            <a:ext cx="6096000" cy="5078313"/>
          </a:xfrm>
          <a:prstGeom prst="rect">
            <a:avLst/>
          </a:prstGeom>
        </p:spPr>
        <p:txBody>
          <a:bodyPr>
            <a:spAutoFit/>
          </a:bodyPr>
          <a:lstStyle/>
          <a:p>
            <a:pPr lvl="0">
              <a:spcAft>
                <a:spcPts val="800"/>
              </a:spcAft>
            </a:pPr>
            <a:r>
              <a:rPr lang="ru-RU" sz="3600" dirty="0">
                <a:latin typeface="Times New Roman" panose="02020603050405020304" pitchFamily="18" charset="0"/>
                <a:ea typeface="Times New Roman" panose="02020603050405020304" pitchFamily="18" charset="0"/>
                <a:cs typeface="Times New Roman" panose="02020603050405020304" pitchFamily="18" charset="0"/>
              </a:rPr>
              <a:t>Для домашнего использования так же продаются </a:t>
            </a:r>
            <a:r>
              <a:rPr lang="ru-RU" sz="3600" b="1" dirty="0">
                <a:latin typeface="Times New Roman" panose="02020603050405020304" pitchFamily="18" charset="0"/>
                <a:ea typeface="Times New Roman" panose="02020603050405020304" pitchFamily="18" charset="0"/>
                <a:cs typeface="Times New Roman" panose="02020603050405020304" pitchFamily="18" charset="0"/>
              </a:rPr>
              <a:t>стационарные фильтры.</a:t>
            </a:r>
            <a:r>
              <a:rPr lang="ru-RU" sz="3600" dirty="0">
                <a:latin typeface="Times New Roman" panose="02020603050405020304" pitchFamily="18" charset="0"/>
                <a:ea typeface="Times New Roman" panose="02020603050405020304" pitchFamily="18" charset="0"/>
                <a:cs typeface="Times New Roman" panose="02020603050405020304" pitchFamily="18" charset="0"/>
              </a:rPr>
              <a:t> Как раз эти фильтры имеют несколько степеней очистки. Как описано выше, чем больше картриджей, тем лучше степень очистки.</a:t>
            </a:r>
            <a:endParaRPr lang="ru-RU" sz="3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descr="стационарный фильтр"/>
          <p:cNvPicPr/>
          <p:nvPr/>
        </p:nvPicPr>
        <p:blipFill>
          <a:blip r:embed="rId2">
            <a:extLst>
              <a:ext uri="{28A0092B-C50C-407E-A947-70E740481C1C}">
                <a14:useLocalDpi xmlns:a14="http://schemas.microsoft.com/office/drawing/2010/main" val="0"/>
              </a:ext>
            </a:extLst>
          </a:blip>
          <a:srcRect/>
          <a:stretch>
            <a:fillRect/>
          </a:stretch>
        </p:blipFill>
        <p:spPr bwMode="auto">
          <a:xfrm>
            <a:off x="6531428" y="610445"/>
            <a:ext cx="5014414" cy="5440743"/>
          </a:xfrm>
          <a:prstGeom prst="rect">
            <a:avLst/>
          </a:prstGeom>
          <a:noFill/>
          <a:ln>
            <a:noFill/>
          </a:ln>
        </p:spPr>
      </p:pic>
    </p:spTree>
    <p:extLst>
      <p:ext uri="{BB962C8B-B14F-4D97-AF65-F5344CB8AC3E}">
        <p14:creationId xmlns:p14="http://schemas.microsoft.com/office/powerpoint/2010/main" val="15267632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490195" y="113902"/>
            <a:ext cx="11283884" cy="6603504"/>
          </a:xfrm>
          <a:prstGeom prst="rect">
            <a:avLst/>
          </a:prstGeom>
        </p:spPr>
      </p:pic>
    </p:spTree>
    <p:extLst>
      <p:ext uri="{BB962C8B-B14F-4D97-AF65-F5344CB8AC3E}">
        <p14:creationId xmlns:p14="http://schemas.microsoft.com/office/powerpoint/2010/main" val="2974249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71183" y="394470"/>
            <a:ext cx="10534230" cy="619272"/>
          </a:xfrm>
          <a:prstGeom prst="rect">
            <a:avLst/>
          </a:prstGeom>
        </p:spPr>
        <p:txBody>
          <a:bodyPr wrap="none">
            <a:spAutoFit/>
          </a:bodyPr>
          <a:lstStyle/>
          <a:p>
            <a:pPr>
              <a:lnSpc>
                <a:spcPct val="107000"/>
              </a:lnSpc>
              <a:spcAft>
                <a:spcPts val="750"/>
              </a:spcAft>
            </a:pPr>
            <a:r>
              <a:rPr lang="ru-RU"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Изготовление фильтра для воды из подручных </a:t>
            </a:r>
            <a:r>
              <a:rPr lang="ru-RU" sz="32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средств:</a:t>
            </a:r>
            <a:endParaRPr lang="ru-RU" sz="32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1879685626"/>
              </p:ext>
            </p:extLst>
          </p:nvPr>
        </p:nvGraphicFramePr>
        <p:xfrm>
          <a:off x="471183" y="1013742"/>
          <a:ext cx="6816308" cy="5417127"/>
        </p:xfrm>
        <a:graphic>
          <a:graphicData uri="http://schemas.openxmlformats.org/drawingml/2006/table">
            <a:tbl>
              <a:tblPr firstRow="1" firstCol="1" bandRow="1">
                <a:tableStyleId>{5C22544A-7EE6-4342-B048-85BDC9FD1C3A}</a:tableStyleId>
              </a:tblPr>
              <a:tblGrid>
                <a:gridCol w="428623">
                  <a:extLst>
                    <a:ext uri="{9D8B030D-6E8A-4147-A177-3AD203B41FA5}">
                      <a16:colId xmlns:a16="http://schemas.microsoft.com/office/drawing/2014/main" val="3013339236"/>
                    </a:ext>
                  </a:extLst>
                </a:gridCol>
                <a:gridCol w="4288081">
                  <a:extLst>
                    <a:ext uri="{9D8B030D-6E8A-4147-A177-3AD203B41FA5}">
                      <a16:colId xmlns:a16="http://schemas.microsoft.com/office/drawing/2014/main" val="2995989724"/>
                    </a:ext>
                  </a:extLst>
                </a:gridCol>
                <a:gridCol w="2099604">
                  <a:extLst>
                    <a:ext uri="{9D8B030D-6E8A-4147-A177-3AD203B41FA5}">
                      <a16:colId xmlns:a16="http://schemas.microsoft.com/office/drawing/2014/main" val="2648314638"/>
                    </a:ext>
                  </a:extLst>
                </a:gridCol>
              </a:tblGrid>
              <a:tr h="729867">
                <a:tc>
                  <a:txBody>
                    <a:bodyPr/>
                    <a:lstStyle/>
                    <a:p>
                      <a:pPr>
                        <a:lnSpc>
                          <a:spcPct val="107000"/>
                        </a:lnSpc>
                        <a:spcAft>
                          <a:spcPts val="750"/>
                        </a:spcAft>
                      </a:pPr>
                      <a:r>
                        <a:rPr lang="ru-RU" sz="2400" dirty="0">
                          <a:effectLst/>
                          <a:latin typeface="Times New Roman" panose="02020603050405020304" pitchFamily="18" charset="0"/>
                          <a:cs typeface="Times New Roman" panose="02020603050405020304" pitchFamily="18" charset="0"/>
                        </a:rPr>
                        <a:t>№</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tc>
                  <a:txBody>
                    <a:bodyPr/>
                    <a:lstStyle/>
                    <a:p>
                      <a:pPr>
                        <a:lnSpc>
                          <a:spcPct val="107000"/>
                        </a:lnSpc>
                        <a:spcAft>
                          <a:spcPts val="750"/>
                        </a:spcAft>
                      </a:pPr>
                      <a:r>
                        <a:rPr lang="ru-RU" sz="2400" dirty="0">
                          <a:effectLst/>
                          <a:latin typeface="Times New Roman" panose="02020603050405020304" pitchFamily="18" charset="0"/>
                          <a:cs typeface="Times New Roman" panose="02020603050405020304" pitchFamily="18" charset="0"/>
                        </a:rPr>
                        <a:t>Материалы</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tc>
                  <a:txBody>
                    <a:bodyPr/>
                    <a:lstStyle/>
                    <a:p>
                      <a:pPr>
                        <a:lnSpc>
                          <a:spcPct val="107000"/>
                        </a:lnSpc>
                        <a:spcAft>
                          <a:spcPts val="750"/>
                        </a:spcAft>
                      </a:pPr>
                      <a:r>
                        <a:rPr lang="ru-RU" sz="2400">
                          <a:effectLst/>
                          <a:latin typeface="Times New Roman" panose="02020603050405020304" pitchFamily="18" charset="0"/>
                          <a:cs typeface="Times New Roman" panose="02020603050405020304" pitchFamily="18" charset="0"/>
                        </a:rPr>
                        <a:t>Количество</a:t>
                      </a:r>
                      <a:endParaRPr lang="ru-RU"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extLst>
                  <a:ext uri="{0D108BD9-81ED-4DB2-BD59-A6C34878D82A}">
                    <a16:rowId xmlns:a16="http://schemas.microsoft.com/office/drawing/2014/main" val="3298234748"/>
                  </a:ext>
                </a:extLst>
              </a:tr>
              <a:tr h="729867">
                <a:tc>
                  <a:txBody>
                    <a:bodyPr/>
                    <a:lstStyle/>
                    <a:p>
                      <a:pPr>
                        <a:lnSpc>
                          <a:spcPct val="107000"/>
                        </a:lnSpc>
                        <a:spcAft>
                          <a:spcPts val="750"/>
                        </a:spcAft>
                      </a:pPr>
                      <a:r>
                        <a:rPr lang="ru-RU" sz="2400">
                          <a:effectLst/>
                          <a:latin typeface="Times New Roman" panose="02020603050405020304" pitchFamily="18" charset="0"/>
                          <a:cs typeface="Times New Roman" panose="02020603050405020304" pitchFamily="18" charset="0"/>
                        </a:rPr>
                        <a:t>1</a:t>
                      </a:r>
                      <a:endParaRPr lang="ru-RU"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tc>
                  <a:txBody>
                    <a:bodyPr/>
                    <a:lstStyle/>
                    <a:p>
                      <a:pPr>
                        <a:lnSpc>
                          <a:spcPct val="107000"/>
                        </a:lnSpc>
                        <a:spcAft>
                          <a:spcPts val="750"/>
                        </a:spcAft>
                      </a:pPr>
                      <a:r>
                        <a:rPr lang="ru-RU" sz="2400" dirty="0">
                          <a:effectLst/>
                          <a:latin typeface="Times New Roman" panose="02020603050405020304" pitchFamily="18" charset="0"/>
                          <a:cs typeface="Times New Roman" panose="02020603050405020304" pitchFamily="18" charset="0"/>
                        </a:rPr>
                        <a:t>Бутылка пластиковая, 1,5 – 2  л</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tc>
                  <a:txBody>
                    <a:bodyPr/>
                    <a:lstStyle/>
                    <a:p>
                      <a:pPr>
                        <a:lnSpc>
                          <a:spcPct val="107000"/>
                        </a:lnSpc>
                        <a:spcAft>
                          <a:spcPts val="750"/>
                        </a:spcAft>
                      </a:pPr>
                      <a:r>
                        <a:rPr lang="ru-RU" sz="2400" dirty="0">
                          <a:effectLst/>
                          <a:latin typeface="Times New Roman" panose="02020603050405020304" pitchFamily="18" charset="0"/>
                          <a:cs typeface="Times New Roman" panose="02020603050405020304" pitchFamily="18" charset="0"/>
                        </a:rPr>
                        <a:t>2 штуки</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extLst>
                  <a:ext uri="{0D108BD9-81ED-4DB2-BD59-A6C34878D82A}">
                    <a16:rowId xmlns:a16="http://schemas.microsoft.com/office/drawing/2014/main" val="3229886481"/>
                  </a:ext>
                </a:extLst>
              </a:tr>
              <a:tr h="729867">
                <a:tc>
                  <a:txBody>
                    <a:bodyPr/>
                    <a:lstStyle/>
                    <a:p>
                      <a:pPr>
                        <a:lnSpc>
                          <a:spcPct val="107000"/>
                        </a:lnSpc>
                        <a:spcAft>
                          <a:spcPts val="750"/>
                        </a:spcAft>
                      </a:pPr>
                      <a:r>
                        <a:rPr lang="ru-RU" sz="2400">
                          <a:effectLst/>
                          <a:latin typeface="Times New Roman" panose="02020603050405020304" pitchFamily="18" charset="0"/>
                          <a:cs typeface="Times New Roman" panose="02020603050405020304" pitchFamily="18" charset="0"/>
                        </a:rPr>
                        <a:t>2</a:t>
                      </a:r>
                      <a:endParaRPr lang="ru-RU"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tc>
                  <a:txBody>
                    <a:bodyPr/>
                    <a:lstStyle/>
                    <a:p>
                      <a:pPr>
                        <a:lnSpc>
                          <a:spcPct val="107000"/>
                        </a:lnSpc>
                        <a:spcAft>
                          <a:spcPts val="750"/>
                        </a:spcAft>
                      </a:pPr>
                      <a:r>
                        <a:rPr lang="ru-RU" sz="2400" dirty="0">
                          <a:effectLst/>
                          <a:latin typeface="Times New Roman" panose="02020603050405020304" pitchFamily="18" charset="0"/>
                          <a:cs typeface="Times New Roman" panose="02020603050405020304" pitchFamily="18" charset="0"/>
                        </a:rPr>
                        <a:t>Песок речной кварцевый,</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tc>
                  <a:txBody>
                    <a:bodyPr/>
                    <a:lstStyle/>
                    <a:p>
                      <a:pPr>
                        <a:lnSpc>
                          <a:spcPct val="107000"/>
                        </a:lnSpc>
                        <a:spcAft>
                          <a:spcPts val="750"/>
                        </a:spcAft>
                      </a:pPr>
                      <a:r>
                        <a:rPr lang="ru-RU" sz="2400" dirty="0">
                          <a:effectLst/>
                          <a:latin typeface="Times New Roman" panose="02020603050405020304" pitchFamily="18" charset="0"/>
                          <a:cs typeface="Times New Roman" panose="02020603050405020304" pitchFamily="18" charset="0"/>
                        </a:rPr>
                        <a:t>200 </a:t>
                      </a:r>
                      <a:r>
                        <a:rPr lang="ru-RU" sz="2400" dirty="0" err="1">
                          <a:effectLst/>
                          <a:latin typeface="Times New Roman" panose="02020603050405020304" pitchFamily="18" charset="0"/>
                          <a:cs typeface="Times New Roman" panose="02020603050405020304" pitchFamily="18" charset="0"/>
                        </a:rPr>
                        <a:t>гр</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extLst>
                  <a:ext uri="{0D108BD9-81ED-4DB2-BD59-A6C34878D82A}">
                    <a16:rowId xmlns:a16="http://schemas.microsoft.com/office/drawing/2014/main" val="3982691973"/>
                  </a:ext>
                </a:extLst>
              </a:tr>
              <a:tr h="887791">
                <a:tc>
                  <a:txBody>
                    <a:bodyPr/>
                    <a:lstStyle/>
                    <a:p>
                      <a:pPr>
                        <a:lnSpc>
                          <a:spcPct val="107000"/>
                        </a:lnSpc>
                        <a:spcAft>
                          <a:spcPts val="750"/>
                        </a:spcAft>
                      </a:pPr>
                      <a:r>
                        <a:rPr lang="ru-RU" sz="2400">
                          <a:effectLst/>
                          <a:latin typeface="Times New Roman" panose="02020603050405020304" pitchFamily="18" charset="0"/>
                          <a:cs typeface="Times New Roman" panose="02020603050405020304" pitchFamily="18" charset="0"/>
                        </a:rPr>
                        <a:t>3</a:t>
                      </a:r>
                      <a:endParaRPr lang="ru-RU"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tc>
                  <a:txBody>
                    <a:bodyPr/>
                    <a:lstStyle/>
                    <a:p>
                      <a:pPr>
                        <a:lnSpc>
                          <a:spcPct val="107000"/>
                        </a:lnSpc>
                        <a:spcAft>
                          <a:spcPts val="750"/>
                        </a:spcAft>
                      </a:pPr>
                      <a:r>
                        <a:rPr lang="ru-RU" sz="2400" dirty="0">
                          <a:effectLst/>
                          <a:latin typeface="Times New Roman" panose="02020603050405020304" pitchFamily="18" charset="0"/>
                          <a:cs typeface="Times New Roman" panose="02020603050405020304" pitchFamily="18" charset="0"/>
                        </a:rPr>
                        <a:t>Бумажные салфетки или ватные диски</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tc>
                  <a:txBody>
                    <a:bodyPr/>
                    <a:lstStyle/>
                    <a:p>
                      <a:pPr>
                        <a:lnSpc>
                          <a:spcPct val="107000"/>
                        </a:lnSpc>
                        <a:spcAft>
                          <a:spcPts val="750"/>
                        </a:spcAft>
                      </a:pPr>
                      <a:r>
                        <a:rPr lang="ru-RU" sz="2400" dirty="0">
                          <a:effectLst/>
                          <a:latin typeface="Times New Roman" panose="02020603050405020304" pitchFamily="18" charset="0"/>
                          <a:cs typeface="Times New Roman" panose="02020603050405020304" pitchFamily="18" charset="0"/>
                        </a:rPr>
                        <a:t>Несколько штук</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extLst>
                  <a:ext uri="{0D108BD9-81ED-4DB2-BD59-A6C34878D82A}">
                    <a16:rowId xmlns:a16="http://schemas.microsoft.com/office/drawing/2014/main" val="1676154108"/>
                  </a:ext>
                </a:extLst>
              </a:tr>
              <a:tr h="729867">
                <a:tc>
                  <a:txBody>
                    <a:bodyPr/>
                    <a:lstStyle/>
                    <a:p>
                      <a:pPr>
                        <a:lnSpc>
                          <a:spcPct val="107000"/>
                        </a:lnSpc>
                        <a:spcAft>
                          <a:spcPts val="750"/>
                        </a:spcAft>
                      </a:pPr>
                      <a:r>
                        <a:rPr lang="ru-RU" sz="2400">
                          <a:effectLst/>
                          <a:latin typeface="Times New Roman" panose="02020603050405020304" pitchFamily="18" charset="0"/>
                          <a:cs typeface="Times New Roman" panose="02020603050405020304" pitchFamily="18" charset="0"/>
                        </a:rPr>
                        <a:t>4</a:t>
                      </a:r>
                      <a:endParaRPr lang="ru-RU"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tc>
                  <a:txBody>
                    <a:bodyPr/>
                    <a:lstStyle/>
                    <a:p>
                      <a:pPr>
                        <a:lnSpc>
                          <a:spcPct val="107000"/>
                        </a:lnSpc>
                        <a:spcAft>
                          <a:spcPts val="750"/>
                        </a:spcAft>
                      </a:pPr>
                      <a:r>
                        <a:rPr lang="ru-RU" sz="2400" dirty="0">
                          <a:effectLst/>
                          <a:latin typeface="Times New Roman" panose="02020603050405020304" pitchFamily="18" charset="0"/>
                          <a:cs typeface="Times New Roman" panose="02020603050405020304" pitchFamily="18" charset="0"/>
                        </a:rPr>
                        <a:t>Марля </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tc>
                  <a:txBody>
                    <a:bodyPr/>
                    <a:lstStyle/>
                    <a:p>
                      <a:pPr>
                        <a:lnSpc>
                          <a:spcPct val="107000"/>
                        </a:lnSpc>
                        <a:spcAft>
                          <a:spcPts val="750"/>
                        </a:spcAft>
                      </a:pPr>
                      <a:r>
                        <a:rPr lang="ru-RU" sz="2400" dirty="0">
                          <a:effectLst/>
                          <a:latin typeface="Times New Roman" panose="02020603050405020304" pitchFamily="18" charset="0"/>
                          <a:cs typeface="Times New Roman" panose="02020603050405020304" pitchFamily="18" charset="0"/>
                        </a:rPr>
                        <a:t>1-1,5 </a:t>
                      </a:r>
                      <a:r>
                        <a:rPr lang="ru-RU" sz="2400" dirty="0" err="1">
                          <a:effectLst/>
                          <a:latin typeface="Times New Roman" panose="02020603050405020304" pitchFamily="18" charset="0"/>
                          <a:cs typeface="Times New Roman" panose="02020603050405020304" pitchFamily="18" charset="0"/>
                        </a:rPr>
                        <a:t>кв.м</a:t>
                      </a:r>
                      <a:r>
                        <a:rPr lang="ru-RU" sz="2400" dirty="0">
                          <a:effectLst/>
                          <a:latin typeface="Times New Roman" panose="02020603050405020304" pitchFamily="18" charset="0"/>
                          <a:cs typeface="Times New Roman" panose="02020603050405020304" pitchFamily="18" charset="0"/>
                        </a:rPr>
                        <a:t>.</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extLst>
                  <a:ext uri="{0D108BD9-81ED-4DB2-BD59-A6C34878D82A}">
                    <a16:rowId xmlns:a16="http://schemas.microsoft.com/office/drawing/2014/main" val="2554973256"/>
                  </a:ext>
                </a:extLst>
              </a:tr>
              <a:tr h="1176010">
                <a:tc>
                  <a:txBody>
                    <a:bodyPr/>
                    <a:lstStyle/>
                    <a:p>
                      <a:pPr>
                        <a:lnSpc>
                          <a:spcPct val="107000"/>
                        </a:lnSpc>
                        <a:spcAft>
                          <a:spcPts val="750"/>
                        </a:spcAft>
                      </a:pPr>
                      <a:r>
                        <a:rPr lang="ru-RU" sz="2400">
                          <a:effectLst/>
                          <a:latin typeface="Times New Roman" panose="02020603050405020304" pitchFamily="18" charset="0"/>
                          <a:cs typeface="Times New Roman" panose="02020603050405020304" pitchFamily="18" charset="0"/>
                        </a:rPr>
                        <a:t>5</a:t>
                      </a:r>
                      <a:endParaRPr lang="ru-RU"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tc>
                  <a:txBody>
                    <a:bodyPr/>
                    <a:lstStyle/>
                    <a:p>
                      <a:pPr>
                        <a:lnSpc>
                          <a:spcPct val="107000"/>
                        </a:lnSpc>
                        <a:spcAft>
                          <a:spcPts val="750"/>
                        </a:spcAft>
                      </a:pPr>
                      <a:r>
                        <a:rPr lang="ru-RU" sz="2400" dirty="0">
                          <a:effectLst/>
                          <a:latin typeface="Times New Roman" panose="02020603050405020304" pitchFamily="18" charset="0"/>
                          <a:cs typeface="Times New Roman" panose="02020603050405020304" pitchFamily="18" charset="0"/>
                        </a:rPr>
                        <a:t>Древесный уголь или активированный уголь (измельчить)</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tc>
                  <a:txBody>
                    <a:bodyPr/>
                    <a:lstStyle/>
                    <a:p>
                      <a:pPr>
                        <a:lnSpc>
                          <a:spcPct val="107000"/>
                        </a:lnSpc>
                        <a:spcAft>
                          <a:spcPts val="750"/>
                        </a:spcAft>
                      </a:pPr>
                      <a:r>
                        <a:rPr lang="ru-RU" sz="2400" dirty="0">
                          <a:effectLst/>
                          <a:latin typeface="Times New Roman" panose="02020603050405020304" pitchFamily="18" charset="0"/>
                          <a:cs typeface="Times New Roman" panose="02020603050405020304" pitchFamily="18" charset="0"/>
                        </a:rPr>
                        <a:t>100 </a:t>
                      </a:r>
                      <a:r>
                        <a:rPr lang="ru-RU" sz="2400" dirty="0" err="1">
                          <a:effectLst/>
                          <a:latin typeface="Times New Roman" panose="02020603050405020304" pitchFamily="18" charset="0"/>
                          <a:cs typeface="Times New Roman" panose="02020603050405020304" pitchFamily="18" charset="0"/>
                        </a:rPr>
                        <a:t>гр</a:t>
                      </a:r>
                      <a:endParaRPr lang="ru-RU" sz="2400" dirty="0">
                        <a:effectLst/>
                        <a:latin typeface="Times New Roman" panose="02020603050405020304" pitchFamily="18" charset="0"/>
                        <a:cs typeface="Times New Roman" panose="02020603050405020304" pitchFamily="18" charset="0"/>
                      </a:endParaRPr>
                    </a:p>
                    <a:p>
                      <a:pPr>
                        <a:lnSpc>
                          <a:spcPct val="107000"/>
                        </a:lnSpc>
                        <a:spcAft>
                          <a:spcPts val="750"/>
                        </a:spcAft>
                      </a:pPr>
                      <a:r>
                        <a:rPr lang="ru-RU" sz="2400" dirty="0">
                          <a:effectLst/>
                          <a:latin typeface="Times New Roman" panose="02020603050405020304" pitchFamily="18" charset="0"/>
                          <a:cs typeface="Times New Roman" panose="02020603050405020304" pitchFamily="18" charset="0"/>
                        </a:rPr>
                        <a:t>3-4 упаковки</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extLst>
                  <a:ext uri="{0D108BD9-81ED-4DB2-BD59-A6C34878D82A}">
                    <a16:rowId xmlns:a16="http://schemas.microsoft.com/office/drawing/2014/main" val="342683895"/>
                  </a:ext>
                </a:extLst>
              </a:tr>
              <a:tr h="433858">
                <a:tc>
                  <a:txBody>
                    <a:bodyPr/>
                    <a:lstStyle/>
                    <a:p>
                      <a:pPr>
                        <a:lnSpc>
                          <a:spcPct val="107000"/>
                        </a:lnSpc>
                        <a:spcAft>
                          <a:spcPts val="750"/>
                        </a:spcAft>
                      </a:pPr>
                      <a:r>
                        <a:rPr lang="ru-RU" sz="2400">
                          <a:effectLst/>
                          <a:latin typeface="Times New Roman" panose="02020603050405020304" pitchFamily="18" charset="0"/>
                          <a:cs typeface="Times New Roman" panose="02020603050405020304" pitchFamily="18" charset="0"/>
                        </a:rPr>
                        <a:t>6</a:t>
                      </a:r>
                      <a:endParaRPr lang="ru-RU"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tc>
                  <a:txBody>
                    <a:bodyPr/>
                    <a:lstStyle/>
                    <a:p>
                      <a:pPr>
                        <a:lnSpc>
                          <a:spcPct val="107000"/>
                        </a:lnSpc>
                        <a:spcAft>
                          <a:spcPts val="750"/>
                        </a:spcAft>
                      </a:pPr>
                      <a:r>
                        <a:rPr lang="ru-RU" sz="2400">
                          <a:effectLst/>
                          <a:latin typeface="Times New Roman" panose="02020603050405020304" pitchFamily="18" charset="0"/>
                          <a:cs typeface="Times New Roman" panose="02020603050405020304" pitchFamily="18" charset="0"/>
                        </a:rPr>
                        <a:t>Куски мела</a:t>
                      </a:r>
                      <a:endParaRPr lang="ru-RU"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tc>
                  <a:txBody>
                    <a:bodyPr/>
                    <a:lstStyle/>
                    <a:p>
                      <a:pPr>
                        <a:lnSpc>
                          <a:spcPct val="107000"/>
                        </a:lnSpc>
                        <a:spcAft>
                          <a:spcPts val="750"/>
                        </a:spcAft>
                      </a:pPr>
                      <a:r>
                        <a:rPr lang="ru-RU" sz="2400" dirty="0">
                          <a:effectLst/>
                          <a:latin typeface="Times New Roman" panose="02020603050405020304" pitchFamily="18" charset="0"/>
                          <a:cs typeface="Times New Roman" panose="02020603050405020304" pitchFamily="18" charset="0"/>
                        </a:rPr>
                        <a:t>300 </a:t>
                      </a:r>
                      <a:r>
                        <a:rPr lang="ru-RU" sz="2400" dirty="0" err="1">
                          <a:effectLst/>
                          <a:latin typeface="Times New Roman" panose="02020603050405020304" pitchFamily="18" charset="0"/>
                          <a:cs typeface="Times New Roman" panose="02020603050405020304" pitchFamily="18" charset="0"/>
                        </a:rPr>
                        <a:t>гр</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73025" marR="73025" marT="0" marB="0"/>
                </a:tc>
                <a:extLst>
                  <a:ext uri="{0D108BD9-81ED-4DB2-BD59-A6C34878D82A}">
                    <a16:rowId xmlns:a16="http://schemas.microsoft.com/office/drawing/2014/main" val="2512018537"/>
                  </a:ext>
                </a:extLst>
              </a:tr>
            </a:tbl>
          </a:graphicData>
        </a:graphic>
      </p:graphicFrame>
      <p:pic>
        <p:nvPicPr>
          <p:cNvPr id="4" name="Рисунок 3" descr="http://otchelniki.e-veterok.ru/images/img38295718.JPG"/>
          <p:cNvPicPr/>
          <p:nvPr/>
        </p:nvPicPr>
        <p:blipFill>
          <a:blip r:embed="rId2">
            <a:extLst>
              <a:ext uri="{28A0092B-C50C-407E-A947-70E740481C1C}">
                <a14:useLocalDpi xmlns:a14="http://schemas.microsoft.com/office/drawing/2010/main" val="0"/>
              </a:ext>
            </a:extLst>
          </a:blip>
          <a:srcRect/>
          <a:stretch>
            <a:fillRect/>
          </a:stretch>
        </p:blipFill>
        <p:spPr bwMode="auto">
          <a:xfrm>
            <a:off x="7104900" y="1218622"/>
            <a:ext cx="4546773" cy="5182177"/>
          </a:xfrm>
          <a:prstGeom prst="rect">
            <a:avLst/>
          </a:prstGeom>
          <a:noFill/>
          <a:ln>
            <a:noFill/>
          </a:ln>
        </p:spPr>
      </p:pic>
    </p:spTree>
    <p:extLst>
      <p:ext uri="{BB962C8B-B14F-4D97-AF65-F5344CB8AC3E}">
        <p14:creationId xmlns:p14="http://schemas.microsoft.com/office/powerpoint/2010/main" val="37658855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3123" y="385833"/>
            <a:ext cx="11042190" cy="522259"/>
          </a:xfrm>
          <a:prstGeom prst="rect">
            <a:avLst/>
          </a:prstGeom>
        </p:spPr>
        <p:txBody>
          <a:bodyPr wrap="none">
            <a:spAutoFit/>
          </a:bodyPr>
          <a:lstStyle/>
          <a:p>
            <a:pPr lvl="1" algn="ctr">
              <a:lnSpc>
                <a:spcPct val="107000"/>
              </a:lnSpc>
              <a:spcAft>
                <a:spcPts val="750"/>
              </a:spcAft>
            </a:pPr>
            <a:r>
              <a:rPr lang="ru-RU" sz="2800" b="1"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Этапы очистки воды при помощи пятиступенчатого фильтра:</a:t>
            </a:r>
          </a:p>
        </p:txBody>
      </p:sp>
      <p:sp>
        <p:nvSpPr>
          <p:cNvPr id="12" name="Прямоугольник 11"/>
          <p:cNvSpPr/>
          <p:nvPr/>
        </p:nvSpPr>
        <p:spPr>
          <a:xfrm>
            <a:off x="550251" y="1166612"/>
            <a:ext cx="2549236" cy="461665"/>
          </a:xfrm>
          <a:prstGeom prst="rect">
            <a:avLst/>
          </a:prstGeom>
        </p:spPr>
        <p:txBody>
          <a:bodyPr wrap="square">
            <a:spAutoFit/>
          </a:bodyPr>
          <a:lstStyle/>
          <a:p>
            <a:r>
              <a:rPr lang="ru-RU" sz="2400" dirty="0" smtClean="0">
                <a:solidFill>
                  <a:srgbClr val="000000"/>
                </a:solidFill>
                <a:latin typeface="Times New Roman" panose="02020603050405020304" pitchFamily="18" charset="0"/>
                <a:ea typeface="Times New Roman" panose="02020603050405020304" pitchFamily="18" charset="0"/>
              </a:rPr>
              <a:t>1. Речной </a:t>
            </a:r>
            <a:r>
              <a:rPr lang="ru-RU" sz="2400" dirty="0">
                <a:solidFill>
                  <a:srgbClr val="000000"/>
                </a:solidFill>
                <a:latin typeface="Times New Roman" panose="02020603050405020304" pitchFamily="18" charset="0"/>
                <a:ea typeface="Times New Roman" panose="02020603050405020304" pitchFamily="18" charset="0"/>
              </a:rPr>
              <a:t>песок</a:t>
            </a:r>
            <a:endParaRPr lang="ru-RU" sz="2400" dirty="0"/>
          </a:p>
        </p:txBody>
      </p:sp>
      <p:sp>
        <p:nvSpPr>
          <p:cNvPr id="13" name="Прямоугольник 12"/>
          <p:cNvSpPr/>
          <p:nvPr/>
        </p:nvSpPr>
        <p:spPr>
          <a:xfrm>
            <a:off x="1824869" y="2180105"/>
            <a:ext cx="1052660" cy="461665"/>
          </a:xfrm>
          <a:prstGeom prst="rect">
            <a:avLst/>
          </a:prstGeom>
        </p:spPr>
        <p:txBody>
          <a:bodyPr wrap="none">
            <a:spAutoFit/>
          </a:bodyPr>
          <a:lstStyle/>
          <a:p>
            <a:r>
              <a:rPr lang="ru-RU" sz="2400" dirty="0" smtClean="0">
                <a:solidFill>
                  <a:srgbClr val="000000"/>
                </a:solidFill>
                <a:latin typeface="Times New Roman" panose="02020603050405020304" pitchFamily="18" charset="0"/>
                <a:ea typeface="Times New Roman" panose="02020603050405020304" pitchFamily="18" charset="0"/>
              </a:rPr>
              <a:t>2. Мел</a:t>
            </a:r>
            <a:endParaRPr lang="ru-RU" sz="2400" dirty="0"/>
          </a:p>
        </p:txBody>
      </p:sp>
      <p:sp>
        <p:nvSpPr>
          <p:cNvPr id="14" name="Прямоугольник 13"/>
          <p:cNvSpPr/>
          <p:nvPr/>
        </p:nvSpPr>
        <p:spPr>
          <a:xfrm>
            <a:off x="2605128" y="3116947"/>
            <a:ext cx="5643404" cy="468077"/>
          </a:xfrm>
          <a:prstGeom prst="rect">
            <a:avLst/>
          </a:prstGeom>
        </p:spPr>
        <p:txBody>
          <a:bodyPr wrap="none">
            <a:spAutoFit/>
          </a:bodyPr>
          <a:lstStyle/>
          <a:p>
            <a:pPr lvl="0">
              <a:lnSpc>
                <a:spcPct val="107000"/>
              </a:lnSpc>
              <a:spcAft>
                <a:spcPts val="750"/>
              </a:spcAft>
            </a:pPr>
            <a:r>
              <a:rPr lang="ru-RU" sz="2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 Древесный </a:t>
            </a:r>
            <a:r>
              <a:rPr lang="ru-RU" sz="2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или активированный уголь.</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Прямоугольник 14"/>
          <p:cNvSpPr/>
          <p:nvPr/>
        </p:nvSpPr>
        <p:spPr>
          <a:xfrm>
            <a:off x="4055209" y="4654220"/>
            <a:ext cx="7771230" cy="461665"/>
          </a:xfrm>
          <a:prstGeom prst="rect">
            <a:avLst/>
          </a:prstGeom>
        </p:spPr>
        <p:txBody>
          <a:bodyPr wrap="none">
            <a:spAutoFit/>
          </a:bodyPr>
          <a:lstStyle/>
          <a:p>
            <a:r>
              <a:rPr lang="ru-RU" sz="2400" dirty="0" smtClean="0">
                <a:solidFill>
                  <a:schemeClr val="bg1"/>
                </a:solidFill>
                <a:latin typeface="Times New Roman" panose="02020603050405020304" pitchFamily="18" charset="0"/>
                <a:ea typeface="Calibri" panose="020F0502020204030204" pitchFamily="34" charset="0"/>
              </a:rPr>
              <a:t>4. Лоскутки </a:t>
            </a:r>
            <a:r>
              <a:rPr lang="ru-RU" sz="2400" dirty="0">
                <a:solidFill>
                  <a:schemeClr val="bg1"/>
                </a:solidFill>
                <a:latin typeface="Times New Roman" panose="02020603050405020304" pitchFamily="18" charset="0"/>
                <a:ea typeface="Calibri" panose="020F0502020204030204" pitchFamily="34" charset="0"/>
              </a:rPr>
              <a:t>льняного полотна или несколько слоев марли</a:t>
            </a:r>
            <a:endParaRPr lang="ru-RU" sz="2400" dirty="0">
              <a:solidFill>
                <a:schemeClr val="bg1"/>
              </a:solidFill>
            </a:endParaRPr>
          </a:p>
        </p:txBody>
      </p:sp>
      <p:sp>
        <p:nvSpPr>
          <p:cNvPr id="16" name="Прямоугольник 15"/>
          <p:cNvSpPr/>
          <p:nvPr/>
        </p:nvSpPr>
        <p:spPr>
          <a:xfrm>
            <a:off x="5916034" y="6185081"/>
            <a:ext cx="5787033" cy="468077"/>
          </a:xfrm>
          <a:prstGeom prst="rect">
            <a:avLst/>
          </a:prstGeom>
        </p:spPr>
        <p:txBody>
          <a:bodyPr wrap="none">
            <a:spAutoFit/>
          </a:bodyPr>
          <a:lstStyle/>
          <a:p>
            <a:pPr lvl="0">
              <a:lnSpc>
                <a:spcPct val="107000"/>
              </a:lnSpc>
              <a:spcAft>
                <a:spcPts val="750"/>
              </a:spcAft>
            </a:pPr>
            <a:r>
              <a:rPr lang="ru-RU" sz="24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5. Бумажные </a:t>
            </a:r>
            <a:r>
              <a:rPr lang="ru-RU" sz="24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салфетки, или ватные диски. </a:t>
            </a:r>
            <a:endParaRPr lang="ru-RU" sz="2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Стрелка вправо 16"/>
          <p:cNvSpPr/>
          <p:nvPr/>
        </p:nvSpPr>
        <p:spPr>
          <a:xfrm>
            <a:off x="720436" y="1770203"/>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Стрелка вправо 18"/>
          <p:cNvSpPr/>
          <p:nvPr/>
        </p:nvSpPr>
        <p:spPr>
          <a:xfrm>
            <a:off x="2115924" y="270896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Стрелка вправо 19"/>
          <p:cNvSpPr/>
          <p:nvPr/>
        </p:nvSpPr>
        <p:spPr>
          <a:xfrm>
            <a:off x="3311236" y="387730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Стрелка вправо 20"/>
          <p:cNvSpPr/>
          <p:nvPr/>
        </p:nvSpPr>
        <p:spPr>
          <a:xfrm>
            <a:off x="4937626" y="5309247"/>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 name="Рисунок 2"/>
          <p:cNvPicPr>
            <a:picLocks noChangeAspect="1"/>
          </p:cNvPicPr>
          <p:nvPr/>
        </p:nvPicPr>
        <p:blipFill>
          <a:blip r:embed="rId2"/>
          <a:stretch>
            <a:fillRect/>
          </a:stretch>
        </p:blipFill>
        <p:spPr>
          <a:xfrm>
            <a:off x="1322832" y="4435460"/>
            <a:ext cx="2056734" cy="2217698"/>
          </a:xfrm>
          <a:prstGeom prst="rect">
            <a:avLst/>
          </a:prstGeom>
        </p:spPr>
      </p:pic>
      <p:pic>
        <p:nvPicPr>
          <p:cNvPr id="4" name="Рисунок 3"/>
          <p:cNvPicPr>
            <a:picLocks noChangeAspect="1"/>
          </p:cNvPicPr>
          <p:nvPr/>
        </p:nvPicPr>
        <p:blipFill>
          <a:blip r:embed="rId3"/>
          <a:stretch>
            <a:fillRect/>
          </a:stretch>
        </p:blipFill>
        <p:spPr>
          <a:xfrm>
            <a:off x="8427563" y="2708966"/>
            <a:ext cx="2107404" cy="1924829"/>
          </a:xfrm>
          <a:prstGeom prst="rect">
            <a:avLst/>
          </a:prstGeom>
        </p:spPr>
      </p:pic>
      <p:pic>
        <p:nvPicPr>
          <p:cNvPr id="5" name="Рисунок 4"/>
          <p:cNvPicPr>
            <a:picLocks noChangeAspect="1"/>
          </p:cNvPicPr>
          <p:nvPr/>
        </p:nvPicPr>
        <p:blipFill>
          <a:blip r:embed="rId4"/>
          <a:stretch>
            <a:fillRect/>
          </a:stretch>
        </p:blipFill>
        <p:spPr>
          <a:xfrm>
            <a:off x="6178549" y="1051738"/>
            <a:ext cx="1963780" cy="2124659"/>
          </a:xfrm>
          <a:prstGeom prst="rect">
            <a:avLst/>
          </a:prstGeom>
        </p:spPr>
      </p:pic>
      <p:pic>
        <p:nvPicPr>
          <p:cNvPr id="6" name="Рисунок 5"/>
          <p:cNvPicPr>
            <a:picLocks noChangeAspect="1"/>
          </p:cNvPicPr>
          <p:nvPr/>
        </p:nvPicPr>
        <p:blipFill>
          <a:blip r:embed="rId5"/>
          <a:stretch>
            <a:fillRect/>
          </a:stretch>
        </p:blipFill>
        <p:spPr>
          <a:xfrm>
            <a:off x="3225512" y="886105"/>
            <a:ext cx="2237192" cy="2023976"/>
          </a:xfrm>
          <a:prstGeom prst="rect">
            <a:avLst/>
          </a:prstGeom>
        </p:spPr>
      </p:pic>
    </p:spTree>
    <p:extLst>
      <p:ext uri="{BB962C8B-B14F-4D97-AF65-F5344CB8AC3E}">
        <p14:creationId xmlns:p14="http://schemas.microsoft.com/office/powerpoint/2010/main" val="38909930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90944" y="91067"/>
            <a:ext cx="11637819" cy="6145016"/>
          </a:xfrm>
          <a:prstGeom prst="rect">
            <a:avLst/>
          </a:prstGeom>
        </p:spPr>
        <p:txBody>
          <a:bodyPr wrap="square">
            <a:spAutoFit/>
          </a:bodyPr>
          <a:lstStyle/>
          <a:p>
            <a:pPr lvl="1" algn="ctr">
              <a:lnSpc>
                <a:spcPct val="107000"/>
              </a:lnSpc>
              <a:spcAft>
                <a:spcPts val="750"/>
              </a:spcAft>
            </a:pPr>
            <a:r>
              <a:rPr lang="ru-RU" b="1" i="1"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Описание работы по изготовлению фильтра:</a:t>
            </a:r>
            <a:endParaRPr lang="ru-RU"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750"/>
              </a:spcAft>
            </a:pP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Данный фильтр собирается на основе пластиковой бутылки. Аккуратно отрезается дно. В пробке проделывается одно или несколько отверстий. Это будет место слива отфильтрованной воды.</a:t>
            </a:r>
            <a:endParaRPr lang="ru-RU"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750"/>
              </a:spcAft>
            </a:pP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Начинаем аккуратно собирать слои фильтра:</a:t>
            </a:r>
            <a:endParaRPr lang="ru-RU"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750"/>
              </a:spcAft>
            </a:pPr>
            <a:r>
              <a:rPr lang="ru-RU" u="sng" dirty="0" smtClean="0">
                <a:effectLst/>
                <a:latin typeface="Times New Roman" panose="02020603050405020304" pitchFamily="18" charset="0"/>
                <a:ea typeface="Calibri" panose="020F0502020204030204" pitchFamily="34" charset="0"/>
                <a:cs typeface="Times New Roman" panose="02020603050405020304" pitchFamily="18" charset="0"/>
              </a:rPr>
              <a:t>Первый слой:</a:t>
            </a: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 бумажные салфетки, или ватные диски. </a:t>
            </a:r>
            <a:endParaRPr lang="ru-RU"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750"/>
              </a:spcAft>
            </a:pPr>
            <a:r>
              <a:rPr lang="ru-RU" u="sng" dirty="0" smtClean="0">
                <a:effectLst/>
                <a:latin typeface="Times New Roman" panose="02020603050405020304" pitchFamily="18" charset="0"/>
                <a:ea typeface="Calibri" panose="020F0502020204030204" pitchFamily="34" charset="0"/>
                <a:cs typeface="Times New Roman" panose="02020603050405020304" pitchFamily="18" charset="0"/>
              </a:rPr>
              <a:t>Второй слой:</a:t>
            </a: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 лоскутки льняного полотна или несколько слоев марли. </a:t>
            </a:r>
            <a:endParaRPr lang="ru-RU"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750"/>
              </a:spcAft>
            </a:pPr>
            <a:r>
              <a:rPr lang="ru-RU" u="sng" dirty="0" smtClean="0">
                <a:effectLst/>
                <a:latin typeface="Times New Roman" panose="02020603050405020304" pitchFamily="18" charset="0"/>
                <a:ea typeface="Calibri" panose="020F0502020204030204" pitchFamily="34" charset="0"/>
                <a:cs typeface="Times New Roman" panose="02020603050405020304" pitchFamily="18" charset="0"/>
              </a:rPr>
              <a:t>Третий слой:</a:t>
            </a: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 древесный уголь, который берётся из обгоревших дров из костра или древесный уголь, продающийся в мешках или активированный уголь. Нужен именно уголь, а не прогоревшая зола. С обгоревшего брёвнышка сбиваются чёрные угольки. Они перемалываются в однородный порошок. </a:t>
            </a:r>
            <a:r>
              <a:rPr lang="ru-RU" dirty="0" smtClean="0">
                <a:effectLst/>
                <a:latin typeface="Times New Roman" panose="02020603050405020304" pitchFamily="18" charset="0"/>
                <a:ea typeface="Times New Roman" panose="02020603050405020304" pitchFamily="18" charset="0"/>
                <a:cs typeface="Times New Roman" panose="02020603050405020304" pitchFamily="18" charset="0"/>
              </a:rPr>
              <a:t>Уголь способен поглотить все вредные для организма вещества, включая такие тяжелые, как свинец, ртуть, радон и продукты его распада, хлор, пестициды и др. В то же уголь оставляет в воде ценные минералы.</a:t>
            </a:r>
            <a:r>
              <a:rPr lang="ru-RU" baseline="300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dirty="0" smtClean="0">
                <a:effectLst/>
                <a:latin typeface="Times New Roman" panose="02020603050405020304" pitchFamily="18" charset="0"/>
                <a:ea typeface="Times New Roman" panose="02020603050405020304" pitchFamily="18" charset="0"/>
                <a:cs typeface="Times New Roman" panose="02020603050405020304" pitchFamily="18" charset="0"/>
              </a:rPr>
              <a:t> С помощью угля можно удалить не только самые различные химические примеси, но и неприятный запах.</a:t>
            </a:r>
            <a:endParaRPr lang="ru-RU"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750"/>
              </a:spcAft>
            </a:pPr>
            <a:r>
              <a:rPr lang="ru-RU" u="sng" dirty="0" smtClean="0">
                <a:effectLst/>
                <a:latin typeface="Times New Roman" panose="02020603050405020304" pitchFamily="18" charset="0"/>
                <a:ea typeface="Calibri" panose="020F0502020204030204" pitchFamily="34" charset="0"/>
                <a:cs typeface="Times New Roman" panose="02020603050405020304" pitchFamily="18" charset="0"/>
              </a:rPr>
              <a:t>Четвёртый слой:</a:t>
            </a: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 крупные куски мела. Использование мела оправдано, так как основу меловых пород составляет карбонат кальция. Кальций – один из самых важных для организма человека элементов, полное удаление которого из воды нежелательно. С водой человек получает 70% кальция. </a:t>
            </a:r>
            <a:endParaRPr lang="ru-RU"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750"/>
              </a:spcAft>
            </a:pPr>
            <a:r>
              <a:rPr lang="ru-RU" u="sng" dirty="0" smtClean="0">
                <a:effectLst/>
                <a:latin typeface="Times New Roman" panose="02020603050405020304" pitchFamily="18" charset="0"/>
                <a:ea typeface="Calibri" panose="020F0502020204030204" pitchFamily="34" charset="0"/>
                <a:cs typeface="Times New Roman" panose="02020603050405020304" pitchFamily="18" charset="0"/>
              </a:rPr>
              <a:t>Пятый слой:</a:t>
            </a:r>
            <a:r>
              <a:rPr lang="ru-RU" dirty="0" smtClean="0">
                <a:effectLst/>
                <a:latin typeface="Times New Roman" panose="02020603050405020304" pitchFamily="18" charset="0"/>
                <a:ea typeface="Calibri" panose="020F0502020204030204" pitchFamily="34" charset="0"/>
                <a:cs typeface="Times New Roman" panose="02020603050405020304" pitchFamily="18" charset="0"/>
              </a:rPr>
              <a:t> речной песок. Песок нужно несколько раз промыть и прокалить на огне. Он будет очищать воду от более крупных песчинок. В крышке наделать множество отверстий, чтобы очищенная вода просачивалась через них. Вода после такого фильтра будет намного безопаснее. </a:t>
            </a:r>
            <a:endParaRPr lang="ru-RU"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093973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79109" y="303492"/>
            <a:ext cx="2007122" cy="2533975"/>
          </a:xfrm>
          <a:prstGeom prst="rect">
            <a:avLst/>
          </a:prstGeom>
        </p:spPr>
      </p:pic>
      <p:pic>
        <p:nvPicPr>
          <p:cNvPr id="4" name="Рисунок 3"/>
          <p:cNvPicPr>
            <a:picLocks noChangeAspect="1"/>
          </p:cNvPicPr>
          <p:nvPr/>
        </p:nvPicPr>
        <p:blipFill>
          <a:blip r:embed="rId3"/>
          <a:stretch>
            <a:fillRect/>
          </a:stretch>
        </p:blipFill>
        <p:spPr>
          <a:xfrm>
            <a:off x="2394408" y="813459"/>
            <a:ext cx="2205086" cy="2533974"/>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9645" y="1453563"/>
            <a:ext cx="2110426" cy="2533974"/>
          </a:xfrm>
          <a:prstGeom prst="rect">
            <a:avLst/>
          </a:prstGeom>
        </p:spPr>
      </p:pic>
      <p:pic>
        <p:nvPicPr>
          <p:cNvPr id="7" name="Рисунок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27018" y="2835506"/>
            <a:ext cx="2399515" cy="2741365"/>
          </a:xfrm>
          <a:prstGeom prst="rect">
            <a:avLst/>
          </a:prstGeom>
        </p:spPr>
      </p:pic>
      <p:pic>
        <p:nvPicPr>
          <p:cNvPr id="8" name="Рисунок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03480" y="3785909"/>
            <a:ext cx="2219816" cy="2959755"/>
          </a:xfrm>
          <a:prstGeom prst="rect">
            <a:avLst/>
          </a:prstGeom>
        </p:spPr>
      </p:pic>
    </p:spTree>
    <p:extLst>
      <p:ext uri="{BB962C8B-B14F-4D97-AF65-F5344CB8AC3E}">
        <p14:creationId xmlns:p14="http://schemas.microsoft.com/office/powerpoint/2010/main" val="9497167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685826" y="942680"/>
            <a:ext cx="8316013" cy="4780234"/>
          </a:xfrm>
          <a:prstGeom prst="rect">
            <a:avLst/>
          </a:prstGeom>
        </p:spPr>
      </p:pic>
      <p:sp>
        <p:nvSpPr>
          <p:cNvPr id="7" name="Заголовок 6"/>
          <p:cNvSpPr>
            <a:spLocks noGrp="1"/>
          </p:cNvSpPr>
          <p:nvPr>
            <p:ph type="ctrTitle"/>
          </p:nvPr>
        </p:nvSpPr>
        <p:spPr>
          <a:xfrm>
            <a:off x="487051" y="141935"/>
            <a:ext cx="11409576" cy="800745"/>
          </a:xfrm>
        </p:spPr>
        <p:txBody>
          <a:bodyPr>
            <a:normAutofit fontScale="90000"/>
          </a:bodyPr>
          <a:lstStyle/>
          <a:p>
            <a:pPr algn="l"/>
            <a:r>
              <a:rPr lang="ru-RU" dirty="0" smtClean="0"/>
              <a:t>                            </a:t>
            </a:r>
            <a:r>
              <a:rPr lang="ru-RU" dirty="0" smtClean="0">
                <a:solidFill>
                  <a:srgbClr val="002060"/>
                </a:solidFill>
                <a:latin typeface="Times New Roman" panose="02020603050405020304" pitchFamily="18" charset="0"/>
                <a:cs typeface="Times New Roman" panose="02020603050405020304" pitchFamily="18" charset="0"/>
              </a:rPr>
              <a:t>Вода</a:t>
            </a:r>
            <a:endParaRPr lang="ru-RU" dirty="0">
              <a:solidFill>
                <a:srgbClr val="002060"/>
              </a:solidFill>
              <a:latin typeface="Times New Roman" panose="02020603050405020304" pitchFamily="18" charset="0"/>
              <a:cs typeface="Times New Roman" panose="02020603050405020304" pitchFamily="18" charset="0"/>
            </a:endParaRPr>
          </a:p>
        </p:txBody>
      </p:sp>
      <p:sp>
        <p:nvSpPr>
          <p:cNvPr id="8" name="Подзаголовок 7"/>
          <p:cNvSpPr>
            <a:spLocks noGrp="1"/>
          </p:cNvSpPr>
          <p:nvPr>
            <p:ph type="subTitle" idx="1"/>
          </p:nvPr>
        </p:nvSpPr>
        <p:spPr>
          <a:xfrm>
            <a:off x="339365" y="5824641"/>
            <a:ext cx="11632676" cy="762338"/>
          </a:xfrm>
        </p:spPr>
        <p:txBody>
          <a:bodyPr/>
          <a:lstStyle/>
          <a:p>
            <a:pPr algn="l"/>
            <a:r>
              <a:rPr lang="ru-RU" dirty="0" smtClean="0">
                <a:solidFill>
                  <a:srgbClr val="002060"/>
                </a:solidFill>
                <a:latin typeface="Times New Roman" panose="02020603050405020304" pitchFamily="18" charset="0"/>
                <a:cs typeface="Times New Roman" panose="02020603050405020304" pitchFamily="18" charset="0"/>
              </a:rPr>
              <a:t>                               После фильтрации                                   До фильтрации</a:t>
            </a:r>
            <a:endParaRPr lang="ru-RU"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94165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Содержимое 6" descr="files.jpg"/>
          <p:cNvPicPr>
            <a:picLocks noGrp="1" noChangeAspect="1"/>
          </p:cNvPicPr>
          <p:nvPr>
            <p:ph idx="1"/>
          </p:nvPr>
        </p:nvPicPr>
        <p:blipFill>
          <a:blip r:embed="rId2" cstate="print"/>
          <a:srcRect/>
          <a:stretch>
            <a:fillRect/>
          </a:stretch>
        </p:blipFill>
        <p:spPr bwMode="auto">
          <a:xfrm>
            <a:off x="1309654" y="142852"/>
            <a:ext cx="9662474" cy="6348949"/>
          </a:xfrm>
          <a:prstGeom prst="rect">
            <a:avLst/>
          </a:prstGeom>
          <a:ln w="190500" cap="sq">
            <a:solidFill>
              <a:srgbClr val="00B0F0"/>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3075" name="Rectangle 4"/>
          <p:cNvSpPr>
            <a:spLocks noChangeArrowheads="1"/>
          </p:cNvSpPr>
          <p:nvPr/>
        </p:nvSpPr>
        <p:spPr bwMode="auto">
          <a:xfrm>
            <a:off x="1309654" y="142852"/>
            <a:ext cx="5572132" cy="1631216"/>
          </a:xfrm>
          <a:prstGeom prst="rect">
            <a:avLst/>
          </a:prstGeom>
          <a:noFill/>
          <a:ln w="9525">
            <a:noFill/>
            <a:miter lim="800000"/>
            <a:headEnd/>
            <a:tailEnd/>
          </a:ln>
        </p:spPr>
        <p:txBody>
          <a:bodyPr wrap="square" anchor="ctr">
            <a:spAutoFit/>
          </a:bodyPr>
          <a:lstStyle/>
          <a:p>
            <a:pPr algn="r" eaLnBrk="0" hangingPunct="0"/>
            <a:r>
              <a:rPr lang="ru-RU" b="1" dirty="0">
                <a:latin typeface="Times New Roman" pitchFamily="18" charset="0"/>
                <a:cs typeface="Times New Roman" pitchFamily="18" charset="0"/>
              </a:rPr>
              <a:t> </a:t>
            </a:r>
            <a:r>
              <a:rPr lang="ru-RU" sz="2000" b="1" dirty="0">
                <a:solidFill>
                  <a:schemeClr val="bg1"/>
                </a:solidFill>
                <a:latin typeface="Times New Roman" pitchFamily="18" charset="0"/>
                <a:cs typeface="Times New Roman" pitchFamily="18" charset="0"/>
              </a:rPr>
              <a:t>Без воды человек не может обходиться, </a:t>
            </a:r>
          </a:p>
          <a:p>
            <a:pPr algn="r" eaLnBrk="0" hangingPunct="0"/>
            <a:r>
              <a:rPr lang="ru-RU" sz="2000" b="1" dirty="0">
                <a:solidFill>
                  <a:schemeClr val="bg1"/>
                </a:solidFill>
                <a:latin typeface="Times New Roman" pitchFamily="18" charset="0"/>
                <a:cs typeface="Times New Roman" pitchFamily="18" charset="0"/>
              </a:rPr>
              <a:t>  но на состояние нашего здоровья</a:t>
            </a:r>
          </a:p>
          <a:p>
            <a:pPr algn="r" eaLnBrk="0" hangingPunct="0"/>
            <a:r>
              <a:rPr lang="ru-RU" sz="2000" b="1" dirty="0">
                <a:solidFill>
                  <a:schemeClr val="bg1"/>
                </a:solidFill>
                <a:latin typeface="Times New Roman" pitchFamily="18" charset="0"/>
                <a:cs typeface="Times New Roman" pitchFamily="18" charset="0"/>
              </a:rPr>
              <a:t> влияет не только количество выпитой воды, но и ее качество.</a:t>
            </a:r>
          </a:p>
          <a:p>
            <a:pPr algn="r" eaLnBrk="0" hangingPunct="0"/>
            <a:r>
              <a:rPr lang="ru-RU" sz="2000" b="1" dirty="0">
                <a:solidFill>
                  <a:schemeClr val="bg1"/>
                </a:solidFill>
                <a:latin typeface="Times New Roman" pitchFamily="18" charset="0"/>
                <a:cs typeface="Times New Roman" pitchFamily="18" charset="0"/>
              </a:rPr>
              <a:t>М. Ахманов</a:t>
            </a:r>
          </a:p>
        </p:txBody>
      </p:sp>
    </p:spTree>
    <p:extLst>
      <p:ext uri="{BB962C8B-B14F-4D97-AF65-F5344CB8AC3E}">
        <p14:creationId xmlns:p14="http://schemas.microsoft.com/office/powerpoint/2010/main" val="2450967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fade">
                                      <p:cBhvr>
                                        <p:cTn id="7" dur="2000"/>
                                        <p:tgtEl>
                                          <p:spTgt spid="3075">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75">
                                            <p:txEl>
                                              <p:pRg st="1" end="1"/>
                                            </p:txEl>
                                          </p:spTgt>
                                        </p:tgtEl>
                                        <p:attrNameLst>
                                          <p:attrName>style.visibility</p:attrName>
                                        </p:attrNameLst>
                                      </p:cBhvr>
                                      <p:to>
                                        <p:strVal val="visible"/>
                                      </p:to>
                                    </p:set>
                                    <p:animEffect transition="in" filter="fade">
                                      <p:cBhvr>
                                        <p:cTn id="10" dur="2000"/>
                                        <p:tgtEl>
                                          <p:spTgt spid="3075">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75">
                                            <p:txEl>
                                              <p:pRg st="2" end="2"/>
                                            </p:txEl>
                                          </p:spTgt>
                                        </p:tgtEl>
                                        <p:attrNameLst>
                                          <p:attrName>style.visibility</p:attrName>
                                        </p:attrNameLst>
                                      </p:cBhvr>
                                      <p:to>
                                        <p:strVal val="visible"/>
                                      </p:to>
                                    </p:set>
                                    <p:animEffect transition="in" filter="fade">
                                      <p:cBhvr>
                                        <p:cTn id="13" dur="2000"/>
                                        <p:tgtEl>
                                          <p:spTgt spid="3075">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075">
                                            <p:txEl>
                                              <p:pRg st="3" end="3"/>
                                            </p:txEl>
                                          </p:spTgt>
                                        </p:tgtEl>
                                        <p:attrNameLst>
                                          <p:attrName>style.visibility</p:attrName>
                                        </p:attrNameLst>
                                      </p:cBhvr>
                                      <p:to>
                                        <p:strVal val="visible"/>
                                      </p:to>
                                    </p:set>
                                    <p:animEffect transition="in" filter="fade">
                                      <p:cBhvr>
                                        <p:cTn id="16" dur="2000"/>
                                        <p:tgtEl>
                                          <p:spTgt spid="307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2031308410"/>
              </p:ext>
            </p:extLst>
          </p:nvPr>
        </p:nvGraphicFramePr>
        <p:xfrm>
          <a:off x="1834402" y="807463"/>
          <a:ext cx="8542652" cy="3778390"/>
        </p:xfrm>
        <a:graphic>
          <a:graphicData uri="http://schemas.openxmlformats.org/drawingml/2006/table">
            <a:tbl>
              <a:tblPr/>
              <a:tblGrid>
                <a:gridCol w="2597851">
                  <a:extLst>
                    <a:ext uri="{9D8B030D-6E8A-4147-A177-3AD203B41FA5}">
                      <a16:colId xmlns:a16="http://schemas.microsoft.com/office/drawing/2014/main" val="20000"/>
                    </a:ext>
                  </a:extLst>
                </a:gridCol>
                <a:gridCol w="2597851">
                  <a:extLst>
                    <a:ext uri="{9D8B030D-6E8A-4147-A177-3AD203B41FA5}">
                      <a16:colId xmlns:a16="http://schemas.microsoft.com/office/drawing/2014/main" val="20001"/>
                    </a:ext>
                  </a:extLst>
                </a:gridCol>
                <a:gridCol w="3346950">
                  <a:extLst>
                    <a:ext uri="{9D8B030D-6E8A-4147-A177-3AD203B41FA5}">
                      <a16:colId xmlns:a16="http://schemas.microsoft.com/office/drawing/2014/main" val="20002"/>
                    </a:ext>
                  </a:extLst>
                </a:gridCol>
              </a:tblGrid>
              <a:tr h="1010898">
                <a:tc>
                  <a:txBody>
                    <a:bodyPr/>
                    <a:lstStyle/>
                    <a:p>
                      <a:pPr algn="ctr">
                        <a:lnSpc>
                          <a:spcPct val="115000"/>
                        </a:lnSpc>
                        <a:spcAft>
                          <a:spcPts val="0"/>
                        </a:spcAft>
                      </a:pPr>
                      <a:r>
                        <a:rPr lang="ru-RU" sz="2400" b="1" dirty="0">
                          <a:solidFill>
                            <a:srgbClr val="000000"/>
                          </a:solidFill>
                          <a:latin typeface="Times New Roman"/>
                          <a:ea typeface="Times New Roman"/>
                          <a:cs typeface="Times New Roman"/>
                        </a:rPr>
                        <a:t>Показатель</a:t>
                      </a:r>
                      <a:endParaRPr lang="ru-RU" sz="2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400" b="1" dirty="0">
                          <a:solidFill>
                            <a:srgbClr val="000000"/>
                          </a:solidFill>
                          <a:latin typeface="Times New Roman"/>
                          <a:ea typeface="Times New Roman"/>
                          <a:cs typeface="Times New Roman"/>
                        </a:rPr>
                        <a:t>До фильтрации</a:t>
                      </a:r>
                      <a:endParaRPr lang="ru-RU" sz="2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400" b="1" dirty="0">
                          <a:solidFill>
                            <a:srgbClr val="000000"/>
                          </a:solidFill>
                          <a:latin typeface="Times New Roman"/>
                          <a:ea typeface="Times New Roman"/>
                          <a:cs typeface="Times New Roman"/>
                        </a:rPr>
                        <a:t>После фильтрации</a:t>
                      </a:r>
                      <a:endParaRPr lang="ru-RU" sz="2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91873">
                <a:tc>
                  <a:txBody>
                    <a:bodyPr/>
                    <a:lstStyle/>
                    <a:p>
                      <a:pPr algn="ctr">
                        <a:lnSpc>
                          <a:spcPct val="115000"/>
                        </a:lnSpc>
                        <a:spcAft>
                          <a:spcPts val="0"/>
                        </a:spcAft>
                      </a:pPr>
                      <a:r>
                        <a:rPr lang="ru-RU" sz="2400" b="1" dirty="0">
                          <a:solidFill>
                            <a:srgbClr val="000000"/>
                          </a:solidFill>
                          <a:latin typeface="Times New Roman"/>
                          <a:ea typeface="Times New Roman"/>
                          <a:cs typeface="Times New Roman"/>
                        </a:rPr>
                        <a:t>цвет</a:t>
                      </a:r>
                      <a:endParaRPr lang="ru-RU" sz="2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400" dirty="0" smtClean="0">
                          <a:solidFill>
                            <a:srgbClr val="000000"/>
                          </a:solidFill>
                          <a:latin typeface="Times New Roman"/>
                          <a:ea typeface="Times New Roman"/>
                          <a:cs typeface="Times New Roman"/>
                        </a:rPr>
                        <a:t>Серый, грязный</a:t>
                      </a:r>
                      <a:endParaRPr lang="ru-RU" sz="2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400" dirty="0">
                          <a:solidFill>
                            <a:srgbClr val="000000"/>
                          </a:solidFill>
                          <a:latin typeface="Times New Roman"/>
                          <a:ea typeface="Times New Roman"/>
                          <a:cs typeface="Times New Roman"/>
                        </a:rPr>
                        <a:t>бесцветный</a:t>
                      </a:r>
                      <a:endParaRPr lang="ru-RU" sz="2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91873">
                <a:tc>
                  <a:txBody>
                    <a:bodyPr/>
                    <a:lstStyle/>
                    <a:p>
                      <a:pPr algn="ctr">
                        <a:lnSpc>
                          <a:spcPct val="115000"/>
                        </a:lnSpc>
                        <a:spcAft>
                          <a:spcPts val="0"/>
                        </a:spcAft>
                      </a:pPr>
                      <a:r>
                        <a:rPr lang="ru-RU" sz="2400" b="1" dirty="0">
                          <a:solidFill>
                            <a:srgbClr val="000000"/>
                          </a:solidFill>
                          <a:latin typeface="Times New Roman"/>
                          <a:ea typeface="Times New Roman"/>
                          <a:cs typeface="Times New Roman"/>
                        </a:rPr>
                        <a:t>запах</a:t>
                      </a:r>
                      <a:endParaRPr lang="ru-RU" sz="2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400" dirty="0">
                          <a:solidFill>
                            <a:srgbClr val="000000"/>
                          </a:solidFill>
                          <a:latin typeface="Times New Roman"/>
                          <a:ea typeface="Times New Roman"/>
                          <a:cs typeface="Times New Roman"/>
                        </a:rPr>
                        <a:t>мокрой пыли</a:t>
                      </a:r>
                      <a:endParaRPr lang="ru-RU" sz="2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400" dirty="0" smtClean="0">
                          <a:solidFill>
                            <a:srgbClr val="000000"/>
                          </a:solidFill>
                          <a:latin typeface="Times New Roman"/>
                          <a:ea typeface="Times New Roman"/>
                          <a:cs typeface="Times New Roman"/>
                        </a:rPr>
                        <a:t>Без запаха</a:t>
                      </a:r>
                      <a:endParaRPr lang="ru-RU" sz="2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91873">
                <a:tc>
                  <a:txBody>
                    <a:bodyPr/>
                    <a:lstStyle/>
                    <a:p>
                      <a:pPr algn="ctr">
                        <a:lnSpc>
                          <a:spcPct val="115000"/>
                        </a:lnSpc>
                        <a:spcAft>
                          <a:spcPts val="0"/>
                        </a:spcAft>
                      </a:pPr>
                      <a:r>
                        <a:rPr lang="ru-RU" sz="2400" b="1">
                          <a:solidFill>
                            <a:srgbClr val="000000"/>
                          </a:solidFill>
                          <a:latin typeface="Times New Roman"/>
                          <a:ea typeface="Times New Roman"/>
                          <a:cs typeface="Times New Roman"/>
                        </a:rPr>
                        <a:t>мутность</a:t>
                      </a:r>
                      <a:endParaRPr lang="ru-RU" sz="2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400" dirty="0">
                          <a:solidFill>
                            <a:srgbClr val="000000"/>
                          </a:solidFill>
                          <a:latin typeface="Times New Roman"/>
                          <a:ea typeface="Times New Roman"/>
                          <a:cs typeface="Times New Roman"/>
                        </a:rPr>
                        <a:t>мутная</a:t>
                      </a:r>
                      <a:endParaRPr lang="ru-RU" sz="2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400" dirty="0">
                          <a:solidFill>
                            <a:srgbClr val="000000"/>
                          </a:solidFill>
                          <a:latin typeface="Times New Roman"/>
                          <a:ea typeface="Times New Roman"/>
                          <a:cs typeface="Times New Roman"/>
                        </a:rPr>
                        <a:t>не имеет мутности</a:t>
                      </a:r>
                      <a:endParaRPr lang="ru-RU" sz="2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91873">
                <a:tc>
                  <a:txBody>
                    <a:bodyPr/>
                    <a:lstStyle/>
                    <a:p>
                      <a:pPr algn="ctr">
                        <a:lnSpc>
                          <a:spcPct val="115000"/>
                        </a:lnSpc>
                        <a:spcAft>
                          <a:spcPts val="0"/>
                        </a:spcAft>
                      </a:pPr>
                      <a:r>
                        <a:rPr lang="ru-RU" sz="2400" b="1">
                          <a:solidFill>
                            <a:srgbClr val="000000"/>
                          </a:solidFill>
                          <a:latin typeface="Times New Roman"/>
                          <a:ea typeface="Times New Roman"/>
                          <a:cs typeface="Times New Roman"/>
                        </a:rPr>
                        <a:t>прозрачность</a:t>
                      </a:r>
                      <a:endParaRPr lang="ru-RU" sz="2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400">
                          <a:solidFill>
                            <a:srgbClr val="000000"/>
                          </a:solidFill>
                          <a:latin typeface="Times New Roman"/>
                          <a:ea typeface="Times New Roman"/>
                          <a:cs typeface="Times New Roman"/>
                        </a:rPr>
                        <a:t>нарушена</a:t>
                      </a:r>
                      <a:endParaRPr lang="ru-RU" sz="240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400" dirty="0">
                          <a:solidFill>
                            <a:srgbClr val="000000"/>
                          </a:solidFill>
                          <a:latin typeface="Times New Roman"/>
                          <a:ea typeface="Times New Roman"/>
                          <a:cs typeface="Times New Roman"/>
                        </a:rPr>
                        <a:t>прозрачная</a:t>
                      </a:r>
                      <a:endParaRPr lang="ru-RU" sz="2400" dirty="0">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7" name="Прямоугольник 6"/>
          <p:cNvSpPr/>
          <p:nvPr/>
        </p:nvSpPr>
        <p:spPr>
          <a:xfrm>
            <a:off x="740555" y="5055603"/>
            <a:ext cx="10730345" cy="830997"/>
          </a:xfrm>
          <a:prstGeom prst="rect">
            <a:avLst/>
          </a:prstGeom>
        </p:spPr>
        <p:txBody>
          <a:bodyPr wrap="square">
            <a:spAutoFit/>
          </a:bodyPr>
          <a:lstStyle/>
          <a:p>
            <a:pPr indent="449263" fontAlgn="base">
              <a:spcBef>
                <a:spcPct val="0"/>
              </a:spcBef>
              <a:spcAft>
                <a:spcPct val="0"/>
              </a:spcAft>
            </a:pP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ea typeface="Times New Roman" pitchFamily="18" charset="0"/>
                <a:cs typeface="Times New Roman" pitchFamily="18" charset="0"/>
              </a:rPr>
              <a:t>Вывод:</a:t>
            </a:r>
            <a:r>
              <a:rPr lang="ru-RU" sz="2400" b="1" dirty="0">
                <a:latin typeface="Times New Roman" pitchFamily="18" charset="0"/>
                <a:ea typeface="Times New Roman" pitchFamily="18" charset="0"/>
                <a:cs typeface="Times New Roman" pitchFamily="18" charset="0"/>
              </a:rPr>
              <a:t> данный фильтр можно применять для очистки воды, он делает воду более чистой и прозрачной.</a:t>
            </a:r>
            <a:endParaRPr lang="ru-RU" sz="2400" b="1" dirty="0">
              <a:latin typeface="Arial" pitchFamily="34" charset="0"/>
              <a:cs typeface="Arial" pitchFamily="34" charset="0"/>
            </a:endParaRPr>
          </a:p>
        </p:txBody>
      </p:sp>
    </p:spTree>
    <p:extLst>
      <p:ext uri="{BB962C8B-B14F-4D97-AF65-F5344CB8AC3E}">
        <p14:creationId xmlns:p14="http://schemas.microsoft.com/office/powerpoint/2010/main" val="3022872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75208" y="134604"/>
            <a:ext cx="10542310" cy="930625"/>
          </a:xfrm>
        </p:spPr>
        <p:txBody>
          <a:bodyPr>
            <a:normAutofit/>
          </a:bodyPr>
          <a:lstStyle/>
          <a:p>
            <a:r>
              <a:rPr lang="ru-RU" sz="3200" dirty="0" smtClean="0">
                <a:solidFill>
                  <a:schemeClr val="accent1">
                    <a:lumMod val="75000"/>
                  </a:schemeClr>
                </a:solidFill>
                <a:latin typeface="Times New Roman" panose="02020603050405020304" pitchFamily="18" charset="0"/>
                <a:cs typeface="Times New Roman" panose="02020603050405020304" pitchFamily="18" charset="0"/>
              </a:rPr>
              <a:t>Фильтрование воды с метиленовым синим</a:t>
            </a:r>
            <a:endParaRPr lang="ru-RU" sz="3200"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Подзаголовок 5"/>
          <p:cNvSpPr>
            <a:spLocks noGrp="1"/>
          </p:cNvSpPr>
          <p:nvPr>
            <p:ph type="subTitle" idx="1"/>
          </p:nvPr>
        </p:nvSpPr>
        <p:spPr>
          <a:xfrm>
            <a:off x="537327" y="5722070"/>
            <a:ext cx="11274459" cy="731118"/>
          </a:xfrm>
        </p:spPr>
        <p:txBody>
          <a:bodyPr>
            <a:normAutofit fontScale="40000" lnSpcReduction="20000"/>
          </a:bodyPr>
          <a:lstStyle/>
          <a:p>
            <a:pPr algn="l"/>
            <a:r>
              <a:rPr lang="ru-RU" dirty="0" smtClean="0"/>
              <a:t>                                  </a:t>
            </a:r>
            <a:r>
              <a:rPr lang="ru-RU" sz="4500" dirty="0" smtClean="0">
                <a:solidFill>
                  <a:schemeClr val="bg1"/>
                </a:solidFill>
                <a:latin typeface="Times New Roman" panose="02020603050405020304" pitchFamily="18" charset="0"/>
                <a:cs typeface="Times New Roman" panose="02020603050405020304" pitchFamily="18" charset="0"/>
              </a:rPr>
              <a:t>До                                                                                                                                 После </a:t>
            </a:r>
          </a:p>
          <a:p>
            <a:pPr algn="l"/>
            <a:r>
              <a:rPr lang="ru-RU" sz="4500" dirty="0" smtClean="0">
                <a:solidFill>
                  <a:schemeClr val="bg1"/>
                </a:solidFill>
                <a:latin typeface="Times New Roman" panose="02020603050405020304" pitchFamily="18" charset="0"/>
                <a:cs typeface="Times New Roman" panose="02020603050405020304" pitchFamily="18" charset="0"/>
              </a:rPr>
              <a:t>                                                                          Фильтр работает!                                               </a:t>
            </a:r>
            <a:endParaRPr lang="ru-RU" sz="4500" dirty="0">
              <a:solidFill>
                <a:schemeClr val="bg1"/>
              </a:solidFill>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4294967295"/>
          </p:nvPr>
        </p:nvPicPr>
        <p:blipFill>
          <a:blip r:embed="rId2"/>
          <a:stretch>
            <a:fillRect/>
          </a:stretch>
        </p:blipFill>
        <p:spPr>
          <a:xfrm>
            <a:off x="0" y="1160463"/>
            <a:ext cx="5759450" cy="4194175"/>
          </a:xfrm>
          <a:prstGeom prst="rect">
            <a:avLst/>
          </a:prstGeom>
        </p:spPr>
      </p:pic>
      <p:pic>
        <p:nvPicPr>
          <p:cNvPr id="5" name="Рисунок 4"/>
          <p:cNvPicPr>
            <a:picLocks noChangeAspect="1"/>
          </p:cNvPicPr>
          <p:nvPr/>
        </p:nvPicPr>
        <p:blipFill>
          <a:blip r:embed="rId3"/>
          <a:stretch>
            <a:fillRect/>
          </a:stretch>
        </p:blipFill>
        <p:spPr>
          <a:xfrm>
            <a:off x="6248400" y="1160471"/>
            <a:ext cx="5802430" cy="4193954"/>
          </a:xfrm>
          <a:prstGeom prst="rect">
            <a:avLst/>
          </a:prstGeom>
        </p:spPr>
      </p:pic>
    </p:spTree>
    <p:extLst>
      <p:ext uri="{BB962C8B-B14F-4D97-AF65-F5344CB8AC3E}">
        <p14:creationId xmlns:p14="http://schemas.microsoft.com/office/powerpoint/2010/main" val="41770842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35671" y="2601798"/>
            <a:ext cx="11769791" cy="2606054"/>
          </a:xfrm>
        </p:spPr>
        <p:txBody>
          <a:bodyPr rtlCol="0">
            <a:noAutofit/>
          </a:bodyPr>
          <a:lstStyle/>
          <a:p>
            <a:pPr algn="just">
              <a:buNone/>
            </a:pPr>
            <a:r>
              <a:rPr lang="ru-RU" sz="2000" dirty="0" smtClean="0">
                <a:latin typeface="Times New Roman" panose="02020603050405020304" pitchFamily="18" charset="0"/>
                <a:cs typeface="Times New Roman" panose="02020603050405020304" pitchFamily="18" charset="0"/>
              </a:rPr>
              <a:t>              </a:t>
            </a:r>
            <a:r>
              <a:rPr lang="ru-RU" sz="2000" dirty="0" smtClean="0">
                <a:solidFill>
                  <a:schemeClr val="bg1"/>
                </a:solidFill>
                <a:latin typeface="Times New Roman" panose="02020603050405020304" pitchFamily="18" charset="0"/>
                <a:cs typeface="Times New Roman" panose="02020603050405020304" pitchFamily="18" charset="0"/>
              </a:rPr>
              <a:t>Природная </a:t>
            </a:r>
            <a:r>
              <a:rPr lang="ru-RU" sz="2000" dirty="0">
                <a:solidFill>
                  <a:schemeClr val="bg1"/>
                </a:solidFill>
                <a:latin typeface="Times New Roman" panose="02020603050405020304" pitchFamily="18" charset="0"/>
                <a:cs typeface="Times New Roman" panose="02020603050405020304" pitchFamily="18" charset="0"/>
              </a:rPr>
              <a:t>вода богата примесями, что заставляет все население нашей планеты искать новые, более совершенные методы для очистки и обеззараживания воды. Одним из таких методов является фильтрование питьевой воды с помощью фильтров различного типа. </a:t>
            </a:r>
          </a:p>
          <a:p>
            <a:pPr algn="just">
              <a:buNone/>
            </a:pPr>
            <a:r>
              <a:rPr lang="ru-RU" sz="2000" dirty="0">
                <a:solidFill>
                  <a:schemeClr val="bg1"/>
                </a:solidFill>
                <a:latin typeface="Times New Roman" panose="02020603050405020304" pitchFamily="18" charset="0"/>
                <a:cs typeface="Times New Roman" panose="02020603050405020304" pitchFamily="18" charset="0"/>
              </a:rPr>
              <a:t>    Я познакомилась с устройством фильтров и их работой, узнала о том, что использование фильтров для очистки воды обоснованно, что фильтры изменяют состав воды. Изучив данную тему можно сделать свой фильтр дома, в походе на природу, при этом сэкономить финансы семьи.</a:t>
            </a:r>
          </a:p>
          <a:p>
            <a:pPr algn="just">
              <a:buNone/>
            </a:pPr>
            <a:r>
              <a:rPr lang="ru-RU" sz="2000" dirty="0">
                <a:solidFill>
                  <a:schemeClr val="bg1"/>
                </a:solidFill>
                <a:latin typeface="Times New Roman" panose="02020603050405020304" pitchFamily="18" charset="0"/>
                <a:cs typeface="Times New Roman" panose="02020603050405020304" pitchFamily="18" charset="0"/>
              </a:rPr>
              <a:t>	Работая над своим проектом, я поняла, что применение фильтров является эффективным способом очистки воды.  Что если через сконструированный даже мной фильтр пропустить грязную воду, то она будет более чистой.</a:t>
            </a:r>
          </a:p>
          <a:p>
            <a:pPr algn="just">
              <a:buNone/>
            </a:pPr>
            <a:r>
              <a:rPr lang="ru-RU" sz="2000" dirty="0">
                <a:solidFill>
                  <a:schemeClr val="bg1"/>
                </a:solidFill>
                <a:latin typeface="Times New Roman" panose="02020603050405020304" pitchFamily="18" charset="0"/>
                <a:cs typeface="Times New Roman" panose="02020603050405020304" pitchFamily="18" charset="0"/>
              </a:rPr>
              <a:t>    Проведенные мною изучения, наблюдения и действия доказывают, что в домашних условиях можно дополнительно очистить воду от вредных примесей, используя фильтр, изготовленный самостоятельно. А использовать отфильтрованную воду можно, например, для приготовления пищи.</a:t>
            </a:r>
          </a:p>
          <a:p>
            <a:pPr algn="just">
              <a:buNone/>
            </a:pPr>
            <a:r>
              <a:rPr lang="ru-RU" sz="2000" dirty="0">
                <a:solidFill>
                  <a:schemeClr val="bg1"/>
                </a:solidFill>
                <a:latin typeface="Times New Roman" panose="02020603050405020304" pitchFamily="18" charset="0"/>
                <a:cs typeface="Times New Roman" panose="02020603050405020304" pitchFamily="18" charset="0"/>
              </a:rPr>
              <a:t>    Кроме того, считаю, что мой проект социально значимый и практико-ориентированный, так как результат моего проекта может использоваться любым жителем поселка, а также на уроках географии, ОБЖ, биологии, классных часах. </a:t>
            </a:r>
          </a:p>
          <a:p>
            <a:pPr algn="just">
              <a:buNone/>
            </a:pPr>
            <a:r>
              <a:rPr lang="ru-RU" sz="2000" dirty="0" smtClean="0">
                <a:solidFill>
                  <a:schemeClr val="bg1"/>
                </a:solidFill>
                <a:latin typeface="Times New Roman" panose="02020603050405020304" pitchFamily="18" charset="0"/>
                <a:cs typeface="Times New Roman" panose="02020603050405020304" pitchFamily="18" charset="0"/>
              </a:rPr>
              <a:t>             В </a:t>
            </a:r>
            <a:r>
              <a:rPr lang="ru-RU" sz="2000" dirty="0">
                <a:solidFill>
                  <a:schemeClr val="bg1"/>
                </a:solidFill>
                <a:latin typeface="Times New Roman" panose="02020603050405020304" pitchFamily="18" charset="0"/>
                <a:cs typeface="Times New Roman" panose="02020603050405020304" pitchFamily="18" charset="0"/>
              </a:rPr>
              <a:t>дальнейшем, когда я начну изучать предмет «Химия», планирую осуществить подробное сравнение-тест бытовых промышленных фильтров для очистки воды, которые можно приобрести в наших магазинах, чтобы понять, насколько чистую воду мы пьём дома.</a:t>
            </a:r>
          </a:p>
          <a:p>
            <a:pPr algn="just">
              <a:buNone/>
            </a:pPr>
            <a:endParaRPr lang="ru-RU" sz="1800" b="1" dirty="0"/>
          </a:p>
        </p:txBody>
      </p:sp>
      <p:sp>
        <p:nvSpPr>
          <p:cNvPr id="36867" name="TextBox 3"/>
          <p:cNvSpPr txBox="1">
            <a:spLocks noChangeArrowheads="1"/>
          </p:cNvSpPr>
          <p:nvPr/>
        </p:nvSpPr>
        <p:spPr bwMode="auto">
          <a:xfrm>
            <a:off x="4091774" y="120045"/>
            <a:ext cx="3584575" cy="523220"/>
          </a:xfrm>
          <a:prstGeom prst="rect">
            <a:avLst/>
          </a:prstGeom>
          <a:noFill/>
          <a:ln w="9525">
            <a:noFill/>
            <a:miter lim="800000"/>
            <a:headEnd/>
            <a:tailEnd/>
          </a:ln>
        </p:spPr>
        <p:txBody>
          <a:bodyPr>
            <a:spAutoFit/>
          </a:bodyPr>
          <a:lstStyle/>
          <a:p>
            <a:r>
              <a:rPr lang="ru-RU" sz="2800" b="1" cap="all" dirty="0">
                <a:ln w="9000" cmpd="sng">
                  <a:solidFill>
                    <a:schemeClr val="accent4">
                      <a:shade val="50000"/>
                      <a:satMod val="120000"/>
                    </a:schemeClr>
                  </a:solidFill>
                  <a:prstDash val="solid"/>
                </a:ln>
                <a:solidFill>
                  <a:schemeClr val="bg2">
                    <a:lumMod val="75000"/>
                  </a:schemeClr>
                </a:solidFill>
                <a:effectLst>
                  <a:reflection blurRad="12700" stA="28000" endPos="45000" dist="1000" dir="5400000" sy="-100000" algn="bl" rotWithShape="0"/>
                </a:effectLst>
                <a:latin typeface="Calibri" pitchFamily="34" charset="0"/>
              </a:rPr>
              <a:t>Выводы:</a:t>
            </a:r>
          </a:p>
        </p:txBody>
      </p:sp>
    </p:spTree>
    <p:extLst>
      <p:ext uri="{BB962C8B-B14F-4D97-AF65-F5344CB8AC3E}">
        <p14:creationId xmlns:p14="http://schemas.microsoft.com/office/powerpoint/2010/main" val="1888448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6"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p:cNvSpPr>
            <a:spLocks noGrp="1" noChangeArrowheads="1"/>
          </p:cNvSpPr>
          <p:nvPr>
            <p:ph type="title"/>
          </p:nvPr>
        </p:nvSpPr>
        <p:spPr>
          <a:xfrm>
            <a:off x="1388462" y="725864"/>
            <a:ext cx="8243918" cy="1143000"/>
          </a:xfrm>
        </p:spPr>
        <p:txBody>
          <a:bodyPr/>
          <a:lstStyle/>
          <a:p>
            <a:pPr eaLnBrk="1" hangingPunct="1"/>
            <a:r>
              <a:rPr lang="ru-RU" b="1" cap="all" dirty="0" smtClean="0">
                <a:ln w="9000" cmpd="sng">
                  <a:solidFill>
                    <a:schemeClr val="accent4">
                      <a:shade val="50000"/>
                      <a:satMod val="120000"/>
                    </a:schemeClr>
                  </a:solidFill>
                  <a:prstDash val="solid"/>
                </a:ln>
                <a:solidFill>
                  <a:schemeClr val="bg2">
                    <a:lumMod val="75000"/>
                  </a:schemeClr>
                </a:solidFill>
                <a:effectLst>
                  <a:reflection blurRad="12700" stA="28000" endPos="45000" dist="1000" dir="5400000" sy="-100000" algn="bl" rotWithShape="0"/>
                </a:effectLst>
              </a:rPr>
              <a:t>Заключение: </a:t>
            </a:r>
          </a:p>
        </p:txBody>
      </p:sp>
      <p:sp>
        <p:nvSpPr>
          <p:cNvPr id="16387" name="Rectangle 3"/>
          <p:cNvSpPr>
            <a:spLocks noGrp="1" noChangeArrowheads="1"/>
          </p:cNvSpPr>
          <p:nvPr>
            <p:ph idx="1"/>
          </p:nvPr>
        </p:nvSpPr>
        <p:spPr>
          <a:xfrm>
            <a:off x="716945" y="1411413"/>
            <a:ext cx="11017855" cy="4920114"/>
          </a:xfrm>
        </p:spPr>
        <p:txBody>
          <a:bodyPr>
            <a:normAutofit/>
          </a:bodyPr>
          <a:lstStyle/>
          <a:p>
            <a:pPr algn="just" eaLnBrk="1" hangingPunct="1">
              <a:buNone/>
            </a:pPr>
            <a:r>
              <a:rPr lang="ru-RU" sz="2000" dirty="0"/>
              <a:t>    		</a:t>
            </a:r>
            <a:r>
              <a:rPr lang="ru-RU" dirty="0">
                <a:latin typeface="Times New Roman" panose="02020603050405020304" pitchFamily="18" charset="0"/>
                <a:cs typeface="Times New Roman" panose="02020603050405020304" pitchFamily="18" charset="0"/>
              </a:rPr>
              <a:t> </a:t>
            </a:r>
            <a:r>
              <a:rPr lang="ru-RU" dirty="0">
                <a:solidFill>
                  <a:schemeClr val="bg1"/>
                </a:solidFill>
                <a:latin typeface="Times New Roman" panose="02020603050405020304" pitchFamily="18" charset="0"/>
                <a:cs typeface="Times New Roman" panose="02020603050405020304" pitchFamily="18" charset="0"/>
              </a:rPr>
              <a:t>В мире нет ничего более  драгоценного, чем чудесная, самая обыкновенная чистая вода. Вода обладает многими удивительными свойствами, а самое главное ее особая роль в существовании всех живых организмов на Земле. Даже самая серьезная и тщательная очистка воды не может уберечь человека от попадания в организм опасных веществ, которые в дальнейшем могут вызвать заболевания.</a:t>
            </a:r>
          </a:p>
          <a:p>
            <a:pPr algn="just" eaLnBrk="1" hangingPunct="1">
              <a:buNone/>
            </a:pPr>
            <a:r>
              <a:rPr lang="ru-RU" dirty="0">
                <a:solidFill>
                  <a:schemeClr val="bg1"/>
                </a:solidFill>
                <a:latin typeface="Times New Roman" panose="02020603050405020304" pitchFamily="18" charset="0"/>
                <a:cs typeface="Times New Roman" panose="02020603050405020304" pitchFamily="18" charset="0"/>
              </a:rPr>
              <a:t>		 Поэтому, чтобы избежать попадания в организм вместе с водой различных веществ, необходимо проводить доочистку воды в домашних </a:t>
            </a:r>
            <a:r>
              <a:rPr lang="ru-RU" dirty="0" smtClean="0">
                <a:solidFill>
                  <a:schemeClr val="bg1"/>
                </a:solidFill>
                <a:latin typeface="Times New Roman" panose="02020603050405020304" pitchFamily="18" charset="0"/>
                <a:cs typeface="Times New Roman" panose="02020603050405020304" pitchFamily="18" charset="0"/>
              </a:rPr>
              <a:t>условиях при помощи фильтров. </a:t>
            </a:r>
            <a:endParaRPr lang="en-US" dirty="0">
              <a:solidFill>
                <a:schemeClr val="bg1"/>
              </a:solidFill>
              <a:latin typeface="Times New Roman" panose="02020603050405020304" pitchFamily="18" charset="0"/>
              <a:cs typeface="Times New Roman" panose="02020603050405020304" pitchFamily="18" charset="0"/>
            </a:endParaRPr>
          </a:p>
          <a:p>
            <a:pPr algn="just" eaLnBrk="1" hangingPunct="1">
              <a:buNone/>
            </a:pPr>
            <a:r>
              <a:rPr lang="ru-RU" b="1" dirty="0">
                <a:solidFill>
                  <a:schemeClr val="bg1"/>
                </a:solidFill>
              </a:rPr>
              <a:t>           </a:t>
            </a:r>
            <a:endParaRPr lang="ru-RU" b="1" i="1" dirty="0">
              <a:solidFill>
                <a:schemeClr val="bg1"/>
              </a:solidFill>
            </a:endParaRPr>
          </a:p>
          <a:p>
            <a:pPr eaLnBrk="1" hangingPunct="1"/>
            <a:endParaRPr lang="ru-RU" dirty="0" smtClean="0"/>
          </a:p>
        </p:txBody>
      </p:sp>
    </p:spTree>
    <p:extLst>
      <p:ext uri="{BB962C8B-B14F-4D97-AF65-F5344CB8AC3E}">
        <p14:creationId xmlns:p14="http://schemas.microsoft.com/office/powerpoint/2010/main" val="37093860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Users\Администратор.BEST-OFINHVYY09.004\Downloads\voda1.jpg"/>
          <p:cNvPicPr>
            <a:picLocks noChangeAspect="1" noChangeArrowheads="1"/>
          </p:cNvPicPr>
          <p:nvPr/>
        </p:nvPicPr>
        <p:blipFill>
          <a:blip r:embed="rId2" cstate="print"/>
          <a:srcRect/>
          <a:stretch>
            <a:fillRect/>
          </a:stretch>
        </p:blipFill>
        <p:spPr bwMode="auto">
          <a:xfrm>
            <a:off x="1800206" y="190468"/>
            <a:ext cx="8562994" cy="6384728"/>
          </a:xfrm>
          <a:prstGeom prst="rect">
            <a:avLst/>
          </a:prstGeom>
          <a:noFill/>
          <a:ln w="9525">
            <a:noFill/>
            <a:miter lim="800000"/>
            <a:headEnd/>
            <a:tailEnd/>
          </a:ln>
        </p:spPr>
      </p:pic>
    </p:spTree>
    <p:extLst>
      <p:ext uri="{BB962C8B-B14F-4D97-AF65-F5344CB8AC3E}">
        <p14:creationId xmlns:p14="http://schemas.microsoft.com/office/powerpoint/2010/main" val="2900305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845127" y="471054"/>
            <a:ext cx="10640291" cy="6386945"/>
          </a:xfrm>
        </p:spPr>
        <p:txBody>
          <a:bodyPr>
            <a:normAutofit fontScale="62500" lnSpcReduction="20000"/>
          </a:bodyPr>
          <a:lstStyle/>
          <a:p>
            <a:pPr marL="533400" indent="-533400">
              <a:buNone/>
              <a:defRPr/>
            </a:pPr>
            <a:r>
              <a:rPr lang="ru-RU" sz="3800" b="1" u="sng"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Цель </a:t>
            </a:r>
            <a:r>
              <a:rPr lang="ru-RU" sz="3800" b="1" u="sng"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проекта: </a:t>
            </a:r>
            <a:endParaRPr lang="en-US" sz="3800" b="1" u="sng"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marL="533400" indent="-533400">
              <a:buNone/>
              <a:defRPr/>
            </a:pPr>
            <a:r>
              <a:rPr lang="ru-RU" sz="3800" b="1" dirty="0" smtClean="0"/>
              <a:t>     Изготовление </a:t>
            </a:r>
            <a:r>
              <a:rPr lang="ru-RU" sz="3800" b="1" dirty="0"/>
              <a:t>водного фильтра на основе полученных знаний в домашних условиях и оценка эффективности его </a:t>
            </a:r>
            <a:r>
              <a:rPr lang="ru-RU" sz="3800" b="1" dirty="0" smtClean="0"/>
              <a:t>использования.</a:t>
            </a:r>
            <a:r>
              <a:rPr lang="ru-RU" sz="3800" b="1" dirty="0"/>
              <a:t> </a:t>
            </a:r>
            <a:endParaRPr lang="ru-RU" sz="3800" b="1" dirty="0" smtClean="0"/>
          </a:p>
          <a:p>
            <a:pPr marL="533400" indent="-533400">
              <a:buNone/>
              <a:defRPr/>
            </a:pPr>
            <a:r>
              <a:rPr lang="ru-RU" sz="3800" b="1" u="sng"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Задачи</a:t>
            </a:r>
            <a:r>
              <a:rPr lang="ru-RU" sz="3800" b="1" u="sng"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ru-RU" sz="3800" b="1" u="sng" dirty="0"/>
          </a:p>
          <a:p>
            <a:pPr lvl="0"/>
            <a:r>
              <a:rPr lang="ru-RU" sz="3800" dirty="0" smtClean="0"/>
              <a:t>1.Познакомиться </a:t>
            </a:r>
            <a:r>
              <a:rPr lang="ru-RU" sz="3800" dirty="0"/>
              <a:t>с известными традиционными технологиями очистки воды в домашних условиях;</a:t>
            </a:r>
          </a:p>
          <a:p>
            <a:pPr lvl="0"/>
            <a:r>
              <a:rPr lang="ru-RU" sz="3800" dirty="0" smtClean="0"/>
              <a:t>2.Познакомиться </a:t>
            </a:r>
            <a:r>
              <a:rPr lang="ru-RU" sz="3800" dirty="0"/>
              <a:t>с известными альтернативными технологиями очистки воды в домашних условиях;</a:t>
            </a:r>
          </a:p>
          <a:p>
            <a:pPr lvl="0"/>
            <a:r>
              <a:rPr lang="ru-RU" sz="3800" dirty="0" smtClean="0"/>
              <a:t>3.На </a:t>
            </a:r>
            <a:r>
              <a:rPr lang="ru-RU" sz="3800" dirty="0"/>
              <a:t>основе изучения строения </a:t>
            </a:r>
            <a:r>
              <a:rPr lang="ru-RU" sz="3800" dirty="0" smtClean="0"/>
              <a:t>промышленных </a:t>
            </a:r>
            <a:r>
              <a:rPr lang="ru-RU" sz="3800" dirty="0"/>
              <a:t>бытовых фильтров попытаться сконструировать модель фильтра для воды из подручных средств.</a:t>
            </a:r>
          </a:p>
          <a:p>
            <a:pPr lvl="0"/>
            <a:r>
              <a:rPr lang="ru-RU" sz="3800" dirty="0" smtClean="0"/>
              <a:t>4.Оценить </a:t>
            </a:r>
            <a:r>
              <a:rPr lang="ru-RU" sz="3800" dirty="0"/>
              <a:t>эффективность использования водного фильтра.</a:t>
            </a:r>
          </a:p>
          <a:p>
            <a:pPr>
              <a:defRPr/>
            </a:pPr>
            <a:endParaRPr lang="ru-RU" sz="3800" b="1" dirty="0"/>
          </a:p>
          <a:p>
            <a:pPr>
              <a:buFontTx/>
              <a:buNone/>
              <a:defRPr/>
            </a:pPr>
            <a:endParaRPr lang="ru-RU" sz="2000" b="1" dirty="0"/>
          </a:p>
          <a:p>
            <a:pPr>
              <a:buFontTx/>
              <a:buNone/>
              <a:defRPr/>
            </a:pPr>
            <a:r>
              <a:rPr lang="ru-RU" sz="2000" b="1" dirty="0"/>
              <a:t> </a:t>
            </a:r>
          </a:p>
          <a:p>
            <a:pPr marL="533400" indent="-533400">
              <a:defRPr/>
            </a:pPr>
            <a:endParaRPr lang="ru-RU" dirty="0" smtClean="0">
              <a:solidFill>
                <a:srgbClr val="339966"/>
              </a:solidFill>
            </a:endParaRPr>
          </a:p>
        </p:txBody>
      </p:sp>
      <p:sp>
        <p:nvSpPr>
          <p:cNvPr id="2" name="Rectangle 4"/>
          <p:cNvSpPr>
            <a:spLocks noChangeArrowheads="1"/>
          </p:cNvSpPr>
          <p:nvPr/>
        </p:nvSpPr>
        <p:spPr bwMode="auto">
          <a:xfrm>
            <a:off x="1738282" y="5748053"/>
            <a:ext cx="8701118" cy="400110"/>
          </a:xfrm>
          <a:prstGeom prst="rect">
            <a:avLst/>
          </a:prstGeom>
          <a:noFill/>
          <a:ln w="9525">
            <a:noFill/>
            <a:miter lim="800000"/>
            <a:headEnd/>
            <a:tailEnd/>
          </a:ln>
        </p:spPr>
        <p:txBody>
          <a:bodyPr wrap="square" anchor="ctr">
            <a:spAutoFit/>
          </a:bodyPr>
          <a:lstStyle/>
          <a:p>
            <a:pPr algn="just" eaLnBrk="0" hangingPunct="0"/>
            <a:r>
              <a:rPr lang="ru-RU" sz="2000" b="1" dirty="0" smtClean="0">
                <a:solidFill>
                  <a:schemeClr val="accent2">
                    <a:lumMod val="75000"/>
                  </a:schemeClr>
                </a:solidFill>
                <a:latin typeface="Times New Roman" pitchFamily="18" charset="0"/>
                <a:cs typeface="Times New Roman" pitchFamily="18" charset="0"/>
              </a:rPr>
              <a:t> </a:t>
            </a:r>
            <a:endParaRPr lang="ru-RU" sz="2000" dirty="0">
              <a:solidFill>
                <a:schemeClr val="accent2">
                  <a:lumMod val="7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28678772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C6321506-6C37-4CF8-A111-EF740E8525EB}" type="slidenum">
              <a:rPr lang="ru-RU" smtClean="0"/>
              <a:pPr>
                <a:defRPr/>
              </a:pPr>
              <a:t>4</a:t>
            </a:fld>
            <a:endParaRPr lang="ru-RU"/>
          </a:p>
        </p:txBody>
      </p:sp>
      <p:sp>
        <p:nvSpPr>
          <p:cNvPr id="3" name="Прямоугольник 2"/>
          <p:cNvSpPr/>
          <p:nvPr/>
        </p:nvSpPr>
        <p:spPr>
          <a:xfrm>
            <a:off x="6810380" y="214290"/>
            <a:ext cx="3714776" cy="1077218"/>
          </a:xfrm>
          <a:prstGeom prst="rect">
            <a:avLst/>
          </a:prstGeom>
        </p:spPr>
        <p:txBody>
          <a:bodyPr wrap="square">
            <a:spAutoFit/>
          </a:bodyPr>
          <a:lstStyle/>
          <a:p>
            <a:r>
              <a:rPr 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Проблема </a:t>
            </a:r>
            <a:r>
              <a:rPr lang="ru-RU" sz="3200" b="1" i="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проекта:</a:t>
            </a:r>
            <a:endParaRPr lang="ru-RU" sz="3200" b="1" i="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8433" name="Rectangle 1"/>
          <p:cNvSpPr>
            <a:spLocks noChangeArrowheads="1"/>
          </p:cNvSpPr>
          <p:nvPr/>
        </p:nvSpPr>
        <p:spPr bwMode="auto">
          <a:xfrm>
            <a:off x="6810379" y="2107963"/>
            <a:ext cx="5104529"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49263" fontAlgn="base">
              <a:spcBef>
                <a:spcPct val="0"/>
              </a:spcBef>
              <a:spcAft>
                <a:spcPct val="0"/>
              </a:spcAft>
            </a:pPr>
            <a:r>
              <a:rPr lang="ru-RU" sz="2200" b="1" dirty="0">
                <a:latin typeface="Times New Roman" pitchFamily="18" charset="0"/>
                <a:ea typeface="Calibri" pitchFamily="34" charset="0"/>
                <a:cs typeface="Times New Roman" pitchFamily="18" charset="0"/>
              </a:rPr>
              <a:t> </a:t>
            </a:r>
            <a:r>
              <a:rPr lang="ru-RU" sz="2800" b="1" dirty="0">
                <a:latin typeface="Times New Roman" pitchFamily="18" charset="0"/>
                <a:ea typeface="Calibri" pitchFamily="34" charset="0"/>
                <a:cs typeface="Times New Roman" pitchFamily="18" charset="0"/>
              </a:rPr>
              <a:t>заключается в том, что каждый второй житель нашей страны использует питьевую воду, не соответствующую гигиеническим требованиям. </a:t>
            </a:r>
            <a:endParaRPr lang="ru-RU" sz="2800" b="1" dirty="0">
              <a:solidFill>
                <a:schemeClr val="accent2">
                  <a:lumMod val="75000"/>
                </a:schemeClr>
              </a:solidFill>
              <a:latin typeface="Arial" pitchFamily="34" charset="0"/>
            </a:endParaRPr>
          </a:p>
        </p:txBody>
      </p:sp>
      <p:pic>
        <p:nvPicPr>
          <p:cNvPr id="18435" name="Picture 3" descr="C:\Documents and Settings\СЕРЖ\Мои документы\2562511a4f6e.gif"/>
          <p:cNvPicPr>
            <a:picLocks noChangeAspect="1" noChangeArrowheads="1" noCrop="1"/>
          </p:cNvPicPr>
          <p:nvPr/>
        </p:nvPicPr>
        <p:blipFill>
          <a:blip r:embed="rId2" cstate="print"/>
          <a:srcRect/>
          <a:stretch>
            <a:fillRect/>
          </a:stretch>
        </p:blipFill>
        <p:spPr bwMode="auto">
          <a:xfrm>
            <a:off x="1666845" y="142852"/>
            <a:ext cx="4949873" cy="6500834"/>
          </a:xfrm>
          <a:prstGeom prst="rect">
            <a:avLst/>
          </a:prstGeom>
          <a:noFill/>
        </p:spPr>
      </p:pic>
    </p:spTree>
    <p:extLst>
      <p:ext uri="{BB962C8B-B14F-4D97-AF65-F5344CB8AC3E}">
        <p14:creationId xmlns:p14="http://schemas.microsoft.com/office/powerpoint/2010/main" val="35681270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ppt_x"/>
                                          </p:val>
                                        </p:tav>
                                        <p:tav tm="100000">
                                          <p:val>
                                            <p:strVal val="#ppt_x"/>
                                          </p:val>
                                        </p:tav>
                                      </p:tavLst>
                                    </p:anim>
                                    <p:anim calcmode="lin" valueType="num">
                                      <p:cBhvr additive="base">
                                        <p:cTn id="8" dur="500" fill="hold"/>
                                        <p:tgtEl>
                                          <p:spTgt spid="184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200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C6321506-6C37-4CF8-A111-EF740E8525EB}" type="slidenum">
              <a:rPr lang="ru-RU" smtClean="0"/>
              <a:pPr>
                <a:defRPr/>
              </a:pPr>
              <a:t>5</a:t>
            </a:fld>
            <a:endParaRPr lang="ru-RU"/>
          </a:p>
        </p:txBody>
      </p:sp>
      <p:sp>
        <p:nvSpPr>
          <p:cNvPr id="3073" name="Rectangle 1"/>
          <p:cNvSpPr>
            <a:spLocks noChangeArrowheads="1"/>
          </p:cNvSpPr>
          <p:nvPr/>
        </p:nvSpPr>
        <p:spPr bwMode="auto">
          <a:xfrm>
            <a:off x="595746" y="541833"/>
            <a:ext cx="10820114" cy="15081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49263" fontAlgn="base">
              <a:spcBef>
                <a:spcPct val="0"/>
              </a:spcBef>
              <a:spcAft>
                <a:spcPct val="0"/>
              </a:spcAft>
            </a:pPr>
            <a:r>
              <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ea typeface="Times New Roman" pitchFamily="18" charset="0"/>
                <a:cs typeface="Times New Roman" pitchFamily="18" charset="0"/>
              </a:rPr>
              <a:t>Что такое фильтр? Принцип работы фильтров </a:t>
            </a:r>
            <a:endPar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lt"/>
              <a:cs typeface="Arial" pitchFamily="34" charset="0"/>
            </a:endParaRPr>
          </a:p>
          <a:p>
            <a:pPr indent="449263" eaLnBrk="0" fontAlgn="base" hangingPunct="0">
              <a:spcBef>
                <a:spcPct val="0"/>
              </a:spcBef>
              <a:spcAft>
                <a:spcPct val="0"/>
              </a:spcAft>
            </a:pPr>
            <a:r>
              <a:rPr lang="ru-RU" sz="2400" b="1" i="1" u="sng" dirty="0">
                <a:solidFill>
                  <a:schemeClr val="bg1"/>
                </a:solidFill>
                <a:latin typeface="+mj-lt"/>
                <a:ea typeface="Calibri" pitchFamily="34" charset="0"/>
                <a:cs typeface="Times New Roman" pitchFamily="18" charset="0"/>
              </a:rPr>
              <a:t>Фильтр </a:t>
            </a:r>
            <a:r>
              <a:rPr lang="ru-RU" sz="2400" b="1" i="1" dirty="0">
                <a:solidFill>
                  <a:schemeClr val="bg1"/>
                </a:solidFill>
                <a:latin typeface="+mj-lt"/>
                <a:ea typeface="Calibri" pitchFamily="34" charset="0"/>
                <a:cs typeface="Times New Roman" pitchFamily="18" charset="0"/>
              </a:rPr>
              <a:t>- это специальный прибор, который очищает воду от примесей и растворенных в воде веществ, а также умягчает </a:t>
            </a:r>
            <a:r>
              <a:rPr lang="ru-RU" sz="2400" b="1" i="1" dirty="0" smtClean="0">
                <a:solidFill>
                  <a:schemeClr val="bg1"/>
                </a:solidFill>
                <a:latin typeface="+mj-lt"/>
                <a:ea typeface="Calibri" pitchFamily="34" charset="0"/>
                <a:cs typeface="Times New Roman" pitchFamily="18" charset="0"/>
              </a:rPr>
              <a:t>её</a:t>
            </a:r>
            <a:r>
              <a:rPr lang="ru-RU" sz="2400" b="1" i="1" dirty="0">
                <a:solidFill>
                  <a:schemeClr val="bg1"/>
                </a:solidFill>
                <a:latin typeface="+mj-lt"/>
                <a:ea typeface="Calibri" pitchFamily="34" charset="0"/>
                <a:cs typeface="Times New Roman" pitchFamily="18" charset="0"/>
              </a:rPr>
              <a:t> </a:t>
            </a:r>
            <a:endParaRPr lang="ru-RU" sz="2400" b="1" i="1" dirty="0">
              <a:solidFill>
                <a:schemeClr val="bg1"/>
              </a:solidFill>
              <a:latin typeface="+mj-lt"/>
              <a:cs typeface="Arial" pitchFamily="34" charset="0"/>
            </a:endParaRPr>
          </a:p>
          <a:p>
            <a:pPr indent="449263" eaLnBrk="0" fontAlgn="base" hangingPunct="0">
              <a:spcBef>
                <a:spcPct val="0"/>
              </a:spcBef>
              <a:spcAft>
                <a:spcPct val="0"/>
              </a:spcAft>
            </a:pPr>
            <a:r>
              <a:rPr lang="ru-RU" sz="2000" b="1" i="1" dirty="0">
                <a:solidFill>
                  <a:srgbClr val="000000"/>
                </a:solidFill>
                <a:latin typeface="+mj-lt"/>
                <a:ea typeface="Times New Roman" pitchFamily="18" charset="0"/>
                <a:cs typeface="Arial" pitchFamily="34" charset="0"/>
              </a:rPr>
              <a:t> </a:t>
            </a:r>
            <a:r>
              <a:rPr lang="ru-RU" sz="2000" i="1" dirty="0">
                <a:latin typeface="+mj-lt"/>
                <a:cs typeface="Arial" pitchFamily="34" charset="0"/>
              </a:rPr>
              <a:t> </a:t>
            </a:r>
          </a:p>
        </p:txBody>
      </p:sp>
      <p:pic>
        <p:nvPicPr>
          <p:cNvPr id="6" name="Рисунок 5" descr="http://www.o8ode.ru/file/0001/250/0595.jpg">
            <a:hlinkClick r:id="rId2"/>
          </p:cNvPr>
          <p:cNvPicPr/>
          <p:nvPr/>
        </p:nvPicPr>
        <p:blipFill>
          <a:blip r:embed="rId3"/>
          <a:srcRect/>
          <a:stretch>
            <a:fillRect/>
          </a:stretch>
        </p:blipFill>
        <p:spPr bwMode="auto">
          <a:xfrm>
            <a:off x="595746" y="2105021"/>
            <a:ext cx="5292436" cy="4251329"/>
          </a:xfrm>
          <a:prstGeom prst="rect">
            <a:avLst/>
          </a:prstGeom>
          <a:noFill/>
          <a:ln w="9525">
            <a:noFill/>
            <a:miter lim="800000"/>
            <a:headEnd/>
            <a:tailEnd/>
          </a:ln>
        </p:spPr>
      </p:pic>
      <p:pic>
        <p:nvPicPr>
          <p:cNvPr id="9" name="Рисунок 8" descr="http://www.o8ode.ru/file/0001/250/0597.jpg">
            <a:hlinkClick r:id="rId4"/>
          </p:cNvPr>
          <p:cNvPicPr/>
          <p:nvPr/>
        </p:nvPicPr>
        <p:blipFill>
          <a:blip r:embed="rId5"/>
          <a:srcRect/>
          <a:stretch>
            <a:fillRect/>
          </a:stretch>
        </p:blipFill>
        <p:spPr bwMode="auto">
          <a:xfrm>
            <a:off x="6360103" y="2105020"/>
            <a:ext cx="5153024" cy="4251329"/>
          </a:xfrm>
          <a:prstGeom prst="rect">
            <a:avLst/>
          </a:prstGeom>
          <a:noFill/>
          <a:ln w="9525">
            <a:noFill/>
            <a:miter lim="800000"/>
            <a:headEnd/>
            <a:tailEnd/>
          </a:ln>
        </p:spPr>
      </p:pic>
    </p:spTree>
    <p:extLst>
      <p:ext uri="{BB962C8B-B14F-4D97-AF65-F5344CB8AC3E}">
        <p14:creationId xmlns:p14="http://schemas.microsoft.com/office/powerpoint/2010/main" val="890111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geizer.com/facts/household-filters/filters-from-antiquity-to-our-days/well.jpg"/>
          <p:cNvPicPr/>
          <p:nvPr/>
        </p:nvPicPr>
        <p:blipFill>
          <a:blip r:embed="rId2"/>
          <a:srcRect/>
          <a:stretch>
            <a:fillRect/>
          </a:stretch>
        </p:blipFill>
        <p:spPr bwMode="auto">
          <a:xfrm>
            <a:off x="2675427" y="3103418"/>
            <a:ext cx="5678863" cy="3490855"/>
          </a:xfrm>
          <a:prstGeom prst="rect">
            <a:avLst/>
          </a:prstGeom>
          <a:noFill/>
          <a:ln w="9525">
            <a:noFill/>
            <a:miter lim="800000"/>
            <a:headEnd/>
            <a:tailEnd/>
          </a:ln>
        </p:spPr>
      </p:pic>
      <p:sp>
        <p:nvSpPr>
          <p:cNvPr id="3" name="Прямоугольник 2"/>
          <p:cNvSpPr/>
          <p:nvPr/>
        </p:nvSpPr>
        <p:spPr>
          <a:xfrm>
            <a:off x="611101" y="362818"/>
            <a:ext cx="10943590" cy="2554545"/>
          </a:xfrm>
          <a:prstGeom prst="rect">
            <a:avLst/>
          </a:prstGeom>
        </p:spPr>
        <p:txBody>
          <a:bodyPr wrap="square">
            <a:spAutoFit/>
          </a:bodyPr>
          <a:lstStyle/>
          <a:p>
            <a:pPr indent="270510" fontAlgn="base">
              <a:spcAft>
                <a:spcPts val="0"/>
              </a:spcAft>
            </a:pPr>
            <a:r>
              <a:rPr lang="ru-RU" sz="3200" dirty="0">
                <a:solidFill>
                  <a:srgbClr val="000000"/>
                </a:solidFill>
                <a:latin typeface="Times New Roman" panose="02020603050405020304" pitchFamily="18" charset="0"/>
                <a:ea typeface="Times New Roman" panose="02020603050405020304" pitchFamily="18" charset="0"/>
              </a:rPr>
              <a:t>История фильтров для воды весьма разнообразна. Очистка воды интересовала людей с древних времен. Не могла не интересовать, ведь зависимость здоровья и потребляемой воды можно заметить неоднократно в течение одной жизни, а уж за несколько сотен поколений гарантированно.</a:t>
            </a:r>
            <a:endParaRPr lang="ru-RU"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010328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6332" y="380615"/>
            <a:ext cx="11117402" cy="1380506"/>
          </a:xfrm>
          <a:prstGeom prst="rect">
            <a:avLst/>
          </a:prstGeom>
        </p:spPr>
        <p:txBody>
          <a:bodyPr wrap="none">
            <a:spAutoFit/>
          </a:bodyPr>
          <a:lstStyle/>
          <a:p>
            <a:pPr marL="342900" lvl="0" indent="-342900">
              <a:lnSpc>
                <a:spcPct val="107000"/>
              </a:lnSpc>
              <a:spcAft>
                <a:spcPts val="750"/>
              </a:spcAft>
              <a:buFont typeface="+mj-lt"/>
              <a:buAutoNum type="arabicPeriod"/>
            </a:pPr>
            <a:r>
              <a:rPr lang="ru-RU" sz="3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Традиционные </a:t>
            </a:r>
            <a:r>
              <a:rPr lang="ru-RU" sz="36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способы очистки </a:t>
            </a:r>
            <a:r>
              <a:rPr lang="ru-RU" sz="3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воды – пропускание</a:t>
            </a:r>
          </a:p>
          <a:p>
            <a:pPr lvl="0">
              <a:lnSpc>
                <a:spcPct val="107000"/>
              </a:lnSpc>
              <a:spcAft>
                <a:spcPts val="750"/>
              </a:spcAft>
            </a:pPr>
            <a:r>
              <a:rPr lang="ru-RU" sz="36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воды через специальные фильтры.</a:t>
            </a:r>
            <a:endParaRPr lang="ru-RU" sz="3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28" name="Picture 4" descr="https://ovode.com.ua/image/cache/catalog/akvafor/protochnye/ultrafiltracija/crystal-eco-h-auto_width_10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41" y="1761121"/>
            <a:ext cx="4290495" cy="429049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sdelay.tv/sites/sdelay.tv/files/styles/full_node/public/upic/10699/9_3.jpg?itok=57sgLqO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9936" y="2935216"/>
            <a:ext cx="4601682" cy="392278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im0-tub-ru.yandex.net/i?id=cc92cb97cce5a1244fb1a2e05010dd4f-l&amp;n=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41618" y="1761121"/>
            <a:ext cx="3045245" cy="3045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85594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89982" y="302766"/>
            <a:ext cx="11482704" cy="6811865"/>
          </a:xfrm>
          <a:prstGeom prst="rect">
            <a:avLst/>
          </a:prstGeom>
        </p:spPr>
        <p:txBody>
          <a:bodyPr wrap="square">
            <a:spAutoFit/>
          </a:bodyPr>
          <a:lstStyle/>
          <a:p>
            <a:pPr lvl="0">
              <a:lnSpc>
                <a:spcPct val="107000"/>
              </a:lnSpc>
              <a:spcAft>
                <a:spcPts val="750"/>
              </a:spcAft>
            </a:pPr>
            <a:r>
              <a:rPr lang="ru-RU" sz="32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 Альтернативные </a:t>
            </a:r>
            <a:r>
              <a:rPr lang="ru-RU" sz="32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способы очистки </a:t>
            </a:r>
            <a:r>
              <a:rPr lang="ru-RU" sz="3200" b="1"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воды:</a:t>
            </a:r>
          </a:p>
          <a:p>
            <a:pPr>
              <a:lnSpc>
                <a:spcPct val="107000"/>
              </a:lnSpc>
              <a:spcAft>
                <a:spcPts val="750"/>
              </a:spcAft>
            </a:pPr>
            <a:r>
              <a:rPr lang="ru-RU" sz="3600" dirty="0">
                <a:latin typeface="Times New Roman" panose="02020603050405020304" pitchFamily="18" charset="0"/>
                <a:cs typeface="Times New Roman" panose="02020603050405020304" pitchFamily="18" charset="0"/>
              </a:rPr>
              <a:t>А. Отстаивание воды</a:t>
            </a:r>
            <a:r>
              <a:rPr lang="ru-RU" sz="3600" dirty="0" smtClean="0">
                <a:latin typeface="Times New Roman" panose="02020603050405020304" pitchFamily="18" charset="0"/>
                <a:cs typeface="Times New Roman" panose="02020603050405020304" pitchFamily="18" charset="0"/>
              </a:rPr>
              <a:t>.</a:t>
            </a:r>
          </a:p>
          <a:p>
            <a:pPr>
              <a:lnSpc>
                <a:spcPct val="107000"/>
              </a:lnSpc>
              <a:spcAft>
                <a:spcPts val="750"/>
              </a:spcAft>
            </a:pPr>
            <a:endParaRPr lang="ru-RU" sz="3600" dirty="0" smtClean="0">
              <a:latin typeface="Times New Roman" panose="02020603050405020304" pitchFamily="18" charset="0"/>
              <a:cs typeface="Times New Roman" panose="02020603050405020304" pitchFamily="18" charset="0"/>
            </a:endParaRPr>
          </a:p>
          <a:p>
            <a:pPr>
              <a:lnSpc>
                <a:spcPct val="107000"/>
              </a:lnSpc>
              <a:spcAft>
                <a:spcPts val="750"/>
              </a:spcAft>
            </a:pPr>
            <a:endParaRPr lang="ru-RU" sz="3600" dirty="0">
              <a:latin typeface="Times New Roman" panose="02020603050405020304" pitchFamily="18" charset="0"/>
              <a:cs typeface="Times New Roman" panose="02020603050405020304" pitchFamily="18" charset="0"/>
            </a:endParaRPr>
          </a:p>
          <a:p>
            <a:pPr>
              <a:lnSpc>
                <a:spcPct val="107000"/>
              </a:lnSpc>
              <a:spcAft>
                <a:spcPts val="750"/>
              </a:spcAft>
            </a:pPr>
            <a:r>
              <a:rPr lang="ru-RU" sz="3600" dirty="0">
                <a:latin typeface="Times New Roman" panose="02020603050405020304" pitchFamily="18" charset="0"/>
                <a:cs typeface="Times New Roman" panose="02020603050405020304" pitchFamily="18" charset="0"/>
              </a:rPr>
              <a:t>Б. Очистка </a:t>
            </a:r>
            <a:r>
              <a:rPr lang="ru-RU" sz="3600" dirty="0" smtClean="0">
                <a:latin typeface="Times New Roman" panose="02020603050405020304" pitchFamily="18" charset="0"/>
                <a:cs typeface="Times New Roman" panose="02020603050405020304" pitchFamily="18" charset="0"/>
              </a:rPr>
              <a:t>воды </a:t>
            </a:r>
            <a:r>
              <a:rPr lang="ru-RU" sz="3600" dirty="0">
                <a:latin typeface="Times New Roman" panose="02020603050405020304" pitchFamily="18" charset="0"/>
                <a:cs typeface="Times New Roman" panose="02020603050405020304" pitchFamily="18" charset="0"/>
              </a:rPr>
              <a:t>от </a:t>
            </a:r>
            <a:r>
              <a:rPr lang="ru-RU" sz="3600" dirty="0" smtClean="0">
                <a:latin typeface="Times New Roman" panose="02020603050405020304" pitchFamily="18" charset="0"/>
                <a:cs typeface="Times New Roman" panose="02020603050405020304" pitchFamily="18" charset="0"/>
              </a:rPr>
              <a:t>солей </a:t>
            </a:r>
            <a:r>
              <a:rPr lang="ru-RU" sz="3600" dirty="0">
                <a:latin typeface="Times New Roman" panose="02020603050405020304" pitchFamily="18" charset="0"/>
                <a:cs typeface="Times New Roman" panose="02020603050405020304" pitchFamily="18" charset="0"/>
              </a:rPr>
              <a:t>– </a:t>
            </a:r>
            <a:endParaRPr lang="ru-RU" sz="3600" dirty="0" smtClean="0">
              <a:latin typeface="Times New Roman" panose="02020603050405020304" pitchFamily="18" charset="0"/>
              <a:cs typeface="Times New Roman" panose="02020603050405020304" pitchFamily="18" charset="0"/>
            </a:endParaRPr>
          </a:p>
          <a:p>
            <a:pPr>
              <a:lnSpc>
                <a:spcPct val="107000"/>
              </a:lnSpc>
              <a:spcAft>
                <a:spcPts val="750"/>
              </a:spcAft>
            </a:pPr>
            <a:r>
              <a:rPr lang="ru-RU" sz="3600" dirty="0" smtClean="0">
                <a:latin typeface="Times New Roman" panose="02020603050405020304" pitchFamily="18" charset="0"/>
                <a:cs typeface="Times New Roman" panose="02020603050405020304" pitchFamily="18" charset="0"/>
              </a:rPr>
              <a:t>замораживание</a:t>
            </a:r>
            <a:r>
              <a:rPr lang="ru-RU" sz="3600" dirty="0">
                <a:latin typeface="Times New Roman" panose="02020603050405020304" pitchFamily="18" charset="0"/>
                <a:cs typeface="Times New Roman" panose="02020603050405020304" pitchFamily="18" charset="0"/>
              </a:rPr>
              <a:t>. </a:t>
            </a:r>
            <a:endParaRPr lang="ru-RU" sz="3600" dirty="0" smtClean="0">
              <a:latin typeface="Times New Roman" panose="02020603050405020304" pitchFamily="18" charset="0"/>
              <a:cs typeface="Times New Roman" panose="02020603050405020304" pitchFamily="18" charset="0"/>
            </a:endParaRPr>
          </a:p>
          <a:p>
            <a:pPr>
              <a:lnSpc>
                <a:spcPct val="107000"/>
              </a:lnSpc>
              <a:spcAft>
                <a:spcPts val="750"/>
              </a:spcAft>
            </a:pPr>
            <a:r>
              <a:rPr lang="ru-RU" sz="3600" dirty="0" smtClean="0">
                <a:latin typeface="Times New Roman" panose="02020603050405020304" pitchFamily="18" charset="0"/>
                <a:cs typeface="Times New Roman" panose="02020603050405020304" pitchFamily="18" charset="0"/>
              </a:rPr>
              <a:t>                             </a:t>
            </a:r>
          </a:p>
          <a:p>
            <a:pPr>
              <a:lnSpc>
                <a:spcPct val="107000"/>
              </a:lnSpc>
              <a:spcAft>
                <a:spcPts val="750"/>
              </a:spcAft>
            </a:pPr>
            <a:r>
              <a:rPr lang="ru-RU" sz="3600" dirty="0" smtClean="0">
                <a:latin typeface="Times New Roman" panose="02020603050405020304" pitchFamily="18" charset="0"/>
                <a:cs typeface="Times New Roman" panose="02020603050405020304" pitchFamily="18" charset="0"/>
              </a:rPr>
              <a:t>                             </a:t>
            </a:r>
          </a:p>
          <a:p>
            <a:pPr>
              <a:lnSpc>
                <a:spcPct val="107000"/>
              </a:lnSpc>
              <a:spcAft>
                <a:spcPts val="750"/>
              </a:spcAft>
            </a:pPr>
            <a:r>
              <a:rPr lang="ru-RU" sz="3600" dirty="0" smtClean="0">
                <a:latin typeface="Times New Roman" panose="02020603050405020304" pitchFamily="18" charset="0"/>
                <a:cs typeface="Times New Roman" panose="02020603050405020304" pitchFamily="18" charset="0"/>
              </a:rPr>
              <a:t>                            В. Очистка воды с помощью минералов:</a:t>
            </a:r>
          </a:p>
          <a:p>
            <a:pPr>
              <a:lnSpc>
                <a:spcPct val="107000"/>
              </a:lnSpc>
              <a:spcAft>
                <a:spcPts val="750"/>
              </a:spcAft>
            </a:pPr>
            <a:r>
              <a:rPr lang="ru-RU" sz="3200" dirty="0" smtClean="0">
                <a:effectLst/>
                <a:latin typeface="Calibri" panose="020F0502020204030204" pitchFamily="34" charset="0"/>
                <a:ea typeface="Calibri" panose="020F0502020204030204" pitchFamily="34" charset="0"/>
                <a:cs typeface="Times New Roman" panose="02020603050405020304" pitchFamily="18" charset="0"/>
              </a:rPr>
              <a:t>  </a:t>
            </a:r>
            <a:endParaRPr lang="ru-RU" sz="3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052" name="Picture 4" descr="https://www.vodamoidom.ru/images/8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8973" y="869176"/>
            <a:ext cx="3907972" cy="233915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avatars.mds.yandex.net/get-zen_doc/1328466/pub_5ad57774ad0f2293fa3b77ce_5ad577936104934709d6ef30/scale_12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18197" y="3292098"/>
            <a:ext cx="3177496" cy="2569187"/>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kitchenguide.su/wp-content/uploads/2013/01/kondic-246x29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952" y="4240169"/>
            <a:ext cx="3046047" cy="2508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5100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04800" y="239112"/>
            <a:ext cx="11277600" cy="2041585"/>
          </a:xfrm>
          <a:prstGeom prst="rect">
            <a:avLst/>
          </a:prstGeom>
        </p:spPr>
        <p:txBody>
          <a:bodyPr wrap="square">
            <a:spAutoFit/>
          </a:bodyPr>
          <a:lstStyle/>
          <a:p>
            <a:pPr>
              <a:spcAft>
                <a:spcPts val="800"/>
              </a:spcAft>
            </a:pPr>
            <a:r>
              <a:rPr lang="ru-RU" sz="2400" b="1" dirty="0">
                <a:latin typeface="Times New Roman" panose="02020603050405020304" pitchFamily="18" charset="0"/>
                <a:ea typeface="Times New Roman" panose="02020603050405020304" pitchFamily="18" charset="0"/>
                <a:cs typeface="Times New Roman" panose="02020603050405020304" pitchFamily="18" charset="0"/>
              </a:rPr>
              <a:t>Принцип фильтрации:</a:t>
            </a:r>
            <a:endParaRPr lang="ru-RU" sz="2400" dirty="0" smtClean="0">
              <a:effectLst/>
              <a:latin typeface="Calibri" panose="020F0502020204030204" pitchFamily="34" charset="0"/>
              <a:ea typeface="Calibri" panose="020F0502020204030204" pitchFamily="34" charset="0"/>
              <a:cs typeface="Times New Roman" panose="02020603050405020304" pitchFamily="18" charset="0"/>
            </a:endParaRPr>
          </a:p>
          <a:p>
            <a:pPr marL="457200">
              <a:spcAft>
                <a:spcPts val="800"/>
              </a:spcAft>
            </a:pPr>
            <a:r>
              <a:rPr lang="ru-RU" sz="2400" dirty="0">
                <a:latin typeface="Times New Roman" panose="02020603050405020304" pitchFamily="18" charset="0"/>
                <a:ea typeface="Times New Roman" panose="02020603050405020304" pitchFamily="18" charset="0"/>
                <a:cs typeface="Times New Roman" panose="02020603050405020304" pitchFamily="18" charset="0"/>
              </a:rPr>
              <a:t>Самое главное различие фильтров, это степень очистки воды. Степень очистки воды, зависит от количества ступеней, которую она проходит. Существуют фильтры нескольких ступеней очистки, естественно, чем больше ступеней тем лучше очищается вода:</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descr="https://www.medmoon.ru/assets/images/dieta/ochistka_vodi_s_pomoshiu_filtrov.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086" y="2280697"/>
            <a:ext cx="10218057" cy="4423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6110999"/>
      </p:ext>
    </p:extLst>
  </p:cSld>
  <p:clrMapOvr>
    <a:masterClrMapping/>
  </p:clrMapOvr>
  <p:timing>
    <p:tnLst>
      <p:par>
        <p:cTn id="1" dur="indefinite" restart="never" nodeType="tmRoot"/>
      </p:par>
    </p:tnLst>
  </p:timing>
</p:sld>
</file>

<file path=ppt/theme/theme1.xml><?xml version="1.0" encoding="utf-8"?>
<a:theme xmlns:a="http://schemas.openxmlformats.org/drawingml/2006/main" name="Сектор">
  <a:themeElements>
    <a:clrScheme name="Сектор">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Сектор">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ектор">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488</TotalTime>
  <Words>712</Words>
  <Application>Microsoft Office PowerPoint</Application>
  <PresentationFormat>Широкоэкранный</PresentationFormat>
  <Paragraphs>129</Paragraphs>
  <Slides>24</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24</vt:i4>
      </vt:variant>
    </vt:vector>
  </HeadingPairs>
  <TitlesOfParts>
    <vt:vector size="31" baseType="lpstr">
      <vt:lpstr>Arial</vt:lpstr>
      <vt:lpstr>Calibri</vt:lpstr>
      <vt:lpstr>Century Gothic</vt:lpstr>
      <vt:lpstr>Times New Roman</vt:lpstr>
      <vt:lpstr>Wingdings</vt:lpstr>
      <vt:lpstr>Wingdings 3</vt:lpstr>
      <vt:lpstr>Сектор</vt:lpstr>
      <vt:lpstr>Тема: «Использование самодельного водного фильтра в домашних условиях и эффективность его использования»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Вода</vt:lpstr>
      <vt:lpstr>Презентация PowerPoint</vt:lpstr>
      <vt:lpstr>Фильтрование воды с метиленовым синим</vt:lpstr>
      <vt:lpstr>Презентация PowerPoint</vt:lpstr>
      <vt:lpstr>Заключение: </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«фильтры для воды»</dc:title>
  <dc:creator>Dell</dc:creator>
  <cp:lastModifiedBy>Пользователь</cp:lastModifiedBy>
  <cp:revision>30</cp:revision>
  <dcterms:created xsi:type="dcterms:W3CDTF">2020-03-09T14:49:18Z</dcterms:created>
  <dcterms:modified xsi:type="dcterms:W3CDTF">2024-03-25T07:33:32Z</dcterms:modified>
</cp:coreProperties>
</file>