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2"/>
  </p:notesMasterIdLst>
  <p:sldIdLst>
    <p:sldId id="256" r:id="rId2"/>
    <p:sldId id="257" r:id="rId3"/>
    <p:sldId id="258" r:id="rId4"/>
    <p:sldId id="263" r:id="rId5"/>
    <p:sldId id="259" r:id="rId6"/>
    <p:sldId id="260" r:id="rId7"/>
    <p:sldId id="261" r:id="rId8"/>
    <p:sldId id="264" r:id="rId9"/>
    <p:sldId id="265" r:id="rId10"/>
    <p:sldId id="262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576" autoAdjust="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37105E6-BDB4-48CE-AD28-BE226B5E73DD}" type="doc">
      <dgm:prSet loTypeId="urn:microsoft.com/office/officeart/2005/8/layout/lProcess3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6737CFA2-DBD8-4EA5-BE5F-FFC5A9AA2119}">
      <dgm:prSet phldrT="[Текст]" custT="1"/>
      <dgm:spPr/>
      <dgm:t>
        <a:bodyPr/>
        <a:lstStyle/>
        <a:p>
          <a:r>
            <a:rPr lang="ru-RU" sz="1800" dirty="0" smtClean="0"/>
            <a:t>Традиционные письменные работы</a:t>
          </a:r>
          <a:endParaRPr lang="ru-RU" sz="1800" dirty="0"/>
        </a:p>
      </dgm:t>
    </dgm:pt>
    <dgm:pt modelId="{30B0FDC3-AB6A-433F-A99E-EC54F3906A71}" type="parTrans" cxnId="{AA9BBC2F-53C2-4FA0-9523-60752353C4D7}">
      <dgm:prSet/>
      <dgm:spPr/>
      <dgm:t>
        <a:bodyPr/>
        <a:lstStyle/>
        <a:p>
          <a:endParaRPr lang="ru-RU"/>
        </a:p>
      </dgm:t>
    </dgm:pt>
    <dgm:pt modelId="{E2CD24AD-8997-48C7-909A-6FFBD86F5CB2}" type="sibTrans" cxnId="{AA9BBC2F-53C2-4FA0-9523-60752353C4D7}">
      <dgm:prSet/>
      <dgm:spPr/>
      <dgm:t>
        <a:bodyPr/>
        <a:lstStyle/>
        <a:p>
          <a:endParaRPr lang="ru-RU"/>
        </a:p>
      </dgm:t>
    </dgm:pt>
    <dgm:pt modelId="{ABFA1A8B-FC5D-432B-9143-6663178FFA2C}">
      <dgm:prSet phldrT="[Текст]"/>
      <dgm:spPr/>
      <dgm:t>
        <a:bodyPr/>
        <a:lstStyle/>
        <a:p>
          <a:r>
            <a:rPr lang="ru-RU" dirty="0" smtClean="0"/>
            <a:t>Проекты, творческие, исследовательские работы, тесты</a:t>
          </a:r>
          <a:endParaRPr lang="ru-RU" dirty="0"/>
        </a:p>
      </dgm:t>
    </dgm:pt>
    <dgm:pt modelId="{53EB3C4C-3646-4737-BC2B-009564B1E12B}" type="parTrans" cxnId="{CBB62414-DC0B-43D7-8B26-D4F0A496A754}">
      <dgm:prSet/>
      <dgm:spPr/>
      <dgm:t>
        <a:bodyPr/>
        <a:lstStyle/>
        <a:p>
          <a:endParaRPr lang="ru-RU"/>
        </a:p>
      </dgm:t>
    </dgm:pt>
    <dgm:pt modelId="{F3C38EA3-E0E7-4C36-9DC1-17495CCBCC51}" type="sibTrans" cxnId="{CBB62414-DC0B-43D7-8B26-D4F0A496A754}">
      <dgm:prSet/>
      <dgm:spPr/>
      <dgm:t>
        <a:bodyPr/>
        <a:lstStyle/>
        <a:p>
          <a:endParaRPr lang="ru-RU"/>
        </a:p>
      </dgm:t>
    </dgm:pt>
    <dgm:pt modelId="{3A90D194-EEDB-4DE9-86DE-CF17A1C2CDA3}">
      <dgm:prSet phldrT="[Текст]" custT="1"/>
      <dgm:spPr/>
      <dgm:t>
        <a:bodyPr/>
        <a:lstStyle/>
        <a:p>
          <a:r>
            <a:rPr lang="ru-RU" sz="1800" dirty="0" smtClean="0"/>
            <a:t>Оценивание учителем</a:t>
          </a:r>
          <a:endParaRPr lang="ru-RU" sz="1800" dirty="0"/>
        </a:p>
      </dgm:t>
    </dgm:pt>
    <dgm:pt modelId="{F0BD8C7E-ED0A-46C4-BDE5-4309D77C807C}" type="parTrans" cxnId="{E9D3465C-B132-4D07-BEA5-BD487F4DFC51}">
      <dgm:prSet/>
      <dgm:spPr/>
      <dgm:t>
        <a:bodyPr/>
        <a:lstStyle/>
        <a:p>
          <a:endParaRPr lang="ru-RU"/>
        </a:p>
      </dgm:t>
    </dgm:pt>
    <dgm:pt modelId="{C75E95F1-10D3-4F10-8E3E-0C0DADC52D28}" type="sibTrans" cxnId="{E9D3465C-B132-4D07-BEA5-BD487F4DFC51}">
      <dgm:prSet/>
      <dgm:spPr/>
      <dgm:t>
        <a:bodyPr/>
        <a:lstStyle/>
        <a:p>
          <a:endParaRPr lang="ru-RU"/>
        </a:p>
      </dgm:t>
    </dgm:pt>
    <dgm:pt modelId="{DEB5F020-ADA2-4B08-B4C3-6FC7F76060FA}">
      <dgm:prSet phldrT="[Текст]"/>
      <dgm:spPr/>
      <dgm:t>
        <a:bodyPr/>
        <a:lstStyle/>
        <a:p>
          <a:r>
            <a:rPr lang="ru-RU" dirty="0" smtClean="0"/>
            <a:t>Оценивание при участии учащихся</a:t>
          </a:r>
          <a:endParaRPr lang="ru-RU" dirty="0"/>
        </a:p>
      </dgm:t>
    </dgm:pt>
    <dgm:pt modelId="{2EE4F8B9-8DEE-4209-8360-ABB14869F630}" type="parTrans" cxnId="{2D819EA8-5626-4C6C-B054-45FDC7B73663}">
      <dgm:prSet/>
      <dgm:spPr/>
      <dgm:t>
        <a:bodyPr/>
        <a:lstStyle/>
        <a:p>
          <a:endParaRPr lang="ru-RU"/>
        </a:p>
      </dgm:t>
    </dgm:pt>
    <dgm:pt modelId="{1A384B16-D443-4CD5-B365-846C9F4BD26F}" type="sibTrans" cxnId="{2D819EA8-5626-4C6C-B054-45FDC7B73663}">
      <dgm:prSet/>
      <dgm:spPr/>
      <dgm:t>
        <a:bodyPr/>
        <a:lstStyle/>
        <a:p>
          <a:endParaRPr lang="ru-RU"/>
        </a:p>
      </dgm:t>
    </dgm:pt>
    <dgm:pt modelId="{A2DAE532-D6BD-4C31-986D-2F2A855BDB0F}">
      <dgm:prSet phldrT="[Текст]" custT="1"/>
      <dgm:spPr/>
      <dgm:t>
        <a:bodyPr/>
        <a:lstStyle/>
        <a:p>
          <a:r>
            <a:rPr lang="ru-RU" sz="1800" dirty="0" smtClean="0"/>
            <a:t>Оценка результата</a:t>
          </a:r>
          <a:endParaRPr lang="ru-RU" sz="1800" dirty="0"/>
        </a:p>
      </dgm:t>
    </dgm:pt>
    <dgm:pt modelId="{D4890DEA-DF36-4055-92C3-7FF55B09EF2A}" type="parTrans" cxnId="{D8C86AEC-8250-4879-8E7B-228275BE48F8}">
      <dgm:prSet/>
      <dgm:spPr/>
      <dgm:t>
        <a:bodyPr/>
        <a:lstStyle/>
        <a:p>
          <a:endParaRPr lang="ru-RU"/>
        </a:p>
      </dgm:t>
    </dgm:pt>
    <dgm:pt modelId="{EBC9E4C4-6FDB-42D9-9855-5576F184DD9E}" type="sibTrans" cxnId="{D8C86AEC-8250-4879-8E7B-228275BE48F8}">
      <dgm:prSet/>
      <dgm:spPr/>
      <dgm:t>
        <a:bodyPr/>
        <a:lstStyle/>
        <a:p>
          <a:endParaRPr lang="ru-RU"/>
        </a:p>
      </dgm:t>
    </dgm:pt>
    <dgm:pt modelId="{3A7FED2F-191A-41DD-868C-46C3D3210067}">
      <dgm:prSet phldrT="[Текст]"/>
      <dgm:spPr/>
      <dgm:t>
        <a:bodyPr/>
        <a:lstStyle/>
        <a:p>
          <a:r>
            <a:rPr lang="ru-RU" dirty="0" smtClean="0"/>
            <a:t>Оценивание процесса</a:t>
          </a:r>
          <a:endParaRPr lang="ru-RU" dirty="0"/>
        </a:p>
      </dgm:t>
    </dgm:pt>
    <dgm:pt modelId="{CA06720B-8DDD-49FA-9569-F7910F9481C5}" type="parTrans" cxnId="{186FAD74-E6C8-4DFC-8ED7-92C4A862E245}">
      <dgm:prSet/>
      <dgm:spPr/>
      <dgm:t>
        <a:bodyPr/>
        <a:lstStyle/>
        <a:p>
          <a:endParaRPr lang="ru-RU"/>
        </a:p>
      </dgm:t>
    </dgm:pt>
    <dgm:pt modelId="{BFB30769-C262-421B-8A1D-7EF79CBEE3A2}" type="sibTrans" cxnId="{186FAD74-E6C8-4DFC-8ED7-92C4A862E245}">
      <dgm:prSet/>
      <dgm:spPr/>
      <dgm:t>
        <a:bodyPr/>
        <a:lstStyle/>
        <a:p>
          <a:endParaRPr lang="ru-RU"/>
        </a:p>
      </dgm:t>
    </dgm:pt>
    <dgm:pt modelId="{5648974C-B213-45A4-B1F2-78B0D55882ED}" type="pres">
      <dgm:prSet presAssocID="{F37105E6-BDB4-48CE-AD28-BE226B5E73DD}" presName="Name0" presStyleCnt="0">
        <dgm:presLayoutVars>
          <dgm:chPref val="3"/>
          <dgm:dir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F061DD19-745F-4BFC-807D-A0B62B20E2B5}" type="pres">
      <dgm:prSet presAssocID="{6737CFA2-DBD8-4EA5-BE5F-FFC5A9AA2119}" presName="horFlow" presStyleCnt="0"/>
      <dgm:spPr/>
    </dgm:pt>
    <dgm:pt modelId="{0303D0EF-64A5-4C51-9677-26B98D5CEDF6}" type="pres">
      <dgm:prSet presAssocID="{6737CFA2-DBD8-4EA5-BE5F-FFC5A9AA2119}" presName="bigChev" presStyleLbl="node1" presStyleIdx="0" presStyleCnt="3" custScaleX="47562" custScaleY="43589" custLinFactNeighborX="-27125" custLinFactNeighborY="2332"/>
      <dgm:spPr/>
      <dgm:t>
        <a:bodyPr/>
        <a:lstStyle/>
        <a:p>
          <a:endParaRPr lang="ru-RU"/>
        </a:p>
      </dgm:t>
    </dgm:pt>
    <dgm:pt modelId="{BC6355B0-5A55-47B0-AE6C-6F54CA62DE05}" type="pres">
      <dgm:prSet presAssocID="{53EB3C4C-3646-4737-BC2B-009564B1E12B}" presName="parTrans" presStyleCnt="0"/>
      <dgm:spPr/>
    </dgm:pt>
    <dgm:pt modelId="{B7C3A09E-43E6-421D-BB3E-70A0B6800CF4}" type="pres">
      <dgm:prSet presAssocID="{ABFA1A8B-FC5D-432B-9143-6663178FFA2C}" presName="node" presStyleLbl="alignAccFollowNode1" presStyleIdx="0" presStyleCnt="3" custScaleX="57392" custScaleY="52517" custLinFactNeighborX="91481" custLinFactNeighborY="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DAD1B5C-4E81-42BA-B80E-2463AE40C909}" type="pres">
      <dgm:prSet presAssocID="{6737CFA2-DBD8-4EA5-BE5F-FFC5A9AA2119}" presName="vSp" presStyleCnt="0"/>
      <dgm:spPr/>
    </dgm:pt>
    <dgm:pt modelId="{FA23E875-DEF6-4CE5-8022-80F811124985}" type="pres">
      <dgm:prSet presAssocID="{3A90D194-EEDB-4DE9-86DE-CF17A1C2CDA3}" presName="horFlow" presStyleCnt="0"/>
      <dgm:spPr/>
    </dgm:pt>
    <dgm:pt modelId="{CB8A2B03-FFB3-4E10-B612-365590D6A73D}" type="pres">
      <dgm:prSet presAssocID="{3A90D194-EEDB-4DE9-86DE-CF17A1C2CDA3}" presName="bigChev" presStyleLbl="node1" presStyleIdx="1" presStyleCnt="3" custScaleX="51667" custScaleY="32634" custLinFactNeighborX="-35374" custLinFactNeighborY="2409"/>
      <dgm:spPr/>
      <dgm:t>
        <a:bodyPr/>
        <a:lstStyle/>
        <a:p>
          <a:endParaRPr lang="ru-RU"/>
        </a:p>
      </dgm:t>
    </dgm:pt>
    <dgm:pt modelId="{2293FEF5-E4ED-491C-BF9C-FEEF854919AC}" type="pres">
      <dgm:prSet presAssocID="{2EE4F8B9-8DEE-4209-8360-ABB14869F630}" presName="parTrans" presStyleCnt="0"/>
      <dgm:spPr/>
    </dgm:pt>
    <dgm:pt modelId="{D081C37B-A5A4-48E2-9BB9-05DD05CBE3F3}" type="pres">
      <dgm:prSet presAssocID="{DEB5F020-ADA2-4B08-B4C3-6FC7F76060FA}" presName="node" presStyleLbl="alignAccFollowNode1" presStyleIdx="1" presStyleCnt="3" custScaleX="62814" custScaleY="39318" custLinFactX="8674" custLinFactNeighborX="100000" custLinFactNeighborY="329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6DE6452-9ED7-4A19-A393-0C95FFE9E279}" type="pres">
      <dgm:prSet presAssocID="{3A90D194-EEDB-4DE9-86DE-CF17A1C2CDA3}" presName="vSp" presStyleCnt="0"/>
      <dgm:spPr/>
    </dgm:pt>
    <dgm:pt modelId="{17DCBFC1-6460-4107-A29E-8E81AFCB81E6}" type="pres">
      <dgm:prSet presAssocID="{A2DAE532-D6BD-4C31-986D-2F2A855BDB0F}" presName="horFlow" presStyleCnt="0"/>
      <dgm:spPr/>
    </dgm:pt>
    <dgm:pt modelId="{7408D066-2F64-44C2-B897-796B39EC7444}" type="pres">
      <dgm:prSet presAssocID="{A2DAE532-D6BD-4C31-986D-2F2A855BDB0F}" presName="bigChev" presStyleLbl="node1" presStyleIdx="2" presStyleCnt="3" custScaleX="40960" custScaleY="26549" custLinFactNeighborX="-27125" custLinFactNeighborY="-1472"/>
      <dgm:spPr/>
      <dgm:t>
        <a:bodyPr/>
        <a:lstStyle/>
        <a:p>
          <a:endParaRPr lang="ru-RU"/>
        </a:p>
      </dgm:t>
    </dgm:pt>
    <dgm:pt modelId="{171DCAB6-AB93-47A0-884B-38EE1042A794}" type="pres">
      <dgm:prSet presAssocID="{CA06720B-8DDD-49FA-9569-F7910F9481C5}" presName="parTrans" presStyleCnt="0"/>
      <dgm:spPr/>
    </dgm:pt>
    <dgm:pt modelId="{006981CE-728C-4493-B98D-9C307B076CA6}" type="pres">
      <dgm:prSet presAssocID="{3A7FED2F-191A-41DD-868C-46C3D3210067}" presName="node" presStyleLbl="alignAccFollowNode1" presStyleIdx="2" presStyleCnt="3" custScaleX="62993" custScaleY="31986" custLinFactX="7260" custLinFactNeighborX="100000" custLinFactNeighborY="-382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95BF1E12-2B27-42CE-BD94-6BC3AB1D4CC4}" type="presOf" srcId="{F37105E6-BDB4-48CE-AD28-BE226B5E73DD}" destId="{5648974C-B213-45A4-B1F2-78B0D55882ED}" srcOrd="0" destOrd="0" presId="urn:microsoft.com/office/officeart/2005/8/layout/lProcess3"/>
    <dgm:cxn modelId="{AA9BBC2F-53C2-4FA0-9523-60752353C4D7}" srcId="{F37105E6-BDB4-48CE-AD28-BE226B5E73DD}" destId="{6737CFA2-DBD8-4EA5-BE5F-FFC5A9AA2119}" srcOrd="0" destOrd="0" parTransId="{30B0FDC3-AB6A-433F-A99E-EC54F3906A71}" sibTransId="{E2CD24AD-8997-48C7-909A-6FFBD86F5CB2}"/>
    <dgm:cxn modelId="{E9D3465C-B132-4D07-BEA5-BD487F4DFC51}" srcId="{F37105E6-BDB4-48CE-AD28-BE226B5E73DD}" destId="{3A90D194-EEDB-4DE9-86DE-CF17A1C2CDA3}" srcOrd="1" destOrd="0" parTransId="{F0BD8C7E-ED0A-46C4-BDE5-4309D77C807C}" sibTransId="{C75E95F1-10D3-4F10-8E3E-0C0DADC52D28}"/>
    <dgm:cxn modelId="{2D819EA8-5626-4C6C-B054-45FDC7B73663}" srcId="{3A90D194-EEDB-4DE9-86DE-CF17A1C2CDA3}" destId="{DEB5F020-ADA2-4B08-B4C3-6FC7F76060FA}" srcOrd="0" destOrd="0" parTransId="{2EE4F8B9-8DEE-4209-8360-ABB14869F630}" sibTransId="{1A384B16-D443-4CD5-B365-846C9F4BD26F}"/>
    <dgm:cxn modelId="{830B594F-EF02-4F1B-B03F-F21E1E7BFA97}" type="presOf" srcId="{A2DAE532-D6BD-4C31-986D-2F2A855BDB0F}" destId="{7408D066-2F64-44C2-B897-796B39EC7444}" srcOrd="0" destOrd="0" presId="urn:microsoft.com/office/officeart/2005/8/layout/lProcess3"/>
    <dgm:cxn modelId="{73EC5119-2E92-4D27-838B-E02A731D0B21}" type="presOf" srcId="{6737CFA2-DBD8-4EA5-BE5F-FFC5A9AA2119}" destId="{0303D0EF-64A5-4C51-9677-26B98D5CEDF6}" srcOrd="0" destOrd="0" presId="urn:microsoft.com/office/officeart/2005/8/layout/lProcess3"/>
    <dgm:cxn modelId="{092ADBBF-B174-47E5-AFA9-79029FC8248A}" type="presOf" srcId="{3A7FED2F-191A-41DD-868C-46C3D3210067}" destId="{006981CE-728C-4493-B98D-9C307B076CA6}" srcOrd="0" destOrd="0" presId="urn:microsoft.com/office/officeart/2005/8/layout/lProcess3"/>
    <dgm:cxn modelId="{186FAD74-E6C8-4DFC-8ED7-92C4A862E245}" srcId="{A2DAE532-D6BD-4C31-986D-2F2A855BDB0F}" destId="{3A7FED2F-191A-41DD-868C-46C3D3210067}" srcOrd="0" destOrd="0" parTransId="{CA06720B-8DDD-49FA-9569-F7910F9481C5}" sibTransId="{BFB30769-C262-421B-8A1D-7EF79CBEE3A2}"/>
    <dgm:cxn modelId="{A442134D-1F29-4547-9E64-7F9817F1DD44}" type="presOf" srcId="{DEB5F020-ADA2-4B08-B4C3-6FC7F76060FA}" destId="{D081C37B-A5A4-48E2-9BB9-05DD05CBE3F3}" srcOrd="0" destOrd="0" presId="urn:microsoft.com/office/officeart/2005/8/layout/lProcess3"/>
    <dgm:cxn modelId="{B548CC82-1C6D-4ACD-82F9-0FB1E63E55F3}" type="presOf" srcId="{ABFA1A8B-FC5D-432B-9143-6663178FFA2C}" destId="{B7C3A09E-43E6-421D-BB3E-70A0B6800CF4}" srcOrd="0" destOrd="0" presId="urn:microsoft.com/office/officeart/2005/8/layout/lProcess3"/>
    <dgm:cxn modelId="{C6DF735B-9F65-49EF-854B-4DC7E0EC41DD}" type="presOf" srcId="{3A90D194-EEDB-4DE9-86DE-CF17A1C2CDA3}" destId="{CB8A2B03-FFB3-4E10-B612-365590D6A73D}" srcOrd="0" destOrd="0" presId="urn:microsoft.com/office/officeart/2005/8/layout/lProcess3"/>
    <dgm:cxn modelId="{CBB62414-DC0B-43D7-8B26-D4F0A496A754}" srcId="{6737CFA2-DBD8-4EA5-BE5F-FFC5A9AA2119}" destId="{ABFA1A8B-FC5D-432B-9143-6663178FFA2C}" srcOrd="0" destOrd="0" parTransId="{53EB3C4C-3646-4737-BC2B-009564B1E12B}" sibTransId="{F3C38EA3-E0E7-4C36-9DC1-17495CCBCC51}"/>
    <dgm:cxn modelId="{D8C86AEC-8250-4879-8E7B-228275BE48F8}" srcId="{F37105E6-BDB4-48CE-AD28-BE226B5E73DD}" destId="{A2DAE532-D6BD-4C31-986D-2F2A855BDB0F}" srcOrd="2" destOrd="0" parTransId="{D4890DEA-DF36-4055-92C3-7FF55B09EF2A}" sibTransId="{EBC9E4C4-6FDB-42D9-9855-5576F184DD9E}"/>
    <dgm:cxn modelId="{7620544A-7C23-4C84-A3F2-483531D19A51}" type="presParOf" srcId="{5648974C-B213-45A4-B1F2-78B0D55882ED}" destId="{F061DD19-745F-4BFC-807D-A0B62B20E2B5}" srcOrd="0" destOrd="0" presId="urn:microsoft.com/office/officeart/2005/8/layout/lProcess3"/>
    <dgm:cxn modelId="{5C212F85-AABC-4B80-8421-3A2C5C50CB09}" type="presParOf" srcId="{F061DD19-745F-4BFC-807D-A0B62B20E2B5}" destId="{0303D0EF-64A5-4C51-9677-26B98D5CEDF6}" srcOrd="0" destOrd="0" presId="urn:microsoft.com/office/officeart/2005/8/layout/lProcess3"/>
    <dgm:cxn modelId="{92B4E6C0-3097-4FC7-BC27-87002818DD9B}" type="presParOf" srcId="{F061DD19-745F-4BFC-807D-A0B62B20E2B5}" destId="{BC6355B0-5A55-47B0-AE6C-6F54CA62DE05}" srcOrd="1" destOrd="0" presId="urn:microsoft.com/office/officeart/2005/8/layout/lProcess3"/>
    <dgm:cxn modelId="{470AC305-3676-4075-AC22-574BEB02500D}" type="presParOf" srcId="{F061DD19-745F-4BFC-807D-A0B62B20E2B5}" destId="{B7C3A09E-43E6-421D-BB3E-70A0B6800CF4}" srcOrd="2" destOrd="0" presId="urn:microsoft.com/office/officeart/2005/8/layout/lProcess3"/>
    <dgm:cxn modelId="{3143C193-0B2F-40E6-9C3A-1203DF73A9EC}" type="presParOf" srcId="{5648974C-B213-45A4-B1F2-78B0D55882ED}" destId="{FDAD1B5C-4E81-42BA-B80E-2463AE40C909}" srcOrd="1" destOrd="0" presId="urn:microsoft.com/office/officeart/2005/8/layout/lProcess3"/>
    <dgm:cxn modelId="{34C5E6D5-E185-4761-905B-5555E2CD52D2}" type="presParOf" srcId="{5648974C-B213-45A4-B1F2-78B0D55882ED}" destId="{FA23E875-DEF6-4CE5-8022-80F811124985}" srcOrd="2" destOrd="0" presId="urn:microsoft.com/office/officeart/2005/8/layout/lProcess3"/>
    <dgm:cxn modelId="{F98E8B39-4C47-4B24-A80E-6A86F055714C}" type="presParOf" srcId="{FA23E875-DEF6-4CE5-8022-80F811124985}" destId="{CB8A2B03-FFB3-4E10-B612-365590D6A73D}" srcOrd="0" destOrd="0" presId="urn:microsoft.com/office/officeart/2005/8/layout/lProcess3"/>
    <dgm:cxn modelId="{58BA3360-CB05-4360-900C-70898FC558A0}" type="presParOf" srcId="{FA23E875-DEF6-4CE5-8022-80F811124985}" destId="{2293FEF5-E4ED-491C-BF9C-FEEF854919AC}" srcOrd="1" destOrd="0" presId="urn:microsoft.com/office/officeart/2005/8/layout/lProcess3"/>
    <dgm:cxn modelId="{6B246650-6229-463B-8D65-0434FF65E239}" type="presParOf" srcId="{FA23E875-DEF6-4CE5-8022-80F811124985}" destId="{D081C37B-A5A4-48E2-9BB9-05DD05CBE3F3}" srcOrd="2" destOrd="0" presId="urn:microsoft.com/office/officeart/2005/8/layout/lProcess3"/>
    <dgm:cxn modelId="{ACE249A7-EBE8-4D99-8D71-2B8C6850C4B7}" type="presParOf" srcId="{5648974C-B213-45A4-B1F2-78B0D55882ED}" destId="{96DE6452-9ED7-4A19-A393-0C95FFE9E279}" srcOrd="3" destOrd="0" presId="urn:microsoft.com/office/officeart/2005/8/layout/lProcess3"/>
    <dgm:cxn modelId="{095592A4-4133-42E0-83BC-CEB75A08233A}" type="presParOf" srcId="{5648974C-B213-45A4-B1F2-78B0D55882ED}" destId="{17DCBFC1-6460-4107-A29E-8E81AFCB81E6}" srcOrd="4" destOrd="0" presId="urn:microsoft.com/office/officeart/2005/8/layout/lProcess3"/>
    <dgm:cxn modelId="{6E782FBE-7070-47A0-BD76-A7E569133C39}" type="presParOf" srcId="{17DCBFC1-6460-4107-A29E-8E81AFCB81E6}" destId="{7408D066-2F64-44C2-B897-796B39EC7444}" srcOrd="0" destOrd="0" presId="urn:microsoft.com/office/officeart/2005/8/layout/lProcess3"/>
    <dgm:cxn modelId="{448576FF-6CCE-4E13-8203-E670AC894AC2}" type="presParOf" srcId="{17DCBFC1-6460-4107-A29E-8E81AFCB81E6}" destId="{171DCAB6-AB93-47A0-884B-38EE1042A794}" srcOrd="1" destOrd="0" presId="urn:microsoft.com/office/officeart/2005/8/layout/lProcess3"/>
    <dgm:cxn modelId="{527FEF5D-C2A8-42B7-9BB4-AA8C0BE40780}" type="presParOf" srcId="{17DCBFC1-6460-4107-A29E-8E81AFCB81E6}" destId="{006981CE-728C-4493-B98D-9C307B076CA6}" srcOrd="2" destOrd="0" presId="urn:microsoft.com/office/officeart/2005/8/layout/lProcess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303D0EF-64A5-4C51-9677-26B98D5CEDF6}">
      <dsp:nvSpPr>
        <dsp:cNvPr id="0" name=""/>
        <dsp:cNvSpPr/>
      </dsp:nvSpPr>
      <dsp:spPr>
        <a:xfrm>
          <a:off x="88871" y="160231"/>
          <a:ext cx="3941371" cy="1444854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11430" rIns="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/>
            <a:t>Традиционные письменные работы</a:t>
          </a:r>
          <a:endParaRPr lang="ru-RU" sz="1800" kern="1200" dirty="0"/>
        </a:p>
      </dsp:txBody>
      <dsp:txXfrm>
        <a:off x="811298" y="160231"/>
        <a:ext cx="2496517" cy="1444854"/>
      </dsp:txXfrm>
    </dsp:sp>
    <dsp:sp modelId="{B7C3A09E-43E6-421D-BB3E-70A0B6800CF4}">
      <dsp:nvSpPr>
        <dsp:cNvPr id="0" name=""/>
        <dsp:cNvSpPr/>
      </dsp:nvSpPr>
      <dsp:spPr>
        <a:xfrm>
          <a:off x="4230682" y="82930"/>
          <a:ext cx="3947450" cy="1444858"/>
        </a:xfrm>
        <a:prstGeom prst="chevron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3335" rIns="0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100" kern="1200" dirty="0" smtClean="0"/>
            <a:t>Проекты, творческие, исследовательские работы, тесты</a:t>
          </a:r>
          <a:endParaRPr lang="ru-RU" sz="2100" kern="1200" dirty="0"/>
        </a:p>
      </dsp:txBody>
      <dsp:txXfrm>
        <a:off x="4953111" y="82930"/>
        <a:ext cx="2502592" cy="1444858"/>
      </dsp:txXfrm>
    </dsp:sp>
    <dsp:sp modelId="{CB8A2B03-FFB3-4E10-B612-365590D6A73D}">
      <dsp:nvSpPr>
        <dsp:cNvPr id="0" name=""/>
        <dsp:cNvSpPr/>
      </dsp:nvSpPr>
      <dsp:spPr>
        <a:xfrm>
          <a:off x="5" y="2071701"/>
          <a:ext cx="4281545" cy="1081726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11430" rIns="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/>
            <a:t>Оценивание учителем</a:t>
          </a:r>
          <a:endParaRPr lang="ru-RU" sz="1800" kern="1200" dirty="0"/>
        </a:p>
      </dsp:txBody>
      <dsp:txXfrm>
        <a:off x="540868" y="2071701"/>
        <a:ext cx="3199819" cy="1081726"/>
      </dsp:txXfrm>
    </dsp:sp>
    <dsp:sp modelId="{D081C37B-A5A4-48E2-9BB9-05DD05CBE3F3}">
      <dsp:nvSpPr>
        <dsp:cNvPr id="0" name=""/>
        <dsp:cNvSpPr/>
      </dsp:nvSpPr>
      <dsp:spPr>
        <a:xfrm>
          <a:off x="3966429" y="2082531"/>
          <a:ext cx="4320378" cy="1081724"/>
        </a:xfrm>
        <a:prstGeom prst="chevron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3335" rIns="0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100" kern="1200" dirty="0" smtClean="0"/>
            <a:t>Оценивание при участии учащихся</a:t>
          </a:r>
          <a:endParaRPr lang="ru-RU" sz="2100" kern="1200" dirty="0"/>
        </a:p>
      </dsp:txBody>
      <dsp:txXfrm>
        <a:off x="4507291" y="2082531"/>
        <a:ext cx="3238654" cy="1081724"/>
      </dsp:txXfrm>
    </dsp:sp>
    <dsp:sp modelId="{7408D066-2F64-44C2-B897-796B39EC7444}">
      <dsp:nvSpPr>
        <dsp:cNvPr id="0" name=""/>
        <dsp:cNvSpPr/>
      </dsp:nvSpPr>
      <dsp:spPr>
        <a:xfrm>
          <a:off x="88871" y="3488845"/>
          <a:ext cx="3394276" cy="880025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11430" rIns="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/>
            <a:t>Оценка результата</a:t>
          </a:r>
          <a:endParaRPr lang="ru-RU" sz="1800" kern="1200" dirty="0"/>
        </a:p>
      </dsp:txBody>
      <dsp:txXfrm>
        <a:off x="528884" y="3488845"/>
        <a:ext cx="2514251" cy="880025"/>
      </dsp:txXfrm>
    </dsp:sp>
    <dsp:sp modelId="{006981CE-728C-4493-B98D-9C307B076CA6}">
      <dsp:nvSpPr>
        <dsp:cNvPr id="0" name=""/>
        <dsp:cNvSpPr/>
      </dsp:nvSpPr>
      <dsp:spPr>
        <a:xfrm>
          <a:off x="3954117" y="3432496"/>
          <a:ext cx="4332690" cy="880005"/>
        </a:xfrm>
        <a:prstGeom prst="chevron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670" tIns="13335" rIns="0" bIns="13335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100" kern="1200" dirty="0" smtClean="0"/>
            <a:t>Оценивание процесса</a:t>
          </a:r>
          <a:endParaRPr lang="ru-RU" sz="2100" kern="1200" dirty="0"/>
        </a:p>
      </dsp:txBody>
      <dsp:txXfrm>
        <a:off x="4394120" y="3432496"/>
        <a:ext cx="3452685" cy="88000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Process3">
  <dgm:title val=""/>
  <dgm:desc val=""/>
  <dgm:catLst>
    <dgm:cat type="process" pri="11000"/>
    <dgm:cat type="convert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1" destId="2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51" srcId="1" destId="11" srcOrd="0" destOrd="0"/>
        <dgm:cxn modelId="61" srcId="2" destId="21" srcOrd="0" destOrd="0"/>
        <dgm:cxn modelId="71" srcId="3" destId="31" srcOrd="0" destOrd="0"/>
        <dgm:cxn modelId="81" srcId="4" destId="41" srcOrd="0" destOrd="0"/>
      </dgm:cxnLst>
      <dgm:bg/>
      <dgm:whole/>
    </dgm:dataModel>
  </dgm:clrData>
  <dgm:layoutNode name="Name0">
    <dgm:varLst>
      <dgm:chPref val="3"/>
      <dgm:dir/>
      <dgm:animLvl val="lvl"/>
      <dgm:resizeHandles/>
    </dgm:varLst>
    <dgm:choose name="Name1">
      <dgm:if name="Name2" func="var" arg="dir" op="equ" val="norm">
        <dgm:alg type="lin">
          <dgm:param type="linDir" val="fromT"/>
          <dgm:param type="vertAlign" val="mid"/>
          <dgm:param type="nodeHorzAlign" val="l"/>
          <dgm:param type="nodeVertAlign" val="t"/>
          <dgm:param type="fallback" val="2D"/>
        </dgm:alg>
      </dgm:if>
      <dgm:else name="Name3">
        <dgm:alg type="lin">
          <dgm:param type="linDir" val="fromT"/>
          <dgm:param type="vertAlign" val="mid"/>
          <dgm:param type="nodeHorzAlign" val="r"/>
          <dgm:param type="nodeVertAlign" val="t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bigChev" refType="w"/>
      <dgm:constr type="h" for="des" forName="bigChev" refType="w" refFor="des" refForName="bigChev" op="equ" fact="0.4"/>
      <dgm:constr type="w" for="des" forName="node" refType="w" refFor="des" refForName="bigChev" fact="0.83"/>
      <dgm:constr type="h" for="des" forName="node" refType="w" refFor="des" refForName="node" op="equ" fact="0.4"/>
      <dgm:constr type="w" for="des" forName="parTrans" refType="w" refFor="des" refForName="bigChev" op="equ" fact="-0.13"/>
      <dgm:constr type="w" for="des" forName="sibTrans" refType="w" refFor="des" refForName="node" op="equ" fact="-0.14"/>
      <dgm:constr type="h" for="ch" forName="vSp" refType="h" refFor="des" refForName="bigChev" op="equ" fact="0.14"/>
      <dgm:constr type="primFontSz" for="des" forName="node" op="equ"/>
      <dgm:constr type="primFontSz" for="des" forName="bigChev" op="equ"/>
    </dgm:constrLst>
    <dgm:ruleLst/>
    <dgm:forEach name="Name4" axis="ch" ptType="node">
      <dgm:layoutNode name="horFlow">
        <dgm:choose name="Name5">
          <dgm:if name="Name6" func="var" arg="dir" op="equ" val="norm">
            <dgm:alg type="lin">
              <dgm:param type="linDir" val="fromL"/>
              <dgm:param type="nodeHorzAlign" val="l"/>
              <dgm:param type="nodeVertAlign" val="mid"/>
              <dgm:param type="fallback" val="2D"/>
            </dgm:alg>
          </dgm:if>
          <dgm:else name="Name7">
            <dgm:alg type="lin">
              <dgm:param type="linDir" val="fromR"/>
              <dgm:param type="nodeHorzAlign" val="r"/>
              <dgm:param type="nodeVertAlign" val="mid"/>
              <dgm:param type="fallback" val="2D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bigChev" styleLbl="node1">
          <dgm:alg type="tx"/>
          <dgm:choose name="Name8">
            <dgm:if name="Name9" func="var" arg="dir" op="equ" val="norm">
              <dgm:shape xmlns:r="http://schemas.openxmlformats.org/officeDocument/2006/relationships" type="chevron" r:blip="">
                <dgm:adjLst/>
              </dgm:shape>
              <dgm:presOf axis="self"/>
              <dgm:constrLst>
                <dgm:constr type="primFontSz" val="65"/>
                <dgm:constr type="rMarg"/>
                <dgm:constr type="lMarg" refType="primFontSz" fact="0.1"/>
                <dgm:constr type="tMarg" refType="primFontSz" fact="0.05"/>
                <dgm:constr type="bMarg" refType="primFontSz" fact="0.05"/>
              </dgm:constrLst>
            </dgm:if>
            <dgm:else name="Name10">
              <dgm:shape xmlns:r="http://schemas.openxmlformats.org/officeDocument/2006/relationships" rot="180" type="chevron" r:blip="">
                <dgm:adjLst/>
              </dgm:shape>
              <dgm:presOf axis="self"/>
              <dgm:constrLst>
                <dgm:constr type="primFontSz" val="65"/>
                <dgm:constr type="lMarg"/>
                <dgm:constr type="rMarg" refType="primFontSz" fact="0.1"/>
                <dgm:constr type="tMarg" refType="primFontSz" fact="0.05"/>
                <dgm:constr type="bMarg" refType="primFontSz" fact="0.05"/>
              </dgm:constrLst>
            </dgm:else>
          </dgm:choose>
          <dgm:ruleLst>
            <dgm:rule type="primFontSz" val="5" fact="NaN" max="NaN"/>
          </dgm:ruleLst>
        </dgm:layoutNode>
        <dgm:forEach name="parTransForEach" axis="ch" ptType="parTrans" cnt="1">
          <dgm:layoutNode name="par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  <dgm:forEach name="Name11" axis="ch" ptType="node">
          <dgm:layoutNode name="node" styleLbl="alignAccFollowNode1">
            <dgm:varLst>
              <dgm:bulletEnabled val="1"/>
            </dgm:varLst>
            <dgm:alg type="tx"/>
            <dgm:choose name="Name12">
              <dgm:if name="Name13" func="var" arg="dir" op="equ" val="norm">
                <dgm:shape xmlns:r="http://schemas.openxmlformats.org/officeDocument/2006/relationships" type="chevron" r:blip="">
                  <dgm:adjLst/>
                </dgm:shape>
                <dgm:presOf axis="desOrSelf" ptType="node"/>
                <dgm:constrLst>
                  <dgm:constr type="primFontSz" val="65"/>
                  <dgm:constr type="rMarg"/>
                  <dgm:constr type="lMarg" refType="primFontSz" fact="0.1"/>
                  <dgm:constr type="tMarg" refType="primFontSz" fact="0.05"/>
                  <dgm:constr type="bMarg" refType="primFontSz" fact="0.05"/>
                </dgm:constrLst>
              </dgm:if>
              <dgm:else name="Name14">
                <dgm:shape xmlns:r="http://schemas.openxmlformats.org/officeDocument/2006/relationships" rot="180" type="chevron" r:blip="">
                  <dgm:adjLst/>
                </dgm:shape>
                <dgm:presOf axis="desOrSelf" ptType="node"/>
                <dgm:constrLst>
                  <dgm:constr type="primFontSz" val="65"/>
                  <dgm:constr type="lMarg"/>
                  <dgm:constr type="rMarg" refType="primFontSz" fact="0.1"/>
                  <dgm:constr type="tMarg" refType="primFontSz" fact="0.05"/>
                  <dgm:constr type="bMarg" refType="primFontSz" fact="0.05"/>
                </dgm:constrLst>
              </dgm:else>
            </dgm:choose>
            <dgm:ruleLst>
              <dgm:rule type="primFontSz" val="5" fact="NaN" max="NaN"/>
            </dgm:ruleLst>
          </dgm:layoutNode>
          <dgm:forEach name="sibTransForEach" axis="followSib" ptType="sibTrans" cnt="1">
            <dgm:layoutNode name="sibTrans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layoutNode>
      <dgm:choose name="Name15">
        <dgm:if name="Name16" axis="self" ptType="node" func="revPos" op="gte" val="2">
          <dgm:layoutNode name="vSp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7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37B83F-9542-4A19-A8B8-7D0FF7A8A4F5}" type="datetimeFigureOut">
              <a:rPr lang="ru-RU" smtClean="0"/>
              <a:t>25.03.2024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70E12BF-F044-49A2-9B9C-F4B773E988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98928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70E12BF-F044-49A2-9B9C-F4B773E98893}" type="slidenum">
              <a:rPr lang="ru-RU" smtClean="0"/>
              <a:t>10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ru-RU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Прямоугольник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ая соединительная линия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Прямая соединительная линия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Овал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Овал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Овал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Содержимое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ru-RU"/>
          </a:p>
        </p:txBody>
      </p:sp>
      <p:sp>
        <p:nvSpPr>
          <p:cNvPr id="9" name="Прямоугольник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Прямая соединительная линия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Прямая соединительная линия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Овал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Овал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Овал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Прямая соединительная линия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Содержимое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2" name="Текст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4" name="Текст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6" name="Дата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Овал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Содержимое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1" name="Дата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3" name="Нижний колонтитул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Овал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ая соединительная линия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Прямая соединительная линия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Дата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1" name="Нижний колонтитул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25.03.2024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Овал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857356" y="1214422"/>
            <a:ext cx="6600844" cy="3078674"/>
          </a:xfrm>
        </p:spPr>
        <p:txBody>
          <a:bodyPr>
            <a:normAutofit/>
          </a:bodyPr>
          <a:lstStyle/>
          <a:p>
            <a:pPr algn="ctr"/>
            <a:r>
              <a:rPr lang="ru-RU" sz="2800" dirty="0" smtClean="0"/>
              <a:t> </a:t>
            </a:r>
            <a:r>
              <a:rPr lang="ru-RU" sz="2800" dirty="0" smtClean="0">
                <a:solidFill>
                  <a:schemeClr val="tx1"/>
                </a:solidFill>
              </a:rPr>
              <a:t>ПРИЕМЫ ФОРМИРУЮЩЕГО ОЦЕНИВАНИЯ НА УРОКАХ БИОЛОГИИ</a:t>
            </a:r>
            <a:br>
              <a:rPr lang="ru-RU" sz="2800" dirty="0" smtClean="0">
                <a:solidFill>
                  <a:schemeClr val="tx1"/>
                </a:solidFill>
              </a:rPr>
            </a:br>
            <a:r>
              <a:rPr lang="ru-RU" sz="2800" dirty="0" smtClean="0">
                <a:solidFill>
                  <a:schemeClr val="tx1"/>
                </a:solidFill>
              </a:rPr>
              <a:t/>
            </a:r>
            <a:br>
              <a:rPr lang="ru-RU" sz="2800" dirty="0" smtClean="0">
                <a:solidFill>
                  <a:schemeClr val="tx1"/>
                </a:solidFill>
              </a:rPr>
            </a:br>
            <a:endParaRPr lang="ru-RU" sz="28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179512" y="785794"/>
            <a:ext cx="8136904" cy="4873752"/>
          </a:xfrm>
        </p:spPr>
        <p:txBody>
          <a:bodyPr>
            <a:noAutofit/>
          </a:bodyPr>
          <a:lstStyle/>
          <a:p>
            <a:pPr algn="ctr">
              <a:buNone/>
            </a:pPr>
            <a:endParaRPr lang="ru-RU" sz="2800" dirty="0" smtClean="0"/>
          </a:p>
          <a:p>
            <a:pPr algn="ctr">
              <a:buNone/>
            </a:pPr>
            <a:r>
              <a:rPr lang="ru-RU" sz="2800" b="1" dirty="0" smtClean="0"/>
              <a:t>Учитель</a:t>
            </a:r>
          </a:p>
          <a:p>
            <a:pPr algn="ctr">
              <a:buNone/>
            </a:pPr>
            <a:r>
              <a:rPr lang="ru-RU" sz="2800" dirty="0" smtClean="0"/>
              <a:t>Опытный, талантливый</a:t>
            </a:r>
          </a:p>
          <a:p>
            <a:pPr algn="ctr">
              <a:buNone/>
            </a:pPr>
            <a:r>
              <a:rPr lang="ru-RU" sz="2800" dirty="0" smtClean="0"/>
              <a:t>Обучающий, воспитывающий, развивающий</a:t>
            </a:r>
          </a:p>
          <a:p>
            <a:pPr algn="ctr">
              <a:buNone/>
            </a:pPr>
            <a:r>
              <a:rPr lang="ru-RU" sz="2800" dirty="0" smtClean="0"/>
              <a:t>Школа, звонок, знание, дети</a:t>
            </a:r>
          </a:p>
          <a:p>
            <a:pPr algn="ctr">
              <a:buNone/>
            </a:pPr>
            <a:r>
              <a:rPr lang="ru-RU" sz="2800" dirty="0" smtClean="0"/>
              <a:t>Старающийся, повышающий, реализующий</a:t>
            </a:r>
          </a:p>
          <a:p>
            <a:pPr algn="ctr">
              <a:buNone/>
            </a:pPr>
            <a:r>
              <a:rPr lang="ru-RU" sz="2800" dirty="0" smtClean="0"/>
              <a:t>Творческий, одаренный</a:t>
            </a:r>
          </a:p>
          <a:p>
            <a:pPr algn="ctr">
              <a:buNone/>
            </a:pPr>
            <a:r>
              <a:rPr lang="ru-RU" sz="2800" b="1" dirty="0" smtClean="0"/>
              <a:t>Ученик</a:t>
            </a:r>
            <a:endParaRPr lang="ru-RU" sz="2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796908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 smtClean="0">
                <a:solidFill>
                  <a:schemeClr val="tx1"/>
                </a:solidFill>
              </a:rPr>
              <a:t>Формирующее оценивание:</a:t>
            </a:r>
            <a:endParaRPr lang="ru-RU" sz="2800" b="1" dirty="0">
              <a:solidFill>
                <a:schemeClr val="tx1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457200" y="1357298"/>
            <a:ext cx="8115328" cy="5116654"/>
          </a:xfrm>
        </p:spPr>
        <p:txBody>
          <a:bodyPr>
            <a:normAutofit/>
          </a:bodyPr>
          <a:lstStyle/>
          <a:p>
            <a:pPr algn="just">
              <a:buFont typeface="Arial" pitchFamily="34" charset="0"/>
              <a:buChar char="•"/>
            </a:pPr>
            <a:r>
              <a:rPr lang="ru-RU" sz="2800" dirty="0" smtClean="0"/>
              <a:t>новый педагогический инструмент, соответствующий современным образовательным ценностям и задачам;</a:t>
            </a:r>
          </a:p>
          <a:p>
            <a:pPr algn="just">
              <a:buFont typeface="Arial" pitchFamily="34" charset="0"/>
              <a:buChar char="•"/>
            </a:pPr>
            <a:r>
              <a:rPr lang="ru-RU" sz="2800" dirty="0" smtClean="0"/>
              <a:t>основано на адресной поддержке обучения, актуализирующей учебную самостоятельность каждого учащегося;</a:t>
            </a:r>
          </a:p>
          <a:p>
            <a:pPr algn="just">
              <a:buFont typeface="Arial" pitchFamily="34" charset="0"/>
              <a:buChar char="•"/>
            </a:pPr>
            <a:r>
              <a:rPr lang="ru-RU" sz="2800" dirty="0" smtClean="0"/>
              <a:t>помогает учащемуся самостоятельно находить наилучшие стратегии и способы своей учебной деятельности</a:t>
            </a:r>
            <a:endParaRPr lang="ru-RU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38138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800" b="1" dirty="0" smtClean="0">
                <a:solidFill>
                  <a:schemeClr val="tx1"/>
                </a:solidFill>
              </a:rPr>
              <a:t>Что надо изменить для того, чтобы успешно перейти к новой системе оценивания?</a:t>
            </a:r>
            <a:endParaRPr lang="ru-RU" sz="2800" b="1" dirty="0">
              <a:solidFill>
                <a:schemeClr val="tx1"/>
              </a:solidFill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sz="quarter" idx="1"/>
          </p:nvPr>
        </p:nvGraphicFramePr>
        <p:xfrm>
          <a:off x="428596" y="1428736"/>
          <a:ext cx="8286808" cy="450059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428596" y="571480"/>
            <a:ext cx="7786742" cy="5786478"/>
          </a:xfrm>
        </p:spPr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ru-RU" sz="3200" dirty="0" smtClean="0"/>
              <a:t>  СИНКВЕЙН – </a:t>
            </a:r>
            <a:r>
              <a:rPr lang="ru-RU" sz="3000" dirty="0" smtClean="0"/>
              <a:t>быстрый, мощный инструмент для рефлексирования, синтеза, обобщения понятий и развития речи. </a:t>
            </a:r>
            <a:endParaRPr lang="ru-RU" sz="3200" dirty="0" smtClean="0"/>
          </a:p>
          <a:p>
            <a:pPr algn="ctr">
              <a:buNone/>
            </a:pPr>
            <a:endParaRPr lang="ru-RU" sz="3200" b="1" dirty="0" smtClean="0"/>
          </a:p>
          <a:p>
            <a:pPr algn="ctr">
              <a:buNone/>
            </a:pPr>
            <a:r>
              <a:rPr lang="ru-RU" sz="3200" b="1" dirty="0" smtClean="0"/>
              <a:t>Критерии оценивания </a:t>
            </a:r>
            <a:r>
              <a:rPr lang="ru-RU" sz="3200" b="1" dirty="0" err="1" smtClean="0"/>
              <a:t>синквейна</a:t>
            </a:r>
            <a:r>
              <a:rPr lang="ru-RU" sz="3200" b="1" dirty="0" smtClean="0"/>
              <a:t>:</a:t>
            </a:r>
          </a:p>
          <a:p>
            <a:pPr algn="ctr">
              <a:buNone/>
            </a:pPr>
            <a:endParaRPr lang="ru-RU" sz="3200" b="1" dirty="0" smtClean="0"/>
          </a:p>
          <a:p>
            <a:pPr marL="514350" indent="-514350">
              <a:buAutoNum type="arabicPeriod"/>
            </a:pPr>
            <a:r>
              <a:rPr lang="ru-RU" sz="3000" dirty="0" smtClean="0"/>
              <a:t>Все строки отражают тему </a:t>
            </a:r>
            <a:r>
              <a:rPr lang="ru-RU" sz="3000" dirty="0" err="1" smtClean="0"/>
              <a:t>синквейна</a:t>
            </a:r>
            <a:endParaRPr lang="ru-RU" sz="3000" dirty="0" smtClean="0"/>
          </a:p>
          <a:p>
            <a:pPr marL="514350" indent="-514350">
              <a:buAutoNum type="arabicPeriod"/>
            </a:pPr>
            <a:r>
              <a:rPr lang="ru-RU" sz="3000" dirty="0" smtClean="0"/>
              <a:t>Узнаваемость темы</a:t>
            </a:r>
          </a:p>
          <a:p>
            <a:pPr marL="514350" indent="-514350">
              <a:buAutoNum type="arabicPeriod"/>
            </a:pPr>
            <a:r>
              <a:rPr lang="ru-RU" sz="3000" dirty="0" smtClean="0"/>
              <a:t>Качество 4-й строки</a:t>
            </a:r>
          </a:p>
          <a:p>
            <a:pPr marL="514350" indent="-514350">
              <a:buAutoNum type="arabicPeriod"/>
            </a:pPr>
            <a:r>
              <a:rPr lang="ru-RU" sz="3000" dirty="0" smtClean="0"/>
              <a:t>Соответствие правилам написания </a:t>
            </a:r>
            <a:r>
              <a:rPr lang="ru-RU" sz="3000" dirty="0" err="1" smtClean="0"/>
              <a:t>синквейна</a:t>
            </a:r>
            <a:endParaRPr lang="ru-RU" sz="3000" dirty="0" smtClean="0"/>
          </a:p>
          <a:p>
            <a:pPr marL="514350" indent="-514350" algn="ctr">
              <a:buAutoNum type="arabicPeriod"/>
            </a:pPr>
            <a:endParaRPr lang="ru-RU" sz="3200" dirty="0"/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428596" y="28572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ru-RU" sz="3000" b="0" i="0" u="none" strike="noStrike" kern="1200" cap="small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>
                <a:solidFill>
                  <a:schemeClr val="tx1"/>
                </a:solidFill>
              </a:rPr>
              <a:t>СИНКВЕЙН</a:t>
            </a:r>
            <a:endParaRPr lang="ru-RU" b="1" dirty="0">
              <a:solidFill>
                <a:schemeClr val="tx1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ctr">
              <a:buNone/>
            </a:pPr>
            <a:r>
              <a:rPr lang="ru-RU" b="1" dirty="0" smtClean="0"/>
              <a:t>Алгоритм написания </a:t>
            </a:r>
            <a:r>
              <a:rPr lang="ru-RU" b="1" dirty="0" err="1" smtClean="0"/>
              <a:t>синквейна</a:t>
            </a:r>
            <a:r>
              <a:rPr lang="ru-RU" dirty="0" smtClean="0"/>
              <a:t> </a:t>
            </a:r>
          </a:p>
          <a:p>
            <a:pPr algn="ctr">
              <a:buNone/>
            </a:pPr>
            <a:endParaRPr lang="ru-RU" dirty="0" smtClean="0"/>
          </a:p>
          <a:p>
            <a:r>
              <a:rPr lang="ru-RU" dirty="0" smtClean="0"/>
              <a:t>1-я строка. Кто? Что? 1 существительное.</a:t>
            </a:r>
          </a:p>
          <a:p>
            <a:r>
              <a:rPr lang="ru-RU" dirty="0" smtClean="0"/>
              <a:t>2-я строка. Какой? 2 прилагательных.</a:t>
            </a:r>
          </a:p>
          <a:p>
            <a:r>
              <a:rPr lang="ru-RU" dirty="0" smtClean="0"/>
              <a:t>3-я строка. Что делает? 3 глагола.</a:t>
            </a:r>
          </a:p>
          <a:p>
            <a:r>
              <a:rPr lang="ru-RU" dirty="0" smtClean="0"/>
              <a:t>4-я строка. Что автор думает о теме? Фраза из 4 слов.</a:t>
            </a:r>
          </a:p>
          <a:p>
            <a:r>
              <a:rPr lang="ru-RU" dirty="0" smtClean="0"/>
              <a:t>5-я строка. Кто? Что? (Новое звучание темы). 1 существительное.</a:t>
            </a:r>
          </a:p>
          <a:p>
            <a:pPr>
              <a:buNone/>
            </a:pP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71472" y="0"/>
            <a:ext cx="7467600" cy="1143000"/>
          </a:xfrm>
        </p:spPr>
        <p:txBody>
          <a:bodyPr>
            <a:normAutofit/>
          </a:bodyPr>
          <a:lstStyle/>
          <a:p>
            <a:pPr algn="ctr"/>
            <a:r>
              <a:rPr lang="ru-RU" sz="2800" dirty="0" smtClean="0">
                <a:solidFill>
                  <a:schemeClr val="tx1"/>
                </a:solidFill>
              </a:rPr>
              <a:t>Примеры  </a:t>
            </a:r>
            <a:r>
              <a:rPr lang="ru-RU" sz="2800" dirty="0" err="1" smtClean="0">
                <a:solidFill>
                  <a:schemeClr val="tx1"/>
                </a:solidFill>
              </a:rPr>
              <a:t>синквейна</a:t>
            </a:r>
            <a:r>
              <a:rPr lang="ru-RU" sz="2800" dirty="0" smtClean="0">
                <a:solidFill>
                  <a:schemeClr val="tx1"/>
                </a:solidFill>
              </a:rPr>
              <a:t>  5 класс </a:t>
            </a:r>
            <a:br>
              <a:rPr lang="ru-RU" sz="2800" dirty="0" smtClean="0">
                <a:solidFill>
                  <a:schemeClr val="tx1"/>
                </a:solidFill>
              </a:rPr>
            </a:br>
            <a:r>
              <a:rPr lang="ru-RU" sz="2800" dirty="0" smtClean="0">
                <a:solidFill>
                  <a:schemeClr val="tx1"/>
                </a:solidFill>
              </a:rPr>
              <a:t>Тема «Растения»</a:t>
            </a:r>
            <a:endParaRPr lang="ru-RU" sz="2800" dirty="0">
              <a:solidFill>
                <a:schemeClr val="tx1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457200" y="1285860"/>
            <a:ext cx="8115328" cy="5188092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r>
              <a:rPr lang="ru-RU" sz="8000" b="1" dirty="0" smtClean="0"/>
              <a:t>Растения</a:t>
            </a:r>
            <a:endParaRPr lang="ru-RU" sz="8000" dirty="0" smtClean="0"/>
          </a:p>
          <a:p>
            <a:pPr>
              <a:buNone/>
            </a:pPr>
            <a:r>
              <a:rPr lang="ru-RU" sz="8000" dirty="0" smtClean="0"/>
              <a:t>Живые, зелёные</a:t>
            </a:r>
          </a:p>
          <a:p>
            <a:pPr>
              <a:buNone/>
            </a:pPr>
            <a:r>
              <a:rPr lang="ru-RU" sz="8000" dirty="0" smtClean="0"/>
              <a:t>Живут, растут, размножаются, </a:t>
            </a:r>
          </a:p>
          <a:p>
            <a:pPr>
              <a:buNone/>
            </a:pPr>
            <a:r>
              <a:rPr lang="ru-RU" sz="8000" dirty="0" smtClean="0"/>
              <a:t>От растений зависит жизнь животных</a:t>
            </a:r>
          </a:p>
          <a:p>
            <a:pPr>
              <a:buNone/>
            </a:pPr>
            <a:r>
              <a:rPr lang="ru-RU" sz="8000" dirty="0" smtClean="0"/>
              <a:t>Растения помогают природе.</a:t>
            </a:r>
          </a:p>
          <a:p>
            <a:pPr algn="r">
              <a:buNone/>
            </a:pPr>
            <a:r>
              <a:rPr lang="ru-RU" sz="8000" b="1" dirty="0" smtClean="0"/>
              <a:t>Растения</a:t>
            </a:r>
            <a:endParaRPr lang="ru-RU" sz="8000" dirty="0" smtClean="0"/>
          </a:p>
          <a:p>
            <a:pPr algn="r">
              <a:buNone/>
            </a:pPr>
            <a:r>
              <a:rPr lang="ru-RU" sz="8000" dirty="0" smtClean="0"/>
              <a:t>Живые, полезные</a:t>
            </a:r>
          </a:p>
          <a:p>
            <a:pPr algn="r">
              <a:buNone/>
            </a:pPr>
            <a:r>
              <a:rPr lang="ru-RU" sz="8000" dirty="0" smtClean="0"/>
              <a:t>Растут, питаются, размножаются</a:t>
            </a:r>
          </a:p>
          <a:p>
            <a:pPr algn="r">
              <a:buNone/>
            </a:pPr>
            <a:r>
              <a:rPr lang="ru-RU" sz="8000" dirty="0" smtClean="0"/>
              <a:t>Дают нам жизнь</a:t>
            </a:r>
          </a:p>
          <a:p>
            <a:pPr algn="r">
              <a:buNone/>
            </a:pPr>
            <a:r>
              <a:rPr lang="ru-RU" sz="8000" dirty="0" smtClean="0"/>
              <a:t>Они выделяют кислород, которым мы дышим.</a:t>
            </a:r>
          </a:p>
          <a:p>
            <a:pPr>
              <a:buNone/>
            </a:pPr>
            <a:r>
              <a:rPr lang="ru-RU" sz="8000" dirty="0" smtClean="0"/>
              <a:t> </a:t>
            </a:r>
          </a:p>
          <a:p>
            <a:pPr>
              <a:buNone/>
            </a:pPr>
            <a:r>
              <a:rPr lang="ru-RU" sz="8000" b="1" dirty="0" smtClean="0"/>
              <a:t>Растения</a:t>
            </a:r>
            <a:endParaRPr lang="ru-RU" sz="8000" dirty="0" smtClean="0"/>
          </a:p>
          <a:p>
            <a:pPr>
              <a:buNone/>
            </a:pPr>
            <a:r>
              <a:rPr lang="ru-RU" sz="8000" dirty="0" smtClean="0"/>
              <a:t>Полезные, опасные</a:t>
            </a:r>
          </a:p>
          <a:p>
            <a:pPr>
              <a:buNone/>
            </a:pPr>
            <a:r>
              <a:rPr lang="ru-RU" sz="8000" dirty="0" smtClean="0"/>
              <a:t>Растут, дышат, размножаются</a:t>
            </a:r>
          </a:p>
          <a:p>
            <a:pPr>
              <a:buNone/>
            </a:pPr>
            <a:r>
              <a:rPr lang="ru-RU" sz="8000" dirty="0" smtClean="0"/>
              <a:t>Они нужны всем</a:t>
            </a:r>
          </a:p>
          <a:p>
            <a:pPr>
              <a:buNone/>
            </a:pPr>
            <a:r>
              <a:rPr lang="ru-RU" sz="8000" dirty="0" smtClean="0"/>
              <a:t>Помогают нам выжить!</a:t>
            </a:r>
          </a:p>
          <a:p>
            <a:pPr>
              <a:buNone/>
            </a:pPr>
            <a:endParaRPr lang="ru-RU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082660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>
                <a:solidFill>
                  <a:schemeClr val="tx1"/>
                </a:solidFill>
              </a:rPr>
              <a:t/>
            </a:r>
            <a:br>
              <a:rPr lang="ru-RU" b="1" dirty="0" smtClean="0">
                <a:solidFill>
                  <a:schemeClr val="tx1"/>
                </a:solidFill>
              </a:rPr>
            </a:br>
            <a:r>
              <a:rPr lang="ru-RU" b="1" dirty="0" smtClean="0">
                <a:solidFill>
                  <a:schemeClr val="tx1"/>
                </a:solidFill>
              </a:rPr>
              <a:t/>
            </a:r>
            <a:br>
              <a:rPr lang="ru-RU" b="1" dirty="0" smtClean="0">
                <a:solidFill>
                  <a:schemeClr val="tx1"/>
                </a:solidFill>
              </a:rPr>
            </a:br>
            <a:r>
              <a:rPr lang="ru-RU" sz="3100" b="1" dirty="0" smtClean="0">
                <a:solidFill>
                  <a:schemeClr val="tx1"/>
                </a:solidFill>
              </a:rPr>
              <a:t>Что такое диаманта? </a:t>
            </a:r>
            <a:br>
              <a:rPr lang="ru-RU" sz="3100" b="1" dirty="0" smtClean="0">
                <a:solidFill>
                  <a:schemeClr val="tx1"/>
                </a:solidFill>
              </a:rPr>
            </a:br>
            <a:endParaRPr lang="ru-RU" b="1" dirty="0">
              <a:solidFill>
                <a:schemeClr val="tx1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457200" y="1285860"/>
            <a:ext cx="7901014" cy="5188092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ru-RU" dirty="0" smtClean="0"/>
              <a:t>   Диаманта - это стихотворная форма из семи строк, первая и последняя из которых — понятия с противоположным значением. </a:t>
            </a:r>
          </a:p>
          <a:p>
            <a:pPr algn="ctr">
              <a:buNone/>
            </a:pPr>
            <a:endParaRPr lang="ru-RU" dirty="0" smtClean="0"/>
          </a:p>
          <a:p>
            <a:pPr algn="ctr">
              <a:buNone/>
            </a:pPr>
            <a:r>
              <a:rPr lang="ru-RU" b="1" dirty="0" smtClean="0"/>
              <a:t>Алгоритм написания диаманта:</a:t>
            </a:r>
          </a:p>
          <a:p>
            <a:pPr algn="just">
              <a:buNone/>
            </a:pPr>
            <a:r>
              <a:rPr lang="ru-RU" dirty="0" smtClean="0"/>
              <a:t>строчка 1: </a:t>
            </a:r>
            <a:r>
              <a:rPr lang="ru-RU" b="1" dirty="0" smtClean="0"/>
              <a:t>тема</a:t>
            </a:r>
            <a:r>
              <a:rPr lang="ru-RU" dirty="0" smtClean="0"/>
              <a:t> (существительное)</a:t>
            </a:r>
          </a:p>
          <a:p>
            <a:pPr algn="just">
              <a:buNone/>
            </a:pPr>
            <a:r>
              <a:rPr lang="ru-RU" dirty="0" smtClean="0"/>
              <a:t>строчка 2: </a:t>
            </a:r>
            <a:r>
              <a:rPr lang="ru-RU" b="1" dirty="0" smtClean="0"/>
              <a:t>определение</a:t>
            </a:r>
            <a:r>
              <a:rPr lang="ru-RU" dirty="0" smtClean="0"/>
              <a:t> (2 прилагательных)</a:t>
            </a:r>
          </a:p>
          <a:p>
            <a:pPr algn="just">
              <a:buNone/>
            </a:pPr>
            <a:r>
              <a:rPr lang="ru-RU" dirty="0" smtClean="0"/>
              <a:t>строчка 3: </a:t>
            </a:r>
            <a:r>
              <a:rPr lang="ru-RU" b="1" dirty="0" smtClean="0"/>
              <a:t>действие</a:t>
            </a:r>
            <a:r>
              <a:rPr lang="ru-RU" dirty="0" smtClean="0"/>
              <a:t> (3 причастия)</a:t>
            </a:r>
          </a:p>
          <a:p>
            <a:pPr algn="just">
              <a:buNone/>
            </a:pPr>
            <a:r>
              <a:rPr lang="ru-RU" dirty="0" smtClean="0"/>
              <a:t>строчка 4: </a:t>
            </a:r>
            <a:r>
              <a:rPr lang="ru-RU" b="1" dirty="0" smtClean="0"/>
              <a:t>ассоциации</a:t>
            </a:r>
            <a:r>
              <a:rPr lang="ru-RU" dirty="0" smtClean="0"/>
              <a:t> (4 существительных)</a:t>
            </a:r>
          </a:p>
          <a:p>
            <a:pPr algn="just">
              <a:buNone/>
            </a:pPr>
            <a:r>
              <a:rPr lang="ru-RU" dirty="0" smtClean="0"/>
              <a:t>строчка 5: </a:t>
            </a:r>
            <a:r>
              <a:rPr lang="ru-RU" b="1" dirty="0" smtClean="0"/>
              <a:t>действие</a:t>
            </a:r>
            <a:r>
              <a:rPr lang="ru-RU" dirty="0" smtClean="0"/>
              <a:t> (3 причастия)</a:t>
            </a:r>
          </a:p>
          <a:p>
            <a:pPr algn="just">
              <a:buNone/>
            </a:pPr>
            <a:r>
              <a:rPr lang="ru-RU" dirty="0" smtClean="0"/>
              <a:t>строчка 6: </a:t>
            </a:r>
            <a:r>
              <a:rPr lang="ru-RU" b="1" dirty="0" smtClean="0"/>
              <a:t>определение</a:t>
            </a:r>
            <a:r>
              <a:rPr lang="ru-RU" dirty="0" smtClean="0"/>
              <a:t>( 2 прилагательных)</a:t>
            </a:r>
          </a:p>
          <a:p>
            <a:pPr algn="just">
              <a:buNone/>
            </a:pPr>
            <a:r>
              <a:rPr lang="ru-RU" dirty="0" smtClean="0"/>
              <a:t>строчка 7: </a:t>
            </a:r>
            <a:r>
              <a:rPr lang="ru-RU" b="1" dirty="0" smtClean="0"/>
              <a:t>тема</a:t>
            </a:r>
            <a:r>
              <a:rPr lang="ru-RU" dirty="0" smtClean="0"/>
              <a:t> (существительное)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"/>
          </p:nvPr>
        </p:nvSpPr>
        <p:spPr>
          <a:xfrm>
            <a:off x="251520" y="980728"/>
            <a:ext cx="8352928" cy="5493224"/>
          </a:xfrm>
        </p:spPr>
        <p:txBody>
          <a:bodyPr/>
          <a:lstStyle/>
          <a:p>
            <a:pPr marL="0" indent="0" algn="ctr">
              <a:lnSpc>
                <a:spcPct val="150000"/>
              </a:lnSpc>
              <a:buNone/>
            </a:pPr>
            <a:r>
              <a:rPr lang="ru-RU" dirty="0" smtClean="0"/>
              <a:t>Сойка</a:t>
            </a:r>
          </a:p>
          <a:p>
            <a:pPr marL="0" indent="0" algn="ctr">
              <a:lnSpc>
                <a:spcPct val="150000"/>
              </a:lnSpc>
              <a:buNone/>
            </a:pPr>
            <a:r>
              <a:rPr lang="ru-RU" dirty="0" smtClean="0"/>
              <a:t>Лесная, крикливая, оседлая</a:t>
            </a:r>
          </a:p>
          <a:p>
            <a:pPr marL="0" indent="0" algn="ctr">
              <a:lnSpc>
                <a:spcPct val="150000"/>
              </a:lnSpc>
              <a:buNone/>
            </a:pPr>
            <a:r>
              <a:rPr lang="ru-RU" dirty="0" smtClean="0"/>
              <a:t>С ярким оперением, питающаяся семенами и плодами</a:t>
            </a:r>
          </a:p>
          <a:p>
            <a:pPr marL="0" indent="0" algn="ctr">
              <a:lnSpc>
                <a:spcPct val="150000"/>
              </a:lnSpc>
              <a:buNone/>
            </a:pPr>
            <a:r>
              <a:rPr lang="ru-RU" dirty="0" smtClean="0"/>
              <a:t>Лес, дубы, распространение плодов</a:t>
            </a:r>
          </a:p>
          <a:p>
            <a:pPr marL="0" indent="0" algn="ctr">
              <a:lnSpc>
                <a:spcPct val="150000"/>
              </a:lnSpc>
              <a:buNone/>
            </a:pPr>
            <a:r>
              <a:rPr lang="ru-RU" dirty="0" smtClean="0"/>
              <a:t>С черно-белым оперением, питающаяся насекомыми</a:t>
            </a:r>
          </a:p>
          <a:p>
            <a:pPr marL="0" indent="0" algn="ctr">
              <a:lnSpc>
                <a:spcPct val="150000"/>
              </a:lnSpc>
              <a:buNone/>
            </a:pPr>
            <a:r>
              <a:rPr lang="ru-RU" dirty="0" smtClean="0"/>
              <a:t>Деревенская, перелетная</a:t>
            </a:r>
          </a:p>
          <a:p>
            <a:pPr marL="0" indent="0" algn="ctr">
              <a:lnSpc>
                <a:spcPct val="150000"/>
              </a:lnSpc>
              <a:buNone/>
            </a:pPr>
            <a:r>
              <a:rPr lang="ru-RU" dirty="0" smtClean="0"/>
              <a:t>Ласточка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088454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algn="ctr">
              <a:buNone/>
            </a:pPr>
            <a:r>
              <a:rPr lang="ru-RU" dirty="0"/>
              <a:t>Ш</a:t>
            </a:r>
            <a:r>
              <a:rPr lang="ru-RU" dirty="0" smtClean="0"/>
              <a:t>кола</a:t>
            </a:r>
            <a:r>
              <a:rPr lang="ru-RU" dirty="0"/>
              <a:t>, звонок, знание, </a:t>
            </a:r>
            <a:r>
              <a:rPr lang="ru-RU" dirty="0" smtClean="0"/>
              <a:t>дети, учитель</a:t>
            </a:r>
            <a:r>
              <a:rPr lang="ru-RU" dirty="0"/>
              <a:t>, </a:t>
            </a:r>
            <a:r>
              <a:rPr lang="ru-RU" dirty="0" smtClean="0"/>
              <a:t>ученик </a:t>
            </a:r>
            <a:endParaRPr lang="ru-RU" dirty="0"/>
          </a:p>
          <a:p>
            <a:pPr algn="ctr">
              <a:buNone/>
            </a:pPr>
            <a:endParaRPr lang="ru-RU" dirty="0" smtClean="0"/>
          </a:p>
          <a:p>
            <a:pPr algn="ctr">
              <a:buNone/>
            </a:pPr>
            <a:r>
              <a:rPr lang="ru-RU" dirty="0" smtClean="0"/>
              <a:t>Творческий</a:t>
            </a:r>
            <a:r>
              <a:rPr lang="ru-RU" dirty="0"/>
              <a:t>, </a:t>
            </a:r>
            <a:r>
              <a:rPr lang="ru-RU" dirty="0" smtClean="0"/>
              <a:t>одаренный, опытный</a:t>
            </a:r>
            <a:r>
              <a:rPr lang="ru-RU" dirty="0"/>
              <a:t>, талантливый</a:t>
            </a:r>
          </a:p>
          <a:p>
            <a:pPr algn="ctr">
              <a:buNone/>
            </a:pPr>
            <a:endParaRPr lang="ru-RU" dirty="0" smtClean="0"/>
          </a:p>
          <a:p>
            <a:pPr algn="ctr">
              <a:buNone/>
            </a:pPr>
            <a:r>
              <a:rPr lang="ru-RU" dirty="0" smtClean="0"/>
              <a:t>Обучающий</a:t>
            </a:r>
            <a:r>
              <a:rPr lang="ru-RU" dirty="0"/>
              <a:t>, воспитывающий, </a:t>
            </a:r>
            <a:r>
              <a:rPr lang="ru-RU" dirty="0" smtClean="0"/>
              <a:t>развивающий,</a:t>
            </a:r>
            <a:endParaRPr lang="ru-RU" dirty="0"/>
          </a:p>
          <a:p>
            <a:pPr algn="ctr">
              <a:buNone/>
            </a:pPr>
            <a:r>
              <a:rPr lang="ru-RU" dirty="0" smtClean="0"/>
              <a:t>старающийся</a:t>
            </a:r>
            <a:r>
              <a:rPr lang="ru-RU" dirty="0"/>
              <a:t>, повышающий, </a:t>
            </a:r>
            <a:r>
              <a:rPr lang="ru-RU" dirty="0" smtClean="0"/>
              <a:t>реализующий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9363943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Эркер">
  <a:themeElements>
    <a:clrScheme name="Эркер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Эркер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Эркер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110</TotalTime>
  <Words>382</Words>
  <Application>Microsoft Office PowerPoint</Application>
  <PresentationFormat>Экран (4:3)</PresentationFormat>
  <Paragraphs>78</Paragraphs>
  <Slides>10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Эркер</vt:lpstr>
      <vt:lpstr> ПРИЕМЫ ФОРМИРУЮЩЕГО ОЦЕНИВАНИЯ НА УРОКАХ БИОЛОГИИ  </vt:lpstr>
      <vt:lpstr>Формирующее оценивание:</vt:lpstr>
      <vt:lpstr>Что надо изменить для того, чтобы успешно перейти к новой системе оценивания?</vt:lpstr>
      <vt:lpstr>Презентация PowerPoint</vt:lpstr>
      <vt:lpstr>СИНКВЕЙН</vt:lpstr>
      <vt:lpstr>Примеры  синквейна  5 класс  Тема «Растения»</vt:lpstr>
      <vt:lpstr>  Что такое диаманта?  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ПРИЕМЫ ФОРМИРУЮЩЕГО ОЦЕНИВАНИЯ НА УРОКАХ БИОЛОГИИ</dc:title>
  <dc:creator>USER</dc:creator>
  <cp:lastModifiedBy>5 кабинет</cp:lastModifiedBy>
  <cp:revision>14</cp:revision>
  <dcterms:created xsi:type="dcterms:W3CDTF">2022-05-23T15:52:19Z</dcterms:created>
  <dcterms:modified xsi:type="dcterms:W3CDTF">2024-03-25T07:43:05Z</dcterms:modified>
</cp:coreProperties>
</file>

<file path=docProps/thumbnail.jpeg>
</file>