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105E6-BDB4-48CE-AD28-BE226B5E73D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37CFA2-DBD8-4EA5-BE5F-FFC5A9AA2119}">
      <dgm:prSet phldrT="[Текст]" custT="1"/>
      <dgm:spPr/>
      <dgm:t>
        <a:bodyPr/>
        <a:lstStyle/>
        <a:p>
          <a:r>
            <a:rPr lang="ru-RU" sz="1800" dirty="0" smtClean="0"/>
            <a:t>Традиционные письменные работы</a:t>
          </a:r>
          <a:endParaRPr lang="ru-RU" sz="1800" dirty="0"/>
        </a:p>
      </dgm:t>
    </dgm:pt>
    <dgm:pt modelId="{30B0FDC3-AB6A-433F-A99E-EC54F3906A71}" type="parTrans" cxnId="{AA9BBC2F-53C2-4FA0-9523-60752353C4D7}">
      <dgm:prSet/>
      <dgm:spPr/>
      <dgm:t>
        <a:bodyPr/>
        <a:lstStyle/>
        <a:p>
          <a:endParaRPr lang="ru-RU"/>
        </a:p>
      </dgm:t>
    </dgm:pt>
    <dgm:pt modelId="{E2CD24AD-8997-48C7-909A-6FFBD86F5CB2}" type="sibTrans" cxnId="{AA9BBC2F-53C2-4FA0-9523-60752353C4D7}">
      <dgm:prSet/>
      <dgm:spPr/>
      <dgm:t>
        <a:bodyPr/>
        <a:lstStyle/>
        <a:p>
          <a:endParaRPr lang="ru-RU"/>
        </a:p>
      </dgm:t>
    </dgm:pt>
    <dgm:pt modelId="{ABFA1A8B-FC5D-432B-9143-6663178FFA2C}">
      <dgm:prSet phldrT="[Текст]"/>
      <dgm:spPr/>
      <dgm:t>
        <a:bodyPr/>
        <a:lstStyle/>
        <a:p>
          <a:r>
            <a:rPr lang="ru-RU" dirty="0" smtClean="0"/>
            <a:t>Проекты, творческие, исследовательские работы, тесты</a:t>
          </a:r>
          <a:endParaRPr lang="ru-RU" dirty="0"/>
        </a:p>
      </dgm:t>
    </dgm:pt>
    <dgm:pt modelId="{53EB3C4C-3646-4737-BC2B-009564B1E12B}" type="parTrans" cxnId="{CBB62414-DC0B-43D7-8B26-D4F0A496A754}">
      <dgm:prSet/>
      <dgm:spPr/>
      <dgm:t>
        <a:bodyPr/>
        <a:lstStyle/>
        <a:p>
          <a:endParaRPr lang="ru-RU"/>
        </a:p>
      </dgm:t>
    </dgm:pt>
    <dgm:pt modelId="{F3C38EA3-E0E7-4C36-9DC1-17495CCBCC51}" type="sibTrans" cxnId="{CBB62414-DC0B-43D7-8B26-D4F0A496A754}">
      <dgm:prSet/>
      <dgm:spPr/>
      <dgm:t>
        <a:bodyPr/>
        <a:lstStyle/>
        <a:p>
          <a:endParaRPr lang="ru-RU"/>
        </a:p>
      </dgm:t>
    </dgm:pt>
    <dgm:pt modelId="{3A90D194-EEDB-4DE9-86DE-CF17A1C2CDA3}">
      <dgm:prSet phldrT="[Текст]" custT="1"/>
      <dgm:spPr/>
      <dgm:t>
        <a:bodyPr/>
        <a:lstStyle/>
        <a:p>
          <a:r>
            <a:rPr lang="ru-RU" sz="1800" dirty="0" smtClean="0"/>
            <a:t>Оценивание учителем</a:t>
          </a:r>
          <a:endParaRPr lang="ru-RU" sz="1800" dirty="0"/>
        </a:p>
      </dgm:t>
    </dgm:pt>
    <dgm:pt modelId="{F0BD8C7E-ED0A-46C4-BDE5-4309D77C807C}" type="parTrans" cxnId="{E9D3465C-B132-4D07-BEA5-BD487F4DFC51}">
      <dgm:prSet/>
      <dgm:spPr/>
      <dgm:t>
        <a:bodyPr/>
        <a:lstStyle/>
        <a:p>
          <a:endParaRPr lang="ru-RU"/>
        </a:p>
      </dgm:t>
    </dgm:pt>
    <dgm:pt modelId="{C75E95F1-10D3-4F10-8E3E-0C0DADC52D28}" type="sibTrans" cxnId="{E9D3465C-B132-4D07-BEA5-BD487F4DFC51}">
      <dgm:prSet/>
      <dgm:spPr/>
      <dgm:t>
        <a:bodyPr/>
        <a:lstStyle/>
        <a:p>
          <a:endParaRPr lang="ru-RU"/>
        </a:p>
      </dgm:t>
    </dgm:pt>
    <dgm:pt modelId="{DEB5F020-ADA2-4B08-B4C3-6FC7F76060FA}">
      <dgm:prSet phldrT="[Текст]"/>
      <dgm:spPr/>
      <dgm:t>
        <a:bodyPr/>
        <a:lstStyle/>
        <a:p>
          <a:r>
            <a:rPr lang="ru-RU" dirty="0" smtClean="0"/>
            <a:t>Оценивание при участии учащихся</a:t>
          </a:r>
          <a:endParaRPr lang="ru-RU" dirty="0"/>
        </a:p>
      </dgm:t>
    </dgm:pt>
    <dgm:pt modelId="{2EE4F8B9-8DEE-4209-8360-ABB14869F630}" type="parTrans" cxnId="{2D819EA8-5626-4C6C-B054-45FDC7B73663}">
      <dgm:prSet/>
      <dgm:spPr/>
      <dgm:t>
        <a:bodyPr/>
        <a:lstStyle/>
        <a:p>
          <a:endParaRPr lang="ru-RU"/>
        </a:p>
      </dgm:t>
    </dgm:pt>
    <dgm:pt modelId="{1A384B16-D443-4CD5-B365-846C9F4BD26F}" type="sibTrans" cxnId="{2D819EA8-5626-4C6C-B054-45FDC7B73663}">
      <dgm:prSet/>
      <dgm:spPr/>
      <dgm:t>
        <a:bodyPr/>
        <a:lstStyle/>
        <a:p>
          <a:endParaRPr lang="ru-RU"/>
        </a:p>
      </dgm:t>
    </dgm:pt>
    <dgm:pt modelId="{A2DAE532-D6BD-4C31-986D-2F2A855BDB0F}">
      <dgm:prSet phldrT="[Текст]" custT="1"/>
      <dgm:spPr/>
      <dgm:t>
        <a:bodyPr/>
        <a:lstStyle/>
        <a:p>
          <a:r>
            <a:rPr lang="ru-RU" sz="1800" dirty="0" smtClean="0"/>
            <a:t>Оценка результата</a:t>
          </a:r>
          <a:endParaRPr lang="ru-RU" sz="1800" dirty="0"/>
        </a:p>
      </dgm:t>
    </dgm:pt>
    <dgm:pt modelId="{D4890DEA-DF36-4055-92C3-7FF55B09EF2A}" type="parTrans" cxnId="{D8C86AEC-8250-4879-8E7B-228275BE48F8}">
      <dgm:prSet/>
      <dgm:spPr/>
      <dgm:t>
        <a:bodyPr/>
        <a:lstStyle/>
        <a:p>
          <a:endParaRPr lang="ru-RU"/>
        </a:p>
      </dgm:t>
    </dgm:pt>
    <dgm:pt modelId="{EBC9E4C4-6FDB-42D9-9855-5576F184DD9E}" type="sibTrans" cxnId="{D8C86AEC-8250-4879-8E7B-228275BE48F8}">
      <dgm:prSet/>
      <dgm:spPr/>
      <dgm:t>
        <a:bodyPr/>
        <a:lstStyle/>
        <a:p>
          <a:endParaRPr lang="ru-RU"/>
        </a:p>
      </dgm:t>
    </dgm:pt>
    <dgm:pt modelId="{3A7FED2F-191A-41DD-868C-46C3D3210067}">
      <dgm:prSet phldrT="[Текст]"/>
      <dgm:spPr/>
      <dgm:t>
        <a:bodyPr/>
        <a:lstStyle/>
        <a:p>
          <a:r>
            <a:rPr lang="ru-RU" dirty="0" smtClean="0"/>
            <a:t>Оценивание процесса</a:t>
          </a:r>
          <a:endParaRPr lang="ru-RU" dirty="0"/>
        </a:p>
      </dgm:t>
    </dgm:pt>
    <dgm:pt modelId="{CA06720B-8DDD-49FA-9569-F7910F9481C5}" type="parTrans" cxnId="{186FAD74-E6C8-4DFC-8ED7-92C4A862E245}">
      <dgm:prSet/>
      <dgm:spPr/>
      <dgm:t>
        <a:bodyPr/>
        <a:lstStyle/>
        <a:p>
          <a:endParaRPr lang="ru-RU"/>
        </a:p>
      </dgm:t>
    </dgm:pt>
    <dgm:pt modelId="{BFB30769-C262-421B-8A1D-7EF79CBEE3A2}" type="sibTrans" cxnId="{186FAD74-E6C8-4DFC-8ED7-92C4A862E245}">
      <dgm:prSet/>
      <dgm:spPr/>
      <dgm:t>
        <a:bodyPr/>
        <a:lstStyle/>
        <a:p>
          <a:endParaRPr lang="ru-RU"/>
        </a:p>
      </dgm:t>
    </dgm:pt>
    <dgm:pt modelId="{5648974C-B213-45A4-B1F2-78B0D55882ED}" type="pres">
      <dgm:prSet presAssocID="{F37105E6-BDB4-48CE-AD28-BE226B5E73D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61DD19-745F-4BFC-807D-A0B62B20E2B5}" type="pres">
      <dgm:prSet presAssocID="{6737CFA2-DBD8-4EA5-BE5F-FFC5A9AA2119}" presName="horFlow" presStyleCnt="0"/>
      <dgm:spPr/>
    </dgm:pt>
    <dgm:pt modelId="{0303D0EF-64A5-4C51-9677-26B98D5CEDF6}" type="pres">
      <dgm:prSet presAssocID="{6737CFA2-DBD8-4EA5-BE5F-FFC5A9AA2119}" presName="bigChev" presStyleLbl="node1" presStyleIdx="0" presStyleCnt="3" custScaleX="47562" custScaleY="43589" custLinFactNeighborX="-27125" custLinFactNeighborY="2332"/>
      <dgm:spPr/>
      <dgm:t>
        <a:bodyPr/>
        <a:lstStyle/>
        <a:p>
          <a:endParaRPr lang="ru-RU"/>
        </a:p>
      </dgm:t>
    </dgm:pt>
    <dgm:pt modelId="{BC6355B0-5A55-47B0-AE6C-6F54CA62DE05}" type="pres">
      <dgm:prSet presAssocID="{53EB3C4C-3646-4737-BC2B-009564B1E12B}" presName="parTrans" presStyleCnt="0"/>
      <dgm:spPr/>
    </dgm:pt>
    <dgm:pt modelId="{B7C3A09E-43E6-421D-BB3E-70A0B6800CF4}" type="pres">
      <dgm:prSet presAssocID="{ABFA1A8B-FC5D-432B-9143-6663178FFA2C}" presName="node" presStyleLbl="alignAccFollowNode1" presStyleIdx="0" presStyleCnt="3" custScaleX="57392" custScaleY="52517" custLinFactNeighborX="9148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D1B5C-4E81-42BA-B80E-2463AE40C909}" type="pres">
      <dgm:prSet presAssocID="{6737CFA2-DBD8-4EA5-BE5F-FFC5A9AA2119}" presName="vSp" presStyleCnt="0"/>
      <dgm:spPr/>
    </dgm:pt>
    <dgm:pt modelId="{FA23E875-DEF6-4CE5-8022-80F811124985}" type="pres">
      <dgm:prSet presAssocID="{3A90D194-EEDB-4DE9-86DE-CF17A1C2CDA3}" presName="horFlow" presStyleCnt="0"/>
      <dgm:spPr/>
    </dgm:pt>
    <dgm:pt modelId="{CB8A2B03-FFB3-4E10-B612-365590D6A73D}" type="pres">
      <dgm:prSet presAssocID="{3A90D194-EEDB-4DE9-86DE-CF17A1C2CDA3}" presName="bigChev" presStyleLbl="node1" presStyleIdx="1" presStyleCnt="3" custScaleX="51667" custScaleY="32634" custLinFactNeighborX="-35374" custLinFactNeighborY="2409"/>
      <dgm:spPr/>
      <dgm:t>
        <a:bodyPr/>
        <a:lstStyle/>
        <a:p>
          <a:endParaRPr lang="ru-RU"/>
        </a:p>
      </dgm:t>
    </dgm:pt>
    <dgm:pt modelId="{2293FEF5-E4ED-491C-BF9C-FEEF854919AC}" type="pres">
      <dgm:prSet presAssocID="{2EE4F8B9-8DEE-4209-8360-ABB14869F630}" presName="parTrans" presStyleCnt="0"/>
      <dgm:spPr/>
    </dgm:pt>
    <dgm:pt modelId="{D081C37B-A5A4-48E2-9BB9-05DD05CBE3F3}" type="pres">
      <dgm:prSet presAssocID="{DEB5F020-ADA2-4B08-B4C3-6FC7F76060FA}" presName="node" presStyleLbl="alignAccFollowNode1" presStyleIdx="1" presStyleCnt="3" custScaleX="62814" custScaleY="39318" custLinFactX="8674" custLinFactNeighborX="100000" custLinFactNeighborY="3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E6452-9ED7-4A19-A393-0C95FFE9E279}" type="pres">
      <dgm:prSet presAssocID="{3A90D194-EEDB-4DE9-86DE-CF17A1C2CDA3}" presName="vSp" presStyleCnt="0"/>
      <dgm:spPr/>
    </dgm:pt>
    <dgm:pt modelId="{17DCBFC1-6460-4107-A29E-8E81AFCB81E6}" type="pres">
      <dgm:prSet presAssocID="{A2DAE532-D6BD-4C31-986D-2F2A855BDB0F}" presName="horFlow" presStyleCnt="0"/>
      <dgm:spPr/>
    </dgm:pt>
    <dgm:pt modelId="{7408D066-2F64-44C2-B897-796B39EC7444}" type="pres">
      <dgm:prSet presAssocID="{A2DAE532-D6BD-4C31-986D-2F2A855BDB0F}" presName="bigChev" presStyleLbl="node1" presStyleIdx="2" presStyleCnt="3" custScaleX="40960" custScaleY="26549" custLinFactNeighborX="-27125" custLinFactNeighborY="-1472"/>
      <dgm:spPr/>
      <dgm:t>
        <a:bodyPr/>
        <a:lstStyle/>
        <a:p>
          <a:endParaRPr lang="ru-RU"/>
        </a:p>
      </dgm:t>
    </dgm:pt>
    <dgm:pt modelId="{171DCAB6-AB93-47A0-884B-38EE1042A794}" type="pres">
      <dgm:prSet presAssocID="{CA06720B-8DDD-49FA-9569-F7910F9481C5}" presName="parTrans" presStyleCnt="0"/>
      <dgm:spPr/>
    </dgm:pt>
    <dgm:pt modelId="{006981CE-728C-4493-B98D-9C307B076CA6}" type="pres">
      <dgm:prSet presAssocID="{3A7FED2F-191A-41DD-868C-46C3D3210067}" presName="node" presStyleLbl="alignAccFollowNode1" presStyleIdx="2" presStyleCnt="3" custScaleX="62993" custScaleY="31986" custLinFactX="7260" custLinFactNeighborX="100000" custLinFactNeighborY="-3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BF1E12-2B27-42CE-BD94-6BC3AB1D4CC4}" type="presOf" srcId="{F37105E6-BDB4-48CE-AD28-BE226B5E73DD}" destId="{5648974C-B213-45A4-B1F2-78B0D55882ED}" srcOrd="0" destOrd="0" presId="urn:microsoft.com/office/officeart/2005/8/layout/lProcess3"/>
    <dgm:cxn modelId="{AA9BBC2F-53C2-4FA0-9523-60752353C4D7}" srcId="{F37105E6-BDB4-48CE-AD28-BE226B5E73DD}" destId="{6737CFA2-DBD8-4EA5-BE5F-FFC5A9AA2119}" srcOrd="0" destOrd="0" parTransId="{30B0FDC3-AB6A-433F-A99E-EC54F3906A71}" sibTransId="{E2CD24AD-8997-48C7-909A-6FFBD86F5CB2}"/>
    <dgm:cxn modelId="{E9D3465C-B132-4D07-BEA5-BD487F4DFC51}" srcId="{F37105E6-BDB4-48CE-AD28-BE226B5E73DD}" destId="{3A90D194-EEDB-4DE9-86DE-CF17A1C2CDA3}" srcOrd="1" destOrd="0" parTransId="{F0BD8C7E-ED0A-46C4-BDE5-4309D77C807C}" sibTransId="{C75E95F1-10D3-4F10-8E3E-0C0DADC52D28}"/>
    <dgm:cxn modelId="{2D819EA8-5626-4C6C-B054-45FDC7B73663}" srcId="{3A90D194-EEDB-4DE9-86DE-CF17A1C2CDA3}" destId="{DEB5F020-ADA2-4B08-B4C3-6FC7F76060FA}" srcOrd="0" destOrd="0" parTransId="{2EE4F8B9-8DEE-4209-8360-ABB14869F630}" sibTransId="{1A384B16-D443-4CD5-B365-846C9F4BD26F}"/>
    <dgm:cxn modelId="{830B594F-EF02-4F1B-B03F-F21E1E7BFA97}" type="presOf" srcId="{A2DAE532-D6BD-4C31-986D-2F2A855BDB0F}" destId="{7408D066-2F64-44C2-B897-796B39EC7444}" srcOrd="0" destOrd="0" presId="urn:microsoft.com/office/officeart/2005/8/layout/lProcess3"/>
    <dgm:cxn modelId="{73EC5119-2E92-4D27-838B-E02A731D0B21}" type="presOf" srcId="{6737CFA2-DBD8-4EA5-BE5F-FFC5A9AA2119}" destId="{0303D0EF-64A5-4C51-9677-26B98D5CEDF6}" srcOrd="0" destOrd="0" presId="urn:microsoft.com/office/officeart/2005/8/layout/lProcess3"/>
    <dgm:cxn modelId="{092ADBBF-B174-47E5-AFA9-79029FC8248A}" type="presOf" srcId="{3A7FED2F-191A-41DD-868C-46C3D3210067}" destId="{006981CE-728C-4493-B98D-9C307B076CA6}" srcOrd="0" destOrd="0" presId="urn:microsoft.com/office/officeart/2005/8/layout/lProcess3"/>
    <dgm:cxn modelId="{186FAD74-E6C8-4DFC-8ED7-92C4A862E245}" srcId="{A2DAE532-D6BD-4C31-986D-2F2A855BDB0F}" destId="{3A7FED2F-191A-41DD-868C-46C3D3210067}" srcOrd="0" destOrd="0" parTransId="{CA06720B-8DDD-49FA-9569-F7910F9481C5}" sibTransId="{BFB30769-C262-421B-8A1D-7EF79CBEE3A2}"/>
    <dgm:cxn modelId="{A442134D-1F29-4547-9E64-7F9817F1DD44}" type="presOf" srcId="{DEB5F020-ADA2-4B08-B4C3-6FC7F76060FA}" destId="{D081C37B-A5A4-48E2-9BB9-05DD05CBE3F3}" srcOrd="0" destOrd="0" presId="urn:microsoft.com/office/officeart/2005/8/layout/lProcess3"/>
    <dgm:cxn modelId="{B548CC82-1C6D-4ACD-82F9-0FB1E63E55F3}" type="presOf" srcId="{ABFA1A8B-FC5D-432B-9143-6663178FFA2C}" destId="{B7C3A09E-43E6-421D-BB3E-70A0B6800CF4}" srcOrd="0" destOrd="0" presId="urn:microsoft.com/office/officeart/2005/8/layout/lProcess3"/>
    <dgm:cxn modelId="{C6DF735B-9F65-49EF-854B-4DC7E0EC41DD}" type="presOf" srcId="{3A90D194-EEDB-4DE9-86DE-CF17A1C2CDA3}" destId="{CB8A2B03-FFB3-4E10-B612-365590D6A73D}" srcOrd="0" destOrd="0" presId="urn:microsoft.com/office/officeart/2005/8/layout/lProcess3"/>
    <dgm:cxn modelId="{CBB62414-DC0B-43D7-8B26-D4F0A496A754}" srcId="{6737CFA2-DBD8-4EA5-BE5F-FFC5A9AA2119}" destId="{ABFA1A8B-FC5D-432B-9143-6663178FFA2C}" srcOrd="0" destOrd="0" parTransId="{53EB3C4C-3646-4737-BC2B-009564B1E12B}" sibTransId="{F3C38EA3-E0E7-4C36-9DC1-17495CCBCC51}"/>
    <dgm:cxn modelId="{D8C86AEC-8250-4879-8E7B-228275BE48F8}" srcId="{F37105E6-BDB4-48CE-AD28-BE226B5E73DD}" destId="{A2DAE532-D6BD-4C31-986D-2F2A855BDB0F}" srcOrd="2" destOrd="0" parTransId="{D4890DEA-DF36-4055-92C3-7FF55B09EF2A}" sibTransId="{EBC9E4C4-6FDB-42D9-9855-5576F184DD9E}"/>
    <dgm:cxn modelId="{7620544A-7C23-4C84-A3F2-483531D19A51}" type="presParOf" srcId="{5648974C-B213-45A4-B1F2-78B0D55882ED}" destId="{F061DD19-745F-4BFC-807D-A0B62B20E2B5}" srcOrd="0" destOrd="0" presId="urn:microsoft.com/office/officeart/2005/8/layout/lProcess3"/>
    <dgm:cxn modelId="{5C212F85-AABC-4B80-8421-3A2C5C50CB09}" type="presParOf" srcId="{F061DD19-745F-4BFC-807D-A0B62B20E2B5}" destId="{0303D0EF-64A5-4C51-9677-26B98D5CEDF6}" srcOrd="0" destOrd="0" presId="urn:microsoft.com/office/officeart/2005/8/layout/lProcess3"/>
    <dgm:cxn modelId="{92B4E6C0-3097-4FC7-BC27-87002818DD9B}" type="presParOf" srcId="{F061DD19-745F-4BFC-807D-A0B62B20E2B5}" destId="{BC6355B0-5A55-47B0-AE6C-6F54CA62DE05}" srcOrd="1" destOrd="0" presId="urn:microsoft.com/office/officeart/2005/8/layout/lProcess3"/>
    <dgm:cxn modelId="{470AC305-3676-4075-AC22-574BEB02500D}" type="presParOf" srcId="{F061DD19-745F-4BFC-807D-A0B62B20E2B5}" destId="{B7C3A09E-43E6-421D-BB3E-70A0B6800CF4}" srcOrd="2" destOrd="0" presId="urn:microsoft.com/office/officeart/2005/8/layout/lProcess3"/>
    <dgm:cxn modelId="{3143C193-0B2F-40E6-9C3A-1203DF73A9EC}" type="presParOf" srcId="{5648974C-B213-45A4-B1F2-78B0D55882ED}" destId="{FDAD1B5C-4E81-42BA-B80E-2463AE40C909}" srcOrd="1" destOrd="0" presId="urn:microsoft.com/office/officeart/2005/8/layout/lProcess3"/>
    <dgm:cxn modelId="{34C5E6D5-E185-4761-905B-5555E2CD52D2}" type="presParOf" srcId="{5648974C-B213-45A4-B1F2-78B0D55882ED}" destId="{FA23E875-DEF6-4CE5-8022-80F811124985}" srcOrd="2" destOrd="0" presId="urn:microsoft.com/office/officeart/2005/8/layout/lProcess3"/>
    <dgm:cxn modelId="{F98E8B39-4C47-4B24-A80E-6A86F055714C}" type="presParOf" srcId="{FA23E875-DEF6-4CE5-8022-80F811124985}" destId="{CB8A2B03-FFB3-4E10-B612-365590D6A73D}" srcOrd="0" destOrd="0" presId="urn:microsoft.com/office/officeart/2005/8/layout/lProcess3"/>
    <dgm:cxn modelId="{58BA3360-CB05-4360-900C-70898FC558A0}" type="presParOf" srcId="{FA23E875-DEF6-4CE5-8022-80F811124985}" destId="{2293FEF5-E4ED-491C-BF9C-FEEF854919AC}" srcOrd="1" destOrd="0" presId="urn:microsoft.com/office/officeart/2005/8/layout/lProcess3"/>
    <dgm:cxn modelId="{6B246650-6229-463B-8D65-0434FF65E239}" type="presParOf" srcId="{FA23E875-DEF6-4CE5-8022-80F811124985}" destId="{D081C37B-A5A4-48E2-9BB9-05DD05CBE3F3}" srcOrd="2" destOrd="0" presId="urn:microsoft.com/office/officeart/2005/8/layout/lProcess3"/>
    <dgm:cxn modelId="{ACE249A7-EBE8-4D99-8D71-2B8C6850C4B7}" type="presParOf" srcId="{5648974C-B213-45A4-B1F2-78B0D55882ED}" destId="{96DE6452-9ED7-4A19-A393-0C95FFE9E279}" srcOrd="3" destOrd="0" presId="urn:microsoft.com/office/officeart/2005/8/layout/lProcess3"/>
    <dgm:cxn modelId="{095592A4-4133-42E0-83BC-CEB75A08233A}" type="presParOf" srcId="{5648974C-B213-45A4-B1F2-78B0D55882ED}" destId="{17DCBFC1-6460-4107-A29E-8E81AFCB81E6}" srcOrd="4" destOrd="0" presId="urn:microsoft.com/office/officeart/2005/8/layout/lProcess3"/>
    <dgm:cxn modelId="{6E782FBE-7070-47A0-BD76-A7E569133C39}" type="presParOf" srcId="{17DCBFC1-6460-4107-A29E-8E81AFCB81E6}" destId="{7408D066-2F64-44C2-B897-796B39EC7444}" srcOrd="0" destOrd="0" presId="urn:microsoft.com/office/officeart/2005/8/layout/lProcess3"/>
    <dgm:cxn modelId="{448576FF-6CCE-4E13-8203-E670AC894AC2}" type="presParOf" srcId="{17DCBFC1-6460-4107-A29E-8E81AFCB81E6}" destId="{171DCAB6-AB93-47A0-884B-38EE1042A794}" srcOrd="1" destOrd="0" presId="urn:microsoft.com/office/officeart/2005/8/layout/lProcess3"/>
    <dgm:cxn modelId="{527FEF5D-C2A8-42B7-9BB4-AA8C0BE40780}" type="presParOf" srcId="{17DCBFC1-6460-4107-A29E-8E81AFCB81E6}" destId="{006981CE-728C-4493-B98D-9C307B076CA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3D0EF-64A5-4C51-9677-26B98D5CEDF6}">
      <dsp:nvSpPr>
        <dsp:cNvPr id="0" name=""/>
        <dsp:cNvSpPr/>
      </dsp:nvSpPr>
      <dsp:spPr>
        <a:xfrm>
          <a:off x="88871" y="160231"/>
          <a:ext cx="3941371" cy="14448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Традиционные письменные работы</a:t>
          </a:r>
          <a:endParaRPr lang="ru-RU" sz="1800" kern="1200" dirty="0"/>
        </a:p>
      </dsp:txBody>
      <dsp:txXfrm>
        <a:off x="811298" y="160231"/>
        <a:ext cx="2496517" cy="1444854"/>
      </dsp:txXfrm>
    </dsp:sp>
    <dsp:sp modelId="{B7C3A09E-43E6-421D-BB3E-70A0B6800CF4}">
      <dsp:nvSpPr>
        <dsp:cNvPr id="0" name=""/>
        <dsp:cNvSpPr/>
      </dsp:nvSpPr>
      <dsp:spPr>
        <a:xfrm>
          <a:off x="4230682" y="82930"/>
          <a:ext cx="3947450" cy="144485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Проекты, творческие, исследовательские работы, тесты</a:t>
          </a:r>
          <a:endParaRPr lang="ru-RU" sz="2100" kern="1200" dirty="0"/>
        </a:p>
      </dsp:txBody>
      <dsp:txXfrm>
        <a:off x="4953111" y="82930"/>
        <a:ext cx="2502592" cy="1444858"/>
      </dsp:txXfrm>
    </dsp:sp>
    <dsp:sp modelId="{CB8A2B03-FFB3-4E10-B612-365590D6A73D}">
      <dsp:nvSpPr>
        <dsp:cNvPr id="0" name=""/>
        <dsp:cNvSpPr/>
      </dsp:nvSpPr>
      <dsp:spPr>
        <a:xfrm>
          <a:off x="5" y="2071701"/>
          <a:ext cx="4281545" cy="10817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Оценивание учителем</a:t>
          </a:r>
          <a:endParaRPr lang="ru-RU" sz="1800" kern="1200" dirty="0"/>
        </a:p>
      </dsp:txBody>
      <dsp:txXfrm>
        <a:off x="540868" y="2071701"/>
        <a:ext cx="3199819" cy="1081726"/>
      </dsp:txXfrm>
    </dsp:sp>
    <dsp:sp modelId="{D081C37B-A5A4-48E2-9BB9-05DD05CBE3F3}">
      <dsp:nvSpPr>
        <dsp:cNvPr id="0" name=""/>
        <dsp:cNvSpPr/>
      </dsp:nvSpPr>
      <dsp:spPr>
        <a:xfrm>
          <a:off x="3966429" y="2082531"/>
          <a:ext cx="4320378" cy="108172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Оценивание при участии учащихся</a:t>
          </a:r>
          <a:endParaRPr lang="ru-RU" sz="2100" kern="1200" dirty="0"/>
        </a:p>
      </dsp:txBody>
      <dsp:txXfrm>
        <a:off x="4507291" y="2082531"/>
        <a:ext cx="3238654" cy="1081724"/>
      </dsp:txXfrm>
    </dsp:sp>
    <dsp:sp modelId="{7408D066-2F64-44C2-B897-796B39EC7444}">
      <dsp:nvSpPr>
        <dsp:cNvPr id="0" name=""/>
        <dsp:cNvSpPr/>
      </dsp:nvSpPr>
      <dsp:spPr>
        <a:xfrm>
          <a:off x="88871" y="3488845"/>
          <a:ext cx="3394276" cy="880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результата</a:t>
          </a:r>
          <a:endParaRPr lang="ru-RU" sz="1800" kern="1200" dirty="0"/>
        </a:p>
      </dsp:txBody>
      <dsp:txXfrm>
        <a:off x="528884" y="3488845"/>
        <a:ext cx="2514251" cy="880025"/>
      </dsp:txXfrm>
    </dsp:sp>
    <dsp:sp modelId="{006981CE-728C-4493-B98D-9C307B076CA6}">
      <dsp:nvSpPr>
        <dsp:cNvPr id="0" name=""/>
        <dsp:cNvSpPr/>
      </dsp:nvSpPr>
      <dsp:spPr>
        <a:xfrm>
          <a:off x="3954117" y="3432496"/>
          <a:ext cx="4332690" cy="88000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Оценивание процесса</a:t>
          </a:r>
          <a:endParaRPr lang="ru-RU" sz="2100" kern="1200" dirty="0"/>
        </a:p>
      </dsp:txBody>
      <dsp:txXfrm>
        <a:off x="4394120" y="3432496"/>
        <a:ext cx="3452685" cy="880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7B83F-9542-4A19-A8B8-7D0FF7A8A4F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E12BF-F044-49A2-9B9C-F4B773E98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2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12BF-F044-49A2-9B9C-F4B773E98893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214422"/>
            <a:ext cx="6600844" cy="307867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ПРИЕМЫ ФОРМИРУЮЩЕГО ОЦЕНИВАНИЯ НА УРОКАХ БИОЛОГИИ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85794"/>
            <a:ext cx="8136904" cy="487375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Учитель</a:t>
            </a:r>
          </a:p>
          <a:p>
            <a:pPr algn="ctr">
              <a:buNone/>
            </a:pPr>
            <a:r>
              <a:rPr lang="ru-RU" sz="2800" dirty="0" smtClean="0"/>
              <a:t>Опытный, талантливый</a:t>
            </a:r>
          </a:p>
          <a:p>
            <a:pPr algn="ctr">
              <a:buNone/>
            </a:pPr>
            <a:r>
              <a:rPr lang="ru-RU" sz="2800" dirty="0" smtClean="0"/>
              <a:t>Обучающий, воспитывающий, развивающий</a:t>
            </a:r>
          </a:p>
          <a:p>
            <a:pPr algn="ctr">
              <a:buNone/>
            </a:pPr>
            <a:r>
              <a:rPr lang="ru-RU" sz="2800" dirty="0" smtClean="0"/>
              <a:t>Школа, звонок, знание, дети</a:t>
            </a:r>
          </a:p>
          <a:p>
            <a:pPr algn="ctr">
              <a:buNone/>
            </a:pPr>
            <a:r>
              <a:rPr lang="ru-RU" sz="2800" dirty="0" smtClean="0"/>
              <a:t>Старающийся, повышающий, реализующий</a:t>
            </a:r>
          </a:p>
          <a:p>
            <a:pPr algn="ctr">
              <a:buNone/>
            </a:pPr>
            <a:r>
              <a:rPr lang="ru-RU" sz="2800" dirty="0" smtClean="0"/>
              <a:t>Творческий, одаренный</a:t>
            </a:r>
          </a:p>
          <a:p>
            <a:pPr algn="ctr">
              <a:buNone/>
            </a:pPr>
            <a:r>
              <a:rPr lang="ru-RU" sz="2800" b="1" dirty="0" smtClean="0"/>
              <a:t>Ученик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Формирующее оценивание: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115328" cy="5116654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новый педагогический инструмент, соответствующий современным образовательным ценностям и задачам;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основано на адресной поддержке обучения, актуализирующей учебную самостоятельность каждого учащегося;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помогает учащемуся самостоятельно находить наилучшие стратегии и способы своей учебной деятельности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Что надо изменить для того, чтобы успешно перейти к новой системе оценивания?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428736"/>
          <a:ext cx="828680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71480"/>
            <a:ext cx="7786742" cy="578647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200" dirty="0" smtClean="0"/>
              <a:t>  СИНКВЕЙН – </a:t>
            </a:r>
            <a:r>
              <a:rPr lang="ru-RU" sz="3000" dirty="0" smtClean="0"/>
              <a:t>быстрый, мощный инструмент для рефлексирования, синтеза, обобщения понятий и развития речи. </a:t>
            </a:r>
            <a:endParaRPr lang="ru-RU" sz="3200" dirty="0" smtClean="0"/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b="1" dirty="0" smtClean="0"/>
              <a:t>Критерии оценивания </a:t>
            </a:r>
            <a:r>
              <a:rPr lang="ru-RU" sz="3200" b="1" dirty="0" err="1" smtClean="0"/>
              <a:t>синквейна</a:t>
            </a:r>
            <a:r>
              <a:rPr lang="ru-RU" sz="3200" b="1" dirty="0" smtClean="0"/>
              <a:t>:</a:t>
            </a:r>
          </a:p>
          <a:p>
            <a:pPr algn="ctr">
              <a:buNone/>
            </a:pPr>
            <a:endParaRPr lang="ru-RU" sz="3200" b="1" dirty="0" smtClean="0"/>
          </a:p>
          <a:p>
            <a:pPr marL="514350" indent="-514350">
              <a:buAutoNum type="arabicPeriod"/>
            </a:pPr>
            <a:r>
              <a:rPr lang="ru-RU" sz="3000" dirty="0" smtClean="0"/>
              <a:t>Все строки отражают тему </a:t>
            </a:r>
            <a:r>
              <a:rPr lang="ru-RU" sz="3000" dirty="0" err="1" smtClean="0"/>
              <a:t>синквейна</a:t>
            </a:r>
            <a:endParaRPr lang="ru-RU" sz="3000" dirty="0" smtClean="0"/>
          </a:p>
          <a:p>
            <a:pPr marL="514350" indent="-514350">
              <a:buAutoNum type="arabicPeriod"/>
            </a:pPr>
            <a:r>
              <a:rPr lang="ru-RU" sz="3000" dirty="0" smtClean="0"/>
              <a:t>Узнаваемость темы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Качество 4-й строки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Соответствие правилам написания </a:t>
            </a:r>
            <a:r>
              <a:rPr lang="ru-RU" sz="3000" dirty="0" err="1" smtClean="0"/>
              <a:t>синквейна</a:t>
            </a:r>
            <a:endParaRPr lang="ru-RU" sz="3000" dirty="0" smtClean="0"/>
          </a:p>
          <a:p>
            <a:pPr marL="514350" indent="-514350" algn="ctr">
              <a:buAutoNum type="arabicPeriod"/>
            </a:pP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СИНКВЕЙН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Алгоритм написания </a:t>
            </a:r>
            <a:r>
              <a:rPr lang="ru-RU" b="1" dirty="0" err="1" smtClean="0"/>
              <a:t>синквейна</a:t>
            </a: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1-я строка. Кто? Что? 1 существительное.</a:t>
            </a:r>
          </a:p>
          <a:p>
            <a:r>
              <a:rPr lang="ru-RU" dirty="0" smtClean="0"/>
              <a:t>2-я строка. Какой? 2 прилагательных.</a:t>
            </a:r>
          </a:p>
          <a:p>
            <a:r>
              <a:rPr lang="ru-RU" dirty="0" smtClean="0"/>
              <a:t>3-я строка. Что делает? 3 глагола.</a:t>
            </a:r>
          </a:p>
          <a:p>
            <a:r>
              <a:rPr lang="ru-RU" dirty="0" smtClean="0"/>
              <a:t>4-я строка. Что автор думает о теме? Фраза из 4 слов.</a:t>
            </a:r>
          </a:p>
          <a:p>
            <a:r>
              <a:rPr lang="ru-RU" dirty="0" smtClean="0"/>
              <a:t>5-я строка. Кто? Что? (Новое звучание темы). 1 существительное.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Примеры  </a:t>
            </a:r>
            <a:r>
              <a:rPr lang="ru-RU" sz="2800" dirty="0" err="1" smtClean="0">
                <a:solidFill>
                  <a:schemeClr val="tx1"/>
                </a:solidFill>
              </a:rPr>
              <a:t>синквейна</a:t>
            </a:r>
            <a:r>
              <a:rPr lang="ru-RU" sz="2800" dirty="0" smtClean="0">
                <a:solidFill>
                  <a:schemeClr val="tx1"/>
                </a:solidFill>
              </a:rPr>
              <a:t>  5 класс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Тема «Растения»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115328" cy="51880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/>
              <a:t>Растения</a:t>
            </a: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Живые, зелёные</a:t>
            </a:r>
          </a:p>
          <a:p>
            <a:pPr>
              <a:buNone/>
            </a:pPr>
            <a:r>
              <a:rPr lang="ru-RU" sz="8000" dirty="0" smtClean="0"/>
              <a:t>Живут, растут, размножаются, </a:t>
            </a:r>
          </a:p>
          <a:p>
            <a:pPr>
              <a:buNone/>
            </a:pPr>
            <a:r>
              <a:rPr lang="ru-RU" sz="8000" dirty="0" smtClean="0"/>
              <a:t>От растений зависит жизнь животных</a:t>
            </a:r>
          </a:p>
          <a:p>
            <a:pPr>
              <a:buNone/>
            </a:pPr>
            <a:r>
              <a:rPr lang="ru-RU" sz="8000" dirty="0" smtClean="0"/>
              <a:t>Растения помогают природе.</a:t>
            </a:r>
          </a:p>
          <a:p>
            <a:pPr algn="r">
              <a:buNone/>
            </a:pPr>
            <a:r>
              <a:rPr lang="ru-RU" sz="8000" b="1" dirty="0" smtClean="0"/>
              <a:t>Растения</a:t>
            </a:r>
            <a:endParaRPr lang="ru-RU" sz="8000" dirty="0" smtClean="0"/>
          </a:p>
          <a:p>
            <a:pPr algn="r">
              <a:buNone/>
            </a:pPr>
            <a:r>
              <a:rPr lang="ru-RU" sz="8000" dirty="0" smtClean="0"/>
              <a:t>Живые, полезные</a:t>
            </a:r>
          </a:p>
          <a:p>
            <a:pPr algn="r">
              <a:buNone/>
            </a:pPr>
            <a:r>
              <a:rPr lang="ru-RU" sz="8000" dirty="0" smtClean="0"/>
              <a:t>Растут, питаются, размножаются</a:t>
            </a:r>
          </a:p>
          <a:p>
            <a:pPr algn="r">
              <a:buNone/>
            </a:pPr>
            <a:r>
              <a:rPr lang="ru-RU" sz="8000" dirty="0" smtClean="0"/>
              <a:t>Дают нам жизнь</a:t>
            </a:r>
          </a:p>
          <a:p>
            <a:pPr algn="r">
              <a:buNone/>
            </a:pPr>
            <a:r>
              <a:rPr lang="ru-RU" sz="8000" dirty="0" smtClean="0"/>
              <a:t>Они выделяют кислород, которым мы дышим.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r>
              <a:rPr lang="ru-RU" sz="8000" b="1" dirty="0" smtClean="0"/>
              <a:t>Растения</a:t>
            </a: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Полезные, опасные</a:t>
            </a:r>
          </a:p>
          <a:p>
            <a:pPr>
              <a:buNone/>
            </a:pPr>
            <a:r>
              <a:rPr lang="ru-RU" sz="8000" dirty="0" smtClean="0"/>
              <a:t>Растут, дышат, размножаются</a:t>
            </a:r>
          </a:p>
          <a:p>
            <a:pPr>
              <a:buNone/>
            </a:pPr>
            <a:r>
              <a:rPr lang="ru-RU" sz="8000" dirty="0" smtClean="0"/>
              <a:t>Они нужны всем</a:t>
            </a:r>
          </a:p>
          <a:p>
            <a:pPr>
              <a:buNone/>
            </a:pPr>
            <a:r>
              <a:rPr lang="ru-RU" sz="8000" dirty="0" smtClean="0"/>
              <a:t>Помогают нам выжить!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Что такое диаманта? 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901014" cy="51880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Диаманта - это стихотворная форма из семи строк, первая и последняя из которых — понятия с противоположным значением.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Алгоритм написания диаманта:</a:t>
            </a:r>
          </a:p>
          <a:p>
            <a:pPr algn="just">
              <a:buNone/>
            </a:pPr>
            <a:r>
              <a:rPr lang="ru-RU" dirty="0" smtClean="0"/>
              <a:t>строчка 1: </a:t>
            </a:r>
            <a:r>
              <a:rPr lang="ru-RU" b="1" dirty="0" smtClean="0"/>
              <a:t>тема</a:t>
            </a:r>
            <a:r>
              <a:rPr lang="ru-RU" dirty="0" smtClean="0"/>
              <a:t> (существительное)</a:t>
            </a:r>
          </a:p>
          <a:p>
            <a:pPr algn="just">
              <a:buNone/>
            </a:pPr>
            <a:r>
              <a:rPr lang="ru-RU" dirty="0" smtClean="0"/>
              <a:t>строчка 2: </a:t>
            </a:r>
            <a:r>
              <a:rPr lang="ru-RU" b="1" dirty="0" smtClean="0"/>
              <a:t>определение</a:t>
            </a:r>
            <a:r>
              <a:rPr lang="ru-RU" dirty="0" smtClean="0"/>
              <a:t> (2 прилагательных)</a:t>
            </a:r>
          </a:p>
          <a:p>
            <a:pPr algn="just">
              <a:buNone/>
            </a:pPr>
            <a:r>
              <a:rPr lang="ru-RU" dirty="0" smtClean="0"/>
              <a:t>строчка 3: </a:t>
            </a:r>
            <a:r>
              <a:rPr lang="ru-RU" b="1" dirty="0" smtClean="0"/>
              <a:t>действие</a:t>
            </a:r>
            <a:r>
              <a:rPr lang="ru-RU" dirty="0" smtClean="0"/>
              <a:t> (3 причастия)</a:t>
            </a:r>
          </a:p>
          <a:p>
            <a:pPr algn="just">
              <a:buNone/>
            </a:pPr>
            <a:r>
              <a:rPr lang="ru-RU" dirty="0" smtClean="0"/>
              <a:t>строчка 4: </a:t>
            </a:r>
            <a:r>
              <a:rPr lang="ru-RU" b="1" dirty="0" smtClean="0"/>
              <a:t>ассоциации</a:t>
            </a:r>
            <a:r>
              <a:rPr lang="ru-RU" dirty="0" smtClean="0"/>
              <a:t> (4 существительных)</a:t>
            </a:r>
          </a:p>
          <a:p>
            <a:pPr algn="just">
              <a:buNone/>
            </a:pPr>
            <a:r>
              <a:rPr lang="ru-RU" dirty="0" smtClean="0"/>
              <a:t>строчка 5: </a:t>
            </a:r>
            <a:r>
              <a:rPr lang="ru-RU" b="1" dirty="0" smtClean="0"/>
              <a:t>действие</a:t>
            </a:r>
            <a:r>
              <a:rPr lang="ru-RU" dirty="0" smtClean="0"/>
              <a:t> (3 причастия)</a:t>
            </a:r>
          </a:p>
          <a:p>
            <a:pPr algn="just">
              <a:buNone/>
            </a:pPr>
            <a:r>
              <a:rPr lang="ru-RU" dirty="0" smtClean="0"/>
              <a:t>строчка 6: </a:t>
            </a:r>
            <a:r>
              <a:rPr lang="ru-RU" b="1" dirty="0" smtClean="0"/>
              <a:t>определение</a:t>
            </a:r>
            <a:r>
              <a:rPr lang="ru-RU" dirty="0" smtClean="0"/>
              <a:t>( 2 прилагательных)</a:t>
            </a:r>
          </a:p>
          <a:p>
            <a:pPr algn="just">
              <a:buNone/>
            </a:pPr>
            <a:r>
              <a:rPr lang="ru-RU" dirty="0" smtClean="0"/>
              <a:t>строчка 7: </a:t>
            </a:r>
            <a:r>
              <a:rPr lang="ru-RU" b="1" dirty="0" smtClean="0"/>
              <a:t>тема</a:t>
            </a:r>
            <a:r>
              <a:rPr lang="ru-RU" dirty="0" smtClean="0"/>
              <a:t> (существительное)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352928" cy="5493224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Сойка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Лесная, крикливая, оседлая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С ярким оперением, питающаяся семенами и плодами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Лес, дубы, распространение плодов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С черно-белым оперением, питающаяся насекомыми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Деревенская, перелетная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Ласточка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845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Ш</a:t>
            </a:r>
            <a:r>
              <a:rPr lang="ru-RU" dirty="0" smtClean="0"/>
              <a:t>кола</a:t>
            </a:r>
            <a:r>
              <a:rPr lang="ru-RU" dirty="0"/>
              <a:t>, звонок, знание, </a:t>
            </a:r>
            <a:r>
              <a:rPr lang="ru-RU" dirty="0" smtClean="0"/>
              <a:t>дети, учитель</a:t>
            </a:r>
            <a:r>
              <a:rPr lang="ru-RU" dirty="0"/>
              <a:t>, </a:t>
            </a:r>
            <a:r>
              <a:rPr lang="ru-RU" dirty="0" smtClean="0"/>
              <a:t>ученик </a:t>
            </a: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Творческий</a:t>
            </a:r>
            <a:r>
              <a:rPr lang="ru-RU" dirty="0"/>
              <a:t>, </a:t>
            </a:r>
            <a:r>
              <a:rPr lang="ru-RU" dirty="0" smtClean="0"/>
              <a:t>одаренный, опытный</a:t>
            </a:r>
            <a:r>
              <a:rPr lang="ru-RU" dirty="0"/>
              <a:t>, талантливый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Обучающий</a:t>
            </a:r>
            <a:r>
              <a:rPr lang="ru-RU" dirty="0"/>
              <a:t>, воспитывающий, </a:t>
            </a:r>
            <a:r>
              <a:rPr lang="ru-RU" dirty="0" smtClean="0"/>
              <a:t>развивающий,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старающийся</a:t>
            </a:r>
            <a:r>
              <a:rPr lang="ru-RU" dirty="0"/>
              <a:t>, повышающий, </a:t>
            </a:r>
            <a:r>
              <a:rPr lang="ru-RU" dirty="0" smtClean="0"/>
              <a:t>реализующий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639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382</Words>
  <Application>Microsoft Office PowerPoint</Application>
  <PresentationFormat>Экран (4:3)</PresentationFormat>
  <Paragraphs>78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ПРИЕМЫ ФОРМИРУЮЩЕГО ОЦЕНИВАНИЯ НА УРОКАХ БИОЛОГИИ  </vt:lpstr>
      <vt:lpstr>Формирующее оценивание:</vt:lpstr>
      <vt:lpstr>Что надо изменить для того, чтобы успешно перейти к новой системе оценивания?</vt:lpstr>
      <vt:lpstr>Презентация PowerPoint</vt:lpstr>
      <vt:lpstr>СИНКВЕЙН</vt:lpstr>
      <vt:lpstr>Примеры  синквейна  5 класс  Тема «Растения»</vt:lpstr>
      <vt:lpstr>  Что такое диаманта?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ПРИЕМЫ ФОРМИРУЮЩЕГО ОЦЕНИВАНИЯ НА УРОКАХ БИОЛОГИИ</dc:title>
  <dc:creator>USER</dc:creator>
  <cp:lastModifiedBy>5 кабинет</cp:lastModifiedBy>
  <cp:revision>14</cp:revision>
  <dcterms:created xsi:type="dcterms:W3CDTF">2022-05-23T15:52:19Z</dcterms:created>
  <dcterms:modified xsi:type="dcterms:W3CDTF">2024-03-25T07:43:05Z</dcterms:modified>
</cp:coreProperties>
</file>