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64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589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8091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78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5990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33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67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00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9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94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7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10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3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6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6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936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77D8A-C14C-4BEB-B255-54EE862AFE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F0729C-0D5C-4164-8941-09382388D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6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28399/5004a75d54e54d5824c87ac2b96954f252610504/?ysclid=l9sg6i1tlg92468566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injust.consultant.ru/documents/31208?ysclid=l9o6opd9oa2510221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Чем отличается альтер</a:t>
            </a:r>
            <a:r>
              <a:rPr lang="ru-RU" sz="5300" b="1" dirty="0" smtClean="0"/>
              <a:t>на</a:t>
            </a:r>
            <a:r>
              <a:rPr lang="ru-RU" b="1" dirty="0" smtClean="0"/>
              <a:t>тивная служба в армии от срочной службы?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1625" y="4777695"/>
            <a:ext cx="9144000" cy="1655762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779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Условия службы</a:t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7953" y="1492898"/>
            <a:ext cx="9279327" cy="482887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Солдаты, проходящие срочную службу,</a:t>
            </a:r>
            <a:r>
              <a:rPr lang="ru-RU" dirty="0"/>
              <a:t> живут не в самых комфортных условиях:</a:t>
            </a:r>
          </a:p>
          <a:p>
            <a:r>
              <a:rPr lang="ru-RU" dirty="0"/>
              <a:t>в казарме;</a:t>
            </a:r>
          </a:p>
          <a:p>
            <a:r>
              <a:rPr lang="ru-RU" dirty="0"/>
              <a:t>моются по графику;</a:t>
            </a:r>
          </a:p>
          <a:p>
            <a:r>
              <a:rPr lang="ru-RU" dirty="0"/>
              <a:t>едят столовскую еду;</a:t>
            </a:r>
          </a:p>
          <a:p>
            <a:r>
              <a:rPr lang="ru-RU" dirty="0"/>
              <a:t>носят военную форму;</a:t>
            </a:r>
          </a:p>
          <a:p>
            <a:r>
              <a:rPr lang="ru-RU" dirty="0"/>
              <a:t>в воинских частях случается дедовщина (и все это за сотни километров от дома).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А что с АГС?</a:t>
            </a:r>
            <a:r>
              <a:rPr lang="ru-RU" dirty="0"/>
              <a:t> Проходя альтернативную службу, вы:</a:t>
            </a:r>
          </a:p>
          <a:p>
            <a:r>
              <a:rPr lang="ru-RU" dirty="0"/>
              <a:t>живете у себя дома в привычном для себя комфорте или в общежитии;</a:t>
            </a:r>
          </a:p>
          <a:p>
            <a:r>
              <a:rPr lang="ru-RU" dirty="0"/>
              <a:t>носите свою любимую одежду;</a:t>
            </a:r>
          </a:p>
          <a:p>
            <a:r>
              <a:rPr lang="ru-RU" dirty="0"/>
              <a:t>едите что хотите;</a:t>
            </a:r>
          </a:p>
          <a:p>
            <a:r>
              <a:rPr lang="ru-RU" dirty="0"/>
              <a:t>и при этом у вас есть право свободно распоряжаться своим свободным временем и проводить его так, как хочется.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180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Ограничения на службе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Как мы уже говорили, </a:t>
            </a:r>
            <a:r>
              <a:rPr lang="ru-RU" b="1" dirty="0" err="1"/>
              <a:t>срочники</a:t>
            </a:r>
            <a:r>
              <a:rPr lang="ru-RU" b="1" dirty="0"/>
              <a:t> живут по определенным правилам и расписанию:</a:t>
            </a:r>
            <a:endParaRPr lang="ru-RU" dirty="0"/>
          </a:p>
          <a:p>
            <a:r>
              <a:rPr lang="ru-RU" dirty="0"/>
              <a:t>носят военную форму, которая обязательна (в джинсах и футболке на территории военной части не походишь);</a:t>
            </a:r>
          </a:p>
          <a:p>
            <a:r>
              <a:rPr lang="ru-RU" dirty="0"/>
              <a:t>живут по приказу </a:t>
            </a:r>
          </a:p>
          <a:p>
            <a:r>
              <a:rPr lang="ru-RU" dirty="0" smtClean="0"/>
              <a:t>за </a:t>
            </a:r>
            <a:r>
              <a:rPr lang="ru-RU" dirty="0"/>
              <a:t>территорию воинской части тоже просто так не уйти (это будет считаться самоволкой, и наказывается уголовной статьей);</a:t>
            </a:r>
          </a:p>
          <a:p>
            <a:r>
              <a:rPr lang="ru-RU" dirty="0"/>
              <a:t>после дембеля на некоторых могут наложить запрет на выезд за границу. 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В это время </a:t>
            </a:r>
            <a:r>
              <a:rPr lang="ru-RU" b="1" dirty="0"/>
              <a:t>при прохождении альтернативной гражданской</a:t>
            </a:r>
            <a:r>
              <a:rPr lang="ru-RU" dirty="0"/>
              <a:t> службы есть два главных ограничения:</a:t>
            </a:r>
          </a:p>
          <a:p>
            <a:r>
              <a:rPr lang="ru-RU" dirty="0"/>
              <a:t>вы не сможете самостоятельно уволиться с места прохождения альтернативной службы до ее окончания;</a:t>
            </a:r>
          </a:p>
          <a:p>
            <a:r>
              <a:rPr lang="ru-RU" dirty="0"/>
              <a:t>не можете ее совмещать с другой оплачиваемой деятельностью.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921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 последний пункт – стаж работы</a:t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Год в армии военнослужащему по призыву</a:t>
            </a:r>
            <a:r>
              <a:rPr lang="ru-RU" dirty="0"/>
              <a:t> зачтут в:</a:t>
            </a:r>
          </a:p>
          <a:p>
            <a:r>
              <a:rPr lang="ru-RU" dirty="0"/>
              <a:t>общий трудовой стаж;</a:t>
            </a:r>
          </a:p>
          <a:p>
            <a:r>
              <a:rPr lang="ru-RU" dirty="0"/>
              <a:t>страховой стаж;</a:t>
            </a:r>
          </a:p>
          <a:p>
            <a:r>
              <a:rPr lang="ru-RU" dirty="0"/>
              <a:t>стаж государственной службы;</a:t>
            </a:r>
          </a:p>
          <a:p>
            <a:r>
              <a:rPr lang="ru-RU" dirty="0"/>
              <a:t>стаж работы по специальности. 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err="1"/>
              <a:t>Альтернативщикам</a:t>
            </a:r>
            <a:r>
              <a:rPr lang="ru-RU" b="1" dirty="0"/>
              <a:t> период службы</a:t>
            </a:r>
            <a:r>
              <a:rPr lang="ru-RU" dirty="0"/>
              <a:t> тоже зачтется в:</a:t>
            </a:r>
          </a:p>
          <a:p>
            <a:r>
              <a:rPr lang="ru-RU" dirty="0"/>
              <a:t>трудовой стаж;</a:t>
            </a:r>
          </a:p>
          <a:p>
            <a:r>
              <a:rPr lang="ru-RU" dirty="0"/>
              <a:t>страховой стаж;</a:t>
            </a:r>
          </a:p>
          <a:p>
            <a:r>
              <a:rPr lang="ru-RU" dirty="0"/>
              <a:t>стаж работы по специальности.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этом во время прохождения альтернативной службы у них, как мы уже говорили, есть возможность совмещать гражданскую службу во внерабочее время с учебой, к примеру в вузе по заочной или вечерней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092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же такое альтернативная государственная служба?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Альтернативная гражданская служба — это когда вместо военной службы призывник работает в интересах общества и государства. Такое право закреплено в </a:t>
            </a:r>
            <a:r>
              <a:rPr lang="ru-RU" dirty="0">
                <a:hlinkClick r:id="rId2"/>
              </a:rPr>
              <a:t>ч. 3 ст. 59</a:t>
            </a:r>
            <a:r>
              <a:rPr lang="ru-RU" dirty="0"/>
              <a:t> Конституции. Воспользоваться им могут те, чьим убеждениям или вероисповеданию противоречит несение военной службы. А еще мужчины из коренных малочисленных народов России, если они ведут традиционный образ жизни и занимаются народными промыслами. Срок альтернативной службы дольше, чем обычной срочной. Если же призывник проходит АГС в организациях, подведомственных федеральным органам исполнительной власти, ему придется отработать там 21 месяц.</a:t>
            </a:r>
          </a:p>
        </p:txBody>
      </p:sp>
    </p:spTree>
    <p:extLst>
      <p:ext uri="{BB962C8B-B14F-4D97-AF65-F5344CB8AC3E}">
        <p14:creationId xmlns:p14="http://schemas.microsoft.com/office/powerpoint/2010/main" val="605809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Где и как проходит альтернативная </a:t>
            </a:r>
            <a:r>
              <a:rPr lang="ru-RU" sz="4000" b="1" dirty="0" smtClean="0"/>
              <a:t>служба?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Если призывная комиссия все-таки заменит военную службу на альтернативную, то через полгода (во время следующего призыва) молодого человека отправят на </a:t>
            </a:r>
            <a:r>
              <a:rPr lang="ru-RU" dirty="0" err="1"/>
              <a:t>медосвидетельствование</a:t>
            </a:r>
            <a:r>
              <a:rPr lang="ru-RU" dirty="0"/>
              <a:t>. На АГС попадают только те, кто годен к военной службе (категории «А» или «Б»). Если комиссия поставит группу «В», то сразу зачисляют в запас. </a:t>
            </a:r>
          </a:p>
          <a:p>
            <a:r>
              <a:rPr lang="ru-RU" dirty="0"/>
              <a:t>Проходить альтернативную службу можно лишь в организациях, подведомственных федеральным и региональным органам исполнительной власти, или тех, что принадлежат вооруженным силам.</a:t>
            </a:r>
          </a:p>
          <a:p>
            <a:r>
              <a:rPr lang="ru-RU" dirty="0"/>
              <a:t>При распределении на альтернативную службу учитывают образование, специальность и опыт работы призывника. Но это не значит, что молодой человек обязательно пойдет работать по профессии. Перечень учреждений и специальностей для АГС ежегодно своим</a:t>
            </a:r>
            <a:r>
              <a:rPr lang="ru-RU" dirty="0">
                <a:hlinkClick r:id="rId2"/>
              </a:rPr>
              <a:t> приказом</a:t>
            </a:r>
            <a:r>
              <a:rPr lang="ru-RU" dirty="0"/>
              <a:t> утверждает Минтруд. В 2022 году документ включает в себя 120 наименований профессий и должностей. В них есть как привычные специальности, например учитель, юрист, врач или пожарный, почтальон, так и более специфические. Например, лесничий, артист балета и оленевод. На последнюю вакансию скорее может попасть представитель коренных малочисленных народов, так как их направляют для прохождения АГС в организации традиционных промыслов.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475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0771" y="102637"/>
            <a:ext cx="7083238" cy="658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70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Отличия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Продолжительность службы</a:t>
            </a:r>
          </a:p>
          <a:p>
            <a:r>
              <a:rPr lang="ru-RU" b="1" dirty="0"/>
              <a:t>Деньги</a:t>
            </a:r>
          </a:p>
          <a:p>
            <a:r>
              <a:rPr lang="ru-RU" b="1" dirty="0"/>
              <a:t>Отпуск</a:t>
            </a:r>
          </a:p>
          <a:p>
            <a:r>
              <a:rPr lang="ru-RU" b="1" dirty="0"/>
              <a:t>Социальные и трудовые гарантии</a:t>
            </a:r>
          </a:p>
          <a:p>
            <a:r>
              <a:rPr lang="ru-RU" b="1" dirty="0"/>
              <a:t>Условия службы</a:t>
            </a:r>
          </a:p>
          <a:p>
            <a:r>
              <a:rPr lang="ru-RU" b="1" dirty="0"/>
              <a:t>Ограничения на службе</a:t>
            </a:r>
          </a:p>
          <a:p>
            <a:r>
              <a:rPr lang="ru-RU" b="1" dirty="0" smtClean="0"/>
              <a:t>Стаж работы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39045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Продолжительность службы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настоящий момент </a:t>
            </a:r>
            <a:r>
              <a:rPr lang="ru-RU" b="1" dirty="0"/>
              <a:t>срок службы в армии по призыву</a:t>
            </a:r>
            <a:r>
              <a:rPr lang="ru-RU" dirty="0"/>
              <a:t> составляет </a:t>
            </a:r>
            <a:r>
              <a:rPr lang="ru-RU" i="1" dirty="0"/>
              <a:t>12 месяцев</a:t>
            </a:r>
            <a:r>
              <a:rPr lang="ru-RU" dirty="0"/>
              <a:t> (или 365 календарных дней). </a:t>
            </a:r>
            <a:r>
              <a:rPr lang="ru-RU" b="1" dirty="0"/>
              <a:t>Альтернативная гражданская служба</a:t>
            </a:r>
            <a:r>
              <a:rPr lang="ru-RU" dirty="0"/>
              <a:t> в свою очередь длится </a:t>
            </a:r>
            <a:r>
              <a:rPr lang="ru-RU" i="1" dirty="0"/>
              <a:t>21 месяц</a:t>
            </a:r>
            <a:r>
              <a:rPr lang="ru-RU" dirty="0"/>
              <a:t>, что на 9 месяцев дольше (но в рабочих днях это составляет примерно 395 дней).</a:t>
            </a:r>
          </a:p>
          <a:p>
            <a:r>
              <a:rPr lang="ru-RU" dirty="0"/>
              <a:t>И момент с рабочими днями здесь очень важен, потому что на первый взгляд может показаться, что служба в армии выигрывает. Но имейте ввиду, что, находясь в армии, вы находитесь на службе </a:t>
            </a:r>
            <a:r>
              <a:rPr lang="ru-RU" b="1" dirty="0"/>
              <a:t>24 часа 7 дней в неделю</a:t>
            </a:r>
            <a:r>
              <a:rPr lang="ru-RU" dirty="0"/>
              <a:t>, тогда как проходя альтернативную гражданскую службу, вы работаете всего </a:t>
            </a:r>
            <a:r>
              <a:rPr lang="ru-RU" b="1" dirty="0"/>
              <a:t>8 часов в день, 5 дней в неделю</a:t>
            </a:r>
            <a:r>
              <a:rPr lang="ru-RU" dirty="0"/>
              <a:t>, имеете свои законные выходные и праздничные дни. В итоге по месяцам кажется, что вы дольше служите, но по рабочим дням, все примерно одинаково.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599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Деньги</a:t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Солдаты-</a:t>
            </a:r>
            <a:r>
              <a:rPr lang="ru-RU" b="1" dirty="0" err="1"/>
              <a:t>срочники</a:t>
            </a:r>
            <a:r>
              <a:rPr lang="ru-RU" dirty="0"/>
              <a:t> за свою службу получают </a:t>
            </a:r>
            <a:r>
              <a:rPr lang="ru-RU" i="1" dirty="0"/>
              <a:t>около 2000 рублей в месяц</a:t>
            </a:r>
            <a:r>
              <a:rPr lang="ru-RU" dirty="0"/>
              <a:t>. А вот </a:t>
            </a:r>
            <a:r>
              <a:rPr lang="ru-RU" b="1" dirty="0" err="1"/>
              <a:t>альтернативщики</a:t>
            </a:r>
            <a:r>
              <a:rPr lang="ru-RU" dirty="0"/>
              <a:t> </a:t>
            </a:r>
            <a:r>
              <a:rPr lang="ru-RU" i="1" dirty="0"/>
              <a:t>за свою работу получают зарплату,</a:t>
            </a:r>
            <a:r>
              <a:rPr lang="ru-RU" dirty="0"/>
              <a:t> которая не может быть меньше минимального размера оплаты труда (МРОТ). С 1 июня этого года размер МРОТ составляет 15279 рублей и увеличивается каждый год. </a:t>
            </a:r>
          </a:p>
          <a:p>
            <a:r>
              <a:rPr lang="ru-RU" dirty="0"/>
              <a:t>Зарплата </a:t>
            </a:r>
            <a:r>
              <a:rPr lang="ru-RU" dirty="0" err="1"/>
              <a:t>альтернативщика</a:t>
            </a:r>
            <a:r>
              <a:rPr lang="ru-RU" dirty="0"/>
              <a:t> зависит от его должности и квалификации и может доходить даже до 30 и 40 тысяч. Но такие большие суммы – это, конечно, исключение и в большинстве случаев многие получают обычный МРОТ.</a:t>
            </a:r>
          </a:p>
          <a:p>
            <a:r>
              <a:rPr lang="ru-RU" dirty="0"/>
              <a:t>И все равно это уже примерно в x8 раз больше, чем получает </a:t>
            </a:r>
            <a:r>
              <a:rPr lang="ru-RU" dirty="0" err="1"/>
              <a:t>срочник</a:t>
            </a:r>
            <a:r>
              <a:rPr lang="ru-RU" dirty="0"/>
              <a:t>, а ведь к МРОТу можно добавить еще:</a:t>
            </a:r>
          </a:p>
          <a:p>
            <a:r>
              <a:rPr lang="ru-RU" dirty="0"/>
              <a:t>региональный коэффициент;</a:t>
            </a:r>
          </a:p>
          <a:p>
            <a:r>
              <a:rPr lang="ru-RU" dirty="0"/>
              <a:t>премии;</a:t>
            </a:r>
          </a:p>
          <a:p>
            <a:r>
              <a:rPr lang="ru-RU" dirty="0"/>
              <a:t>надбавки.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394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Отпуск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Чтобы эффективно трудиться, нужно отдыхать. Но </a:t>
            </a:r>
            <a:r>
              <a:rPr lang="ru-RU" b="1" dirty="0"/>
              <a:t>в армии отпуск просто не существует</a:t>
            </a:r>
            <a:r>
              <a:rPr lang="ru-RU" dirty="0"/>
              <a:t>, ну разве что только по болезни. Тогда как </a:t>
            </a:r>
            <a:r>
              <a:rPr lang="ru-RU" b="1" dirty="0"/>
              <a:t>проходящим альтернативную гражданскую службу </a:t>
            </a:r>
            <a:r>
              <a:rPr lang="ru-RU" dirty="0"/>
              <a:t>он положен согласно трудовому кодексу:</a:t>
            </a:r>
          </a:p>
          <a:p>
            <a:r>
              <a:rPr lang="ru-RU" dirty="0"/>
              <a:t>он дается один раз в год на 28 календарных дней;</a:t>
            </a:r>
          </a:p>
          <a:p>
            <a:r>
              <a:rPr lang="ru-RU" dirty="0"/>
              <a:t>входит в общий срок службы;</a:t>
            </a:r>
          </a:p>
          <a:p>
            <a:r>
              <a:rPr lang="ru-RU" dirty="0"/>
              <a:t>и даже оплачивается. </a:t>
            </a:r>
            <a:br>
              <a:rPr lang="ru-RU" dirty="0"/>
            </a:br>
            <a:r>
              <a:rPr lang="ru-RU" dirty="0"/>
              <a:t> </a:t>
            </a:r>
          </a:p>
          <a:p>
            <a:r>
              <a:rPr lang="ru-RU" dirty="0"/>
              <a:t>Но кроме этого </a:t>
            </a:r>
            <a:r>
              <a:rPr lang="ru-RU" dirty="0" err="1"/>
              <a:t>альтернативщик</a:t>
            </a:r>
            <a:r>
              <a:rPr lang="ru-RU" dirty="0"/>
              <a:t> еще может:</a:t>
            </a:r>
          </a:p>
          <a:p>
            <a:r>
              <a:rPr lang="ru-RU" dirty="0"/>
              <a:t>брать отпуск за свой счет;</a:t>
            </a:r>
          </a:p>
          <a:p>
            <a:r>
              <a:rPr lang="ru-RU" dirty="0"/>
              <a:t>использовать право на отпуск по уходу за ребенком;</a:t>
            </a:r>
          </a:p>
          <a:p>
            <a:r>
              <a:rPr lang="ru-RU" dirty="0"/>
              <a:t>если вы живете в другом регионе, то вам к отпуску еще добавят дней для проезда туда и обратно.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4856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Социальные и трудовые гарантии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2518" y="1838130"/>
            <a:ext cx="9083384" cy="455828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Помимо отпусков </a:t>
            </a:r>
            <a:r>
              <a:rPr lang="ru-RU" b="1" dirty="0"/>
              <a:t>для </a:t>
            </a:r>
            <a:r>
              <a:rPr lang="ru-RU" b="1" dirty="0" err="1"/>
              <a:t>альтернативщиков</a:t>
            </a:r>
            <a:r>
              <a:rPr lang="ru-RU" b="1" dirty="0"/>
              <a:t> существует ряд гарантий от государства</a:t>
            </a:r>
            <a:r>
              <a:rPr lang="ru-RU" dirty="0"/>
              <a:t>:</a:t>
            </a:r>
          </a:p>
          <a:p>
            <a:r>
              <a:rPr lang="ru-RU" dirty="0"/>
              <a:t>сохранение рабочего места или места учебы, на которым вы трудились или учились до поступления на службу;</a:t>
            </a:r>
          </a:p>
          <a:p>
            <a:r>
              <a:rPr lang="ru-RU" dirty="0"/>
              <a:t>право совмещать АГС с получением образования во внерабочее время;</a:t>
            </a:r>
          </a:p>
          <a:p>
            <a:r>
              <a:rPr lang="ru-RU" dirty="0"/>
              <a:t>право на бесплатный проезд всеми видами транспорта (кроме такси) при использовании отпуска для следования домой и обратно;</a:t>
            </a:r>
          </a:p>
          <a:p>
            <a:r>
              <a:rPr lang="ru-RU" dirty="0"/>
              <a:t>сокращенные рабочие дни;</a:t>
            </a:r>
          </a:p>
          <a:p>
            <a:r>
              <a:rPr lang="ru-RU" dirty="0"/>
              <a:t>оплачиваемые больничные;</a:t>
            </a:r>
          </a:p>
          <a:p>
            <a:r>
              <a:rPr lang="ru-RU" dirty="0"/>
              <a:t>премии за переработку</a:t>
            </a:r>
            <a:r>
              <a:rPr lang="ru-RU" dirty="0" smtClean="0"/>
              <a:t>.</a:t>
            </a:r>
          </a:p>
          <a:p>
            <a:r>
              <a:rPr lang="ru-RU" b="1" dirty="0"/>
              <a:t>У </a:t>
            </a:r>
            <a:r>
              <a:rPr lang="ru-RU" b="1" dirty="0" err="1"/>
              <a:t>срочников</a:t>
            </a:r>
            <a:r>
              <a:rPr lang="ru-RU" b="1" dirty="0"/>
              <a:t> тоже есть гарантии от государства:</a:t>
            </a:r>
            <a:endParaRPr lang="ru-RU" dirty="0"/>
          </a:p>
          <a:p>
            <a:r>
              <a:rPr lang="ru-RU" dirty="0"/>
              <a:t>сохранение рабочего места до поступления на службу;</a:t>
            </a:r>
          </a:p>
          <a:p>
            <a:r>
              <a:rPr lang="ru-RU" dirty="0"/>
              <a:t>льготное поступление в вуз;</a:t>
            </a:r>
          </a:p>
          <a:p>
            <a:r>
              <a:rPr lang="ru-RU" dirty="0"/>
              <a:t>освобождение от налога на имущество на время прохождения службы.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316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</TotalTime>
  <Words>157</Words>
  <Application>Microsoft Office PowerPoint</Application>
  <PresentationFormat>Широкоэкранный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    Чем отличается альтернативная служба в армии от срочной службы?</vt:lpstr>
      <vt:lpstr>Что же такое альтернативная государственная служба?</vt:lpstr>
      <vt:lpstr>Где и как проходит альтернативная служба? </vt:lpstr>
      <vt:lpstr>Презентация PowerPoint</vt:lpstr>
      <vt:lpstr>Отличия</vt:lpstr>
      <vt:lpstr>Продолжительность службы </vt:lpstr>
      <vt:lpstr>Деньги   </vt:lpstr>
      <vt:lpstr>Отпуск </vt:lpstr>
      <vt:lpstr>Социальные и трудовые гарантии </vt:lpstr>
      <vt:lpstr>Условия службы   </vt:lpstr>
      <vt:lpstr>Ограничения на службе </vt:lpstr>
      <vt:lpstr>И последний пункт – стаж работы  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Глеб Таран</dc:creator>
  <cp:lastModifiedBy>Евгений Е.В. Подшибякин</cp:lastModifiedBy>
  <cp:revision>6</cp:revision>
  <dcterms:created xsi:type="dcterms:W3CDTF">2023-12-19T14:56:23Z</dcterms:created>
  <dcterms:modified xsi:type="dcterms:W3CDTF">2024-03-25T08:00:56Z</dcterms:modified>
</cp:coreProperties>
</file>