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4" r:id="rId15"/>
    <p:sldId id="268" r:id="rId16"/>
    <p:sldId id="269" r:id="rId17"/>
    <p:sldId id="272" r:id="rId18"/>
    <p:sldId id="270" r:id="rId19"/>
    <p:sldId id="271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2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9FB831-42AD-4FF9-9217-86120031B71E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ADE4F0-790A-4A41-A71F-99BA0ED743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212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DE4F0-790A-4A41-A71F-99BA0ED7430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95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Интерфейс программы</a:t>
            </a:r>
            <a:r>
              <a:rPr lang="ru-RU" baseline="0" dirty="0"/>
              <a:t> классический и состоит из различных функциональных элементов. Работа над проектом осуществляется в формате конструктора. В левой части…..</a:t>
            </a:r>
          </a:p>
          <a:p>
            <a:r>
              <a:rPr lang="ru-RU" baseline="0" dirty="0"/>
              <a:t>В рабочей области редактора с помощью функциональных блоков из встроенной библиотеки формируется управляющая программа для последующей отладки и загрузки в оборудование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DE4F0-790A-4A41-A71F-99BA0ED7430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5559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 вкладке симулятор</a:t>
            </a:r>
            <a:r>
              <a:rPr lang="ru-RU" baseline="0" dirty="0"/>
              <a:t> вы можете проверить правильность работы вашего алгоритма. Для того чтобы начать работу….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DE4F0-790A-4A41-A71F-99BA0ED7430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97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Блоки схемы</a:t>
            </a:r>
            <a:r>
              <a:rPr lang="ru-RU" baseline="0" dirty="0"/>
              <a:t> устанавливаются из библиотеки методом перетаскивания и соединяются линиями.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DE4F0-790A-4A41-A71F-99BA0ED7430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817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того,</a:t>
            </a:r>
            <a:r>
              <a:rPr lang="ru-RU" baseline="0" dirty="0"/>
              <a:t> чтобы ваша схема была читаема, каждый блок обязательно подписать, это делается двойным щелчком мыши на блоке. В открывшемся меню ПАРАМЕТРЫ в имя блока записываем название из алгоритма, в комментарии записываем пометки для себя.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ADE4F0-790A-4A41-A71F-99BA0ED7430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238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362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911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54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714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877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5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375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602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328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594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954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C431E-15F0-4291-99AE-2131A4740ED2}" type="datetimeFigureOut">
              <a:rPr lang="ru-RU" smtClean="0"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276B5-0464-4F20-BAC8-75CC9A8578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270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oni-system.com/podderzhka/po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1378" y="3124417"/>
            <a:ext cx="9144000" cy="2387600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Челябинской области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ГБПОУ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Саткинский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горно-керамический колледж имени А.К. Савина»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БИНАРНЫЙ УРОК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ОУДП.02 Информатика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УДД.01 Введение в профессию/Основы проектной деятельности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«Программируемые управляющие цифровые устройства»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37683" y="4814821"/>
            <a:ext cx="5229727" cy="1655762"/>
          </a:xfrm>
        </p:spPr>
        <p:txBody>
          <a:bodyPr/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Преподаватели: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Вольхина Мария Евгеньевна</a:t>
            </a: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Суровцева Вера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2882530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6583" y="1238484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 без чего не будет работать программируемое реле?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038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198" y="7218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ONI PLR </a:t>
            </a:r>
            <a:r>
              <a:rPr lang="en-US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Studio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825" y="1397746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Программа, которая позволяет разрабатывать и оперативно тестировать программное обеспечение программируемых реле от одноименного производителя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2813" y="3766314"/>
            <a:ext cx="4655669" cy="28510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825" y="3573415"/>
            <a:ext cx="2883592" cy="291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66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691" y="-116138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Интерфейс программы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1164657" y="777648"/>
            <a:ext cx="10231655" cy="608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764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Вкладка "Симулятор"</a:t>
            </a:r>
          </a:p>
        </p:txBody>
      </p:sp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1730440" y="1690688"/>
            <a:ext cx="9001727" cy="4912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65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7377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Файл-Создать-Функциональная схема- В окне оборудования выбрать тип программируемого реле </a:t>
            </a:r>
          </a:p>
          <a:p>
            <a:pPr marL="0" indent="0" algn="ctr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PLR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1206) </a:t>
            </a:r>
          </a:p>
          <a:p>
            <a:pPr marL="0" indent="0">
              <a:buNone/>
            </a:pP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470607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5618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блоки и соединения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3703" y="1045979"/>
            <a:ext cx="10515600" cy="4671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– Цифровые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Логические функции</a:t>
            </a:r>
          </a:p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– Специальные функции: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временные,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счетчики,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5727032" y="3041584"/>
            <a:ext cx="6246795" cy="367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39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198" y="365125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блоки алгоритма «Светофор»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1198" y="1536867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/>
          <a:stretch>
            <a:fillRect/>
          </a:stretch>
        </p:blipFill>
        <p:spPr>
          <a:xfrm>
            <a:off x="887879" y="1407895"/>
            <a:ext cx="3530117" cy="1537436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887879" y="3074303"/>
            <a:ext cx="3188921" cy="1199314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4"/>
          <a:stretch>
            <a:fillRect/>
          </a:stretch>
        </p:blipFill>
        <p:spPr>
          <a:xfrm>
            <a:off x="4346307" y="1536867"/>
            <a:ext cx="2064118" cy="1716655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5"/>
          <a:stretch>
            <a:fillRect/>
          </a:stretch>
        </p:blipFill>
        <p:spPr>
          <a:xfrm>
            <a:off x="4346306" y="3290587"/>
            <a:ext cx="2295125" cy="1358415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6"/>
          <a:stretch>
            <a:fillRect/>
          </a:stretch>
        </p:blipFill>
        <p:spPr>
          <a:xfrm>
            <a:off x="4417995" y="4994258"/>
            <a:ext cx="1992429" cy="1254643"/>
          </a:xfrm>
          <a:prstGeom prst="rect">
            <a:avLst/>
          </a:prstGeom>
        </p:spPr>
      </p:pic>
      <p:pic>
        <p:nvPicPr>
          <p:cNvPr id="15" name="Рисунок 14"/>
          <p:cNvPicPr/>
          <p:nvPr/>
        </p:nvPicPr>
        <p:blipFill>
          <a:blip r:embed="rId7"/>
          <a:stretch>
            <a:fillRect/>
          </a:stretch>
        </p:blipFill>
        <p:spPr>
          <a:xfrm>
            <a:off x="7449954" y="1758550"/>
            <a:ext cx="3503595" cy="923540"/>
          </a:xfrm>
          <a:prstGeom prst="rect">
            <a:avLst/>
          </a:prstGeom>
        </p:spPr>
      </p:pic>
      <p:pic>
        <p:nvPicPr>
          <p:cNvPr id="16" name="Рисунок 15"/>
          <p:cNvPicPr/>
          <p:nvPr/>
        </p:nvPicPr>
        <p:blipFill>
          <a:blip r:embed="rId8"/>
          <a:stretch>
            <a:fillRect/>
          </a:stretch>
        </p:blipFill>
        <p:spPr>
          <a:xfrm>
            <a:off x="7449954" y="3074304"/>
            <a:ext cx="3609473" cy="1122312"/>
          </a:xfrm>
          <a:prstGeom prst="rect">
            <a:avLst/>
          </a:prstGeom>
        </p:spPr>
      </p:pic>
      <p:pic>
        <p:nvPicPr>
          <p:cNvPr id="17" name="Рисунок 16"/>
          <p:cNvPicPr/>
          <p:nvPr/>
        </p:nvPicPr>
        <p:blipFill>
          <a:blip r:embed="rId9"/>
          <a:stretch>
            <a:fillRect/>
          </a:stretch>
        </p:blipFill>
        <p:spPr>
          <a:xfrm>
            <a:off x="7546206" y="4602482"/>
            <a:ext cx="3830855" cy="141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1506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212" y="593945"/>
            <a:ext cx="5194764" cy="44840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41" y="647746"/>
            <a:ext cx="4978545" cy="437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333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667" y="452387"/>
            <a:ext cx="5284068" cy="6277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705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17433"/>
            <a:ext cx="10515600" cy="4921868"/>
          </a:xfrm>
        </p:spPr>
        <p:txBody>
          <a:bodyPr>
            <a:normAutofit lnSpcReduction="10000"/>
          </a:bodyPr>
          <a:lstStyle/>
          <a:p>
            <a:pPr marL="0" lv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Установить программу ONI PLR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Studio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https://oni-system.com/podderzhka/po/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Создать алгоритм: «Пуск двигателя»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Пуск двигателя. При нажатии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происходит пуск двигателя с задержкой по 7 сек., до момента пуска М, мерцает лампочка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с частотой 1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гц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нажатии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происходит останова М.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нажатии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происходит останова М, звенит звонок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ZD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(постоянно), мерцает лампа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 частотой 2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гц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958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ü"/>
              <a:tabLst>
                <a:tab pos="447675" algn="l"/>
              </a:tabLs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Познакомиться с программируемым реле и применением его на производстве;</a:t>
            </a:r>
          </a:p>
          <a:p>
            <a:pPr algn="just">
              <a:buFont typeface="Wingdings" panose="05000000000000000000" pitchFamily="2" charset="2"/>
              <a:buChar char="ü"/>
              <a:tabLst>
                <a:tab pos="447675" algn="l"/>
              </a:tabLs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Научиться использовать программное обеспечение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ONI PLR Studio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профессиональной деятельности;</a:t>
            </a:r>
          </a:p>
          <a:p>
            <a:pPr algn="just">
              <a:buFont typeface="Wingdings" panose="05000000000000000000" pitchFamily="2" charset="2"/>
              <a:buChar char="ü"/>
              <a:tabLst>
                <a:tab pos="447675" algn="l"/>
              </a:tabLst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Закрепить знания с помощью составления алгоритма работы </a:t>
            </a:r>
            <a:r>
              <a:rPr 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«Светофор».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3456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518" y="462013"/>
            <a:ext cx="2585190" cy="2537257"/>
          </a:xfrm>
          <a:prstGeom prst="rect">
            <a:avLst/>
          </a:prstGeom>
        </p:spPr>
      </p:pic>
      <p:pic>
        <p:nvPicPr>
          <p:cNvPr id="5" name="Picture 2" descr="Группа Магнезит, огнеупоры, Солнечная ул., 32, Сатка — Яндекс Карты">
            <a:extLst>
              <a:ext uri="{FF2B5EF4-FFF2-40B4-BE49-F238E27FC236}">
                <a16:creationId xmlns:a16="http://schemas.microsoft.com/office/drawing/2014/main" id="{53EFD815-9D2C-4718-9219-A915D602A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468" y="936720"/>
            <a:ext cx="3747651" cy="2106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Музей «Магнезит» | КОРПОРАТИВНЫЙ МУЗЕЙ">
            <a:extLst>
              <a:ext uri="{FF2B5EF4-FFF2-40B4-BE49-F238E27FC236}">
                <a16:creationId xmlns:a16="http://schemas.microsoft.com/office/drawing/2014/main" id="{69FDC431-4A67-4806-BD22-F8C4E8312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244" y="936720"/>
            <a:ext cx="3747651" cy="249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Внедорожники из Миасса: что сейчас производит автозавод «Урал»  Автомобильный портал 5 Колесо">
            <a:extLst>
              <a:ext uri="{FF2B5EF4-FFF2-40B4-BE49-F238E27FC236}">
                <a16:creationId xmlns:a16="http://schemas.microsoft.com/office/drawing/2014/main" id="{E8CBA0F6-B28E-4DE0-81C8-A85A64578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504" y="3447624"/>
            <a:ext cx="3912789" cy="258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Челябинск | «Челябэнерго» завершил реконструкцию подстанции «Малая Сатка» -  БезФормата">
            <a:extLst>
              <a:ext uri="{FF2B5EF4-FFF2-40B4-BE49-F238E27FC236}">
                <a16:creationId xmlns:a16="http://schemas.microsoft.com/office/drawing/2014/main" id="{AC13BAB3-BDB9-4A9B-9814-9F6D60AFF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244" y="3670720"/>
            <a:ext cx="3936545" cy="246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013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программируемых реле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767430" y="1429033"/>
            <a:ext cx="6152515" cy="26523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7816" y="1690688"/>
            <a:ext cx="3095785" cy="32776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596" y="3825425"/>
            <a:ext cx="3323624" cy="282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15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media-1obl-ru.storage.yandexcloud.net/iblock/c4d/c4df6005b66cb45ac972aef7d45d21f5/ac308bacc06d88ba50a9e21f0d38adc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28" y="537468"/>
            <a:ext cx="4463682" cy="296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investstarter.ru/assets/images/tickets/2088/4d569c9918bbd2dc7b0cd73a4eb97a1d1c9b97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734" y="537468"/>
            <a:ext cx="4180082" cy="297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5882" y="3351812"/>
            <a:ext cx="4410840" cy="32745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1953" y="3351812"/>
            <a:ext cx="5288095" cy="321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714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5576" y="1748623"/>
            <a:ext cx="105156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переводе с французского языка слово «реле» означает «сменить». Само устройство представляет собой специальный электронный либо электрический ключ, при помощи которого можно разомкнуть либо замкнуть определенные участки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электроцепи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При поступлении небольшого электрического тока на катушку происходит замыкание либо размыкание электрических контактов.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Программируемое реле</a:t>
            </a:r>
          </a:p>
        </p:txBody>
      </p:sp>
    </p:spTree>
    <p:extLst>
      <p:ext uri="{BB962C8B-B14F-4D97-AF65-F5344CB8AC3E}">
        <p14:creationId xmlns:p14="http://schemas.microsoft.com/office/powerpoint/2010/main" val="1552203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426" y="128085"/>
            <a:ext cx="6958965" cy="664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319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820" y="535840"/>
            <a:ext cx="10798743" cy="6018964"/>
          </a:xfrm>
        </p:spPr>
        <p:txBody>
          <a:bodyPr>
            <a:normAutofit fontScale="92500" lnSpcReduction="10000"/>
          </a:bodyPr>
          <a:lstStyle/>
          <a:p>
            <a:pPr marL="87313" indent="-87313">
              <a:buAutoNum type="arabicPeriod"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Логическое состояние входов автоматически записывается в ячейки памяти входов (количество ячеек равно числу входов – I1…</a:t>
            </a:r>
            <a:r>
              <a:rPr lang="ru-RU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 marL="0" indent="0"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Программа считывает значения из ячеек памяти входов и выполняет над ними логические операции в соответствии с алгоритмом работы. </a:t>
            </a:r>
          </a:p>
          <a:p>
            <a:pPr marL="0" indent="0"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После обработки всей программы результаты записываются на физические выходы прибора (для включения выходных элементов Q1…Q6).</a:t>
            </a:r>
          </a:p>
          <a:p>
            <a:pPr marL="0" indent="0"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Переход к Шагу 1 (после выполнения всех предыдущих шагов обработки программы цикл работы прибора повторяется с первого шага).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1808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  <a:tabLst>
                <a:tab pos="87313" algn="l"/>
              </a:tabLs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надежность и производительность. </a:t>
            </a:r>
          </a:p>
          <a:p>
            <a:pPr>
              <a:buFont typeface="Wingdings" panose="05000000000000000000" pitchFamily="2" charset="2"/>
              <a:buChar char="ü"/>
              <a:tabLst>
                <a:tab pos="87313" algn="l"/>
              </a:tabLs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установки до 16 модулей расширения, тем самым увеличив количество каналов ввода/вывода до 280. </a:t>
            </a:r>
          </a:p>
          <a:p>
            <a:pPr>
              <a:buFont typeface="Wingdings" panose="05000000000000000000" pitchFamily="2" charset="2"/>
              <a:buChar char="ü"/>
              <a:tabLst>
                <a:tab pos="87313" algn="l"/>
              </a:tabLs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Бесплатное программное обеспечение с интуитивно понятным интерфейсом и широким набором готовых функциональных блоков и специальных программ. </a:t>
            </a:r>
          </a:p>
          <a:p>
            <a:pPr>
              <a:buFont typeface="Wingdings" panose="05000000000000000000" pitchFamily="2" charset="2"/>
              <a:buChar char="ü"/>
              <a:tabLst>
                <a:tab pos="87313" algn="l"/>
              </a:tabLs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Простая настройка и адаптация под требования любого заказчика; </a:t>
            </a:r>
          </a:p>
          <a:p>
            <a:pPr>
              <a:buFont typeface="Wingdings" panose="05000000000000000000" pitchFamily="2" charset="2"/>
              <a:buChar char="ü"/>
              <a:tabLst>
                <a:tab pos="87313" algn="l"/>
              </a:tabLs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Интерфейс RS485 с протоколом связи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Modbus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RTU обеспечивает обмен данными с разнообразным оборудованием автоматизации.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1481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</TotalTime>
  <Words>519</Words>
  <Application>Microsoft Office PowerPoint</Application>
  <PresentationFormat>Широкоэкранный</PresentationFormat>
  <Paragraphs>61</Paragraphs>
  <Slides>19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Wingdings</vt:lpstr>
      <vt:lpstr>Тема Office</vt:lpstr>
      <vt:lpstr>Министерство образования и науки  Челябинской области ГБПОУ «Саткинский горно-керамический колледж имени А.К. Савина»    БИНАРНЫЙ УРОК   ОУДП.02 Информатика УДД.01 Введение в профессию/Основы проектной деятельности   Тема урока: «Программируемые управляющие цифровые устройства»   </vt:lpstr>
      <vt:lpstr>Цели:</vt:lpstr>
      <vt:lpstr>Презентация PowerPoint</vt:lpstr>
      <vt:lpstr>Виды программируемых реле</vt:lpstr>
      <vt:lpstr>Презентация PowerPoint</vt:lpstr>
      <vt:lpstr>Программируемое реле</vt:lpstr>
      <vt:lpstr>Презентация PowerPoint</vt:lpstr>
      <vt:lpstr>Презентация PowerPoint</vt:lpstr>
      <vt:lpstr>Преимущества:</vt:lpstr>
      <vt:lpstr>Презентация PowerPoint</vt:lpstr>
      <vt:lpstr>ONI PLR Studio</vt:lpstr>
      <vt:lpstr>Интерфейс программы</vt:lpstr>
      <vt:lpstr>Вкладка "Симулятор"</vt:lpstr>
      <vt:lpstr>Презентация PowerPoint</vt:lpstr>
      <vt:lpstr>Основные блоки и соединения</vt:lpstr>
      <vt:lpstr>Основные блоки алгоритма «Светофор»</vt:lpstr>
      <vt:lpstr>Презентация PowerPoint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 Челябинской области ГБПОУ «Саткинский горно-керамический колледж имени А.К. Савина»    БИНАРНЫЙ УРОК   ОУДП.02 Информатика УДД.01 Введение в профессию/Основы проектной деятельности   Тема урока: «Программируемые управляющие цифровые устройства»</dc:title>
  <dc:creator>PC01</dc:creator>
  <cp:lastModifiedBy>PC01</cp:lastModifiedBy>
  <cp:revision>18</cp:revision>
  <dcterms:created xsi:type="dcterms:W3CDTF">2023-12-19T07:14:13Z</dcterms:created>
  <dcterms:modified xsi:type="dcterms:W3CDTF">2024-03-22T05:46:22Z</dcterms:modified>
</cp:coreProperties>
</file>