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2" r:id="rId2"/>
    <p:sldId id="280" r:id="rId3"/>
    <p:sldId id="299" r:id="rId4"/>
    <p:sldId id="300" r:id="rId5"/>
    <p:sldId id="301" r:id="rId6"/>
    <p:sldId id="302" r:id="rId7"/>
    <p:sldId id="306" r:id="rId8"/>
    <p:sldId id="307" r:id="rId9"/>
    <p:sldId id="308" r:id="rId10"/>
    <p:sldId id="317" r:id="rId11"/>
    <p:sldId id="303" r:id="rId12"/>
    <p:sldId id="309" r:id="rId13"/>
    <p:sldId id="313" r:id="rId14"/>
    <p:sldId id="325" r:id="rId15"/>
    <p:sldId id="326" r:id="rId16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FF99FF"/>
    <a:srgbClr val="FFFF66"/>
    <a:srgbClr val="FF66FF"/>
    <a:srgbClr val="B2FABB"/>
    <a:srgbClr val="B0F8FC"/>
    <a:srgbClr val="FF3300"/>
    <a:srgbClr val="31B5A5"/>
    <a:srgbClr val="3FF3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6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854075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68DE7FE-DFE2-44A0-A8A6-F0175FF153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4DF9F-2E75-46AD-A3BA-114E65CE9D71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03338" y="674688"/>
            <a:ext cx="4495800" cy="3371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13" y="4270375"/>
            <a:ext cx="5683250" cy="4046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2725" y="8540750"/>
            <a:ext cx="3078163" cy="4492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2D0B6-0338-4CD2-87F1-C6D27953F4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2D0B6-0338-4CD2-87F1-C6D27953F4A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9" name="Group 17"/>
          <p:cNvGrpSpPr>
            <a:grpSpLocks/>
          </p:cNvGrpSpPr>
          <p:nvPr/>
        </p:nvGrpSpPr>
        <p:grpSpPr bwMode="auto">
          <a:xfrm>
            <a:off x="-9525" y="2708275"/>
            <a:ext cx="9183688" cy="1501775"/>
            <a:chOff x="-6" y="1706"/>
            <a:chExt cx="5785" cy="946"/>
          </a:xfrm>
        </p:grpSpPr>
        <p:sp>
          <p:nvSpPr>
            <p:cNvPr id="3090" name="Freeform 18"/>
            <p:cNvSpPr>
              <a:spLocks/>
            </p:cNvSpPr>
            <p:nvPr/>
          </p:nvSpPr>
          <p:spPr bwMode="ltGray">
            <a:xfrm>
              <a:off x="-3" y="1706"/>
              <a:ext cx="5765" cy="946"/>
            </a:xfrm>
            <a:custGeom>
              <a:avLst/>
              <a:gdLst/>
              <a:ahLst/>
              <a:cxnLst>
                <a:cxn ang="0">
                  <a:pos x="6" y="454"/>
                </a:cxn>
                <a:cxn ang="0">
                  <a:pos x="355" y="454"/>
                </a:cxn>
                <a:cxn ang="0">
                  <a:pos x="757" y="1"/>
                </a:cxn>
                <a:cxn ang="0">
                  <a:pos x="2511" y="0"/>
                </a:cxn>
                <a:cxn ang="0">
                  <a:pos x="2646" y="144"/>
                </a:cxn>
                <a:cxn ang="0">
                  <a:pos x="5779" y="137"/>
                </a:cxn>
                <a:cxn ang="0">
                  <a:pos x="5779" y="772"/>
                </a:cxn>
                <a:cxn ang="0">
                  <a:pos x="2899" y="765"/>
                </a:cxn>
                <a:cxn ang="0">
                  <a:pos x="2757" y="946"/>
                </a:cxn>
                <a:cxn ang="0">
                  <a:pos x="1883" y="946"/>
                </a:cxn>
                <a:cxn ang="0">
                  <a:pos x="1663" y="687"/>
                </a:cxn>
                <a:cxn ang="0">
                  <a:pos x="0" y="687"/>
                </a:cxn>
                <a:cxn ang="0">
                  <a:pos x="35" y="480"/>
                </a:cxn>
              </a:cxnLst>
              <a:rect l="0" t="0" r="r" b="b"/>
              <a:pathLst>
                <a:path w="5779" h="946">
                  <a:moveTo>
                    <a:pt x="6" y="454"/>
                  </a:moveTo>
                  <a:lnTo>
                    <a:pt x="355" y="454"/>
                  </a:lnTo>
                  <a:lnTo>
                    <a:pt x="757" y="1"/>
                  </a:lnTo>
                  <a:lnTo>
                    <a:pt x="2511" y="0"/>
                  </a:lnTo>
                  <a:lnTo>
                    <a:pt x="2646" y="144"/>
                  </a:lnTo>
                  <a:lnTo>
                    <a:pt x="5779" y="137"/>
                  </a:lnTo>
                  <a:lnTo>
                    <a:pt x="5779" y="772"/>
                  </a:lnTo>
                  <a:lnTo>
                    <a:pt x="2899" y="765"/>
                  </a:lnTo>
                  <a:lnTo>
                    <a:pt x="2757" y="946"/>
                  </a:lnTo>
                  <a:lnTo>
                    <a:pt x="1883" y="946"/>
                  </a:lnTo>
                  <a:lnTo>
                    <a:pt x="1663" y="687"/>
                  </a:lnTo>
                  <a:lnTo>
                    <a:pt x="0" y="687"/>
                  </a:lnTo>
                  <a:lnTo>
                    <a:pt x="35" y="480"/>
                  </a:lnTo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  <a:effectLst>
              <a:outerShdw dist="77251" dir="4832261" algn="ctr" rotWithShape="0">
                <a:srgbClr val="000066">
                  <a:alpha val="19000"/>
                </a:srgb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3091" name="Freeform 19" descr="01_img(Global Digtal Desigm(imageState)"/>
            <p:cNvSpPr>
              <a:spLocks/>
            </p:cNvSpPr>
            <p:nvPr/>
          </p:nvSpPr>
          <p:spPr bwMode="ltGray">
            <a:xfrm>
              <a:off x="-6" y="1731"/>
              <a:ext cx="5785" cy="895"/>
            </a:xfrm>
            <a:custGeom>
              <a:avLst/>
              <a:gdLst/>
              <a:ahLst/>
              <a:cxnLst>
                <a:cxn ang="0">
                  <a:pos x="0" y="455"/>
                </a:cxn>
                <a:cxn ang="0">
                  <a:pos x="369" y="454"/>
                </a:cxn>
                <a:cxn ang="0">
                  <a:pos x="776" y="0"/>
                </a:cxn>
                <a:cxn ang="0">
                  <a:pos x="2496" y="0"/>
                </a:cxn>
                <a:cxn ang="0">
                  <a:pos x="2632" y="136"/>
                </a:cxn>
                <a:cxn ang="0">
                  <a:pos x="5799" y="136"/>
                </a:cxn>
                <a:cxn ang="0">
                  <a:pos x="5788" y="727"/>
                </a:cxn>
                <a:cxn ang="0">
                  <a:pos x="2883" y="708"/>
                </a:cxn>
                <a:cxn ang="0">
                  <a:pos x="2747" y="895"/>
                </a:cxn>
                <a:cxn ang="0">
                  <a:pos x="1899" y="895"/>
                </a:cxn>
                <a:cxn ang="0">
                  <a:pos x="1681" y="635"/>
                </a:cxn>
                <a:cxn ang="0">
                  <a:pos x="7" y="635"/>
                </a:cxn>
                <a:cxn ang="0">
                  <a:pos x="7" y="454"/>
                </a:cxn>
              </a:cxnLst>
              <a:rect l="0" t="0" r="r" b="b"/>
              <a:pathLst>
                <a:path w="5799" h="895">
                  <a:moveTo>
                    <a:pt x="0" y="455"/>
                  </a:moveTo>
                  <a:lnTo>
                    <a:pt x="369" y="454"/>
                  </a:lnTo>
                  <a:lnTo>
                    <a:pt x="776" y="0"/>
                  </a:lnTo>
                  <a:lnTo>
                    <a:pt x="2496" y="0"/>
                  </a:lnTo>
                  <a:lnTo>
                    <a:pt x="2632" y="136"/>
                  </a:lnTo>
                  <a:lnTo>
                    <a:pt x="5799" y="136"/>
                  </a:lnTo>
                  <a:lnTo>
                    <a:pt x="5788" y="727"/>
                  </a:lnTo>
                  <a:lnTo>
                    <a:pt x="2883" y="708"/>
                  </a:lnTo>
                  <a:lnTo>
                    <a:pt x="2747" y="895"/>
                  </a:lnTo>
                  <a:lnTo>
                    <a:pt x="1899" y="895"/>
                  </a:lnTo>
                  <a:lnTo>
                    <a:pt x="1681" y="635"/>
                  </a:lnTo>
                  <a:lnTo>
                    <a:pt x="7" y="635"/>
                  </a:lnTo>
                  <a:lnTo>
                    <a:pt x="7" y="454"/>
                  </a:lnTo>
                </a:path>
              </a:pathLst>
            </a:custGeom>
            <a:blipFill dpi="0" rotWithShape="1">
              <a:blip r:embed="rId2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4876800"/>
            <a:ext cx="8153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304800" y="304800"/>
            <a:ext cx="1079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03399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ctrTitle" sz="quarter"/>
          </p:nvPr>
        </p:nvSpPr>
        <p:spPr>
          <a:xfrm>
            <a:off x="755650" y="1700213"/>
            <a:ext cx="7777163" cy="792162"/>
          </a:xfrm>
          <a:effectLst>
            <a:outerShdw dist="53882" dir="2700000" algn="ctr" rotWithShape="0">
              <a:srgbClr val="000066">
                <a:alpha val="50000"/>
              </a:srgbClr>
            </a:outerShdw>
          </a:effectLst>
        </p:spPr>
        <p:txBody>
          <a:bodyPr/>
          <a:lstStyle>
            <a:lvl1pPr>
              <a:defRPr sz="4000" b="1">
                <a:latin typeface="Verdana" pitchFamily="34" charset="0"/>
              </a:defRPr>
            </a:lvl1pPr>
          </a:lstStyle>
          <a:p>
            <a:r>
              <a:rPr lang="ru-RU" altLang="ko-KR"/>
              <a:t>Образец заголовка</a:t>
            </a:r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D4D6E2-7372-4638-8BE9-71A82E983E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533400"/>
            <a:ext cx="2057400" cy="608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6019800" cy="608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3EEF6-5407-43A8-9B55-557D815080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3914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533400" y="1371600"/>
            <a:ext cx="8229600" cy="5248275"/>
          </a:xfrm>
        </p:spPr>
        <p:txBody>
          <a:bodyPr/>
          <a:lstStyle/>
          <a:p>
            <a:r>
              <a:rPr lang="ru-RU"/>
              <a:t>Вставка диаграммы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D0A7EC36-E69F-4567-A4AF-83D1272344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391400" cy="563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533400" y="1371600"/>
            <a:ext cx="8229600" cy="5248275"/>
          </a:xfrm>
        </p:spPr>
        <p:txBody>
          <a:bodyPr/>
          <a:lstStyle/>
          <a:p>
            <a:r>
              <a:rPr lang="ru-RU"/>
              <a:t>Вставка таблицы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A1A0D905-98FB-48B0-9E6F-EFF6D5C91ED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29229-D47F-451B-85FE-405DCCAF4C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44C07B-5E86-4526-A955-ED4A832B24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371600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371600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D97A67-9577-4A3C-AC9F-9BA5553A3A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3F1-8A1B-4648-953E-4A9CB7D2A2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74733-4E0E-4709-87CD-16A31CD955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41B66-14B9-46D8-BA0A-1CFAA514B6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BD91F-4BFE-46AD-8B40-671447E804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4F180-6C44-42CE-8416-9390E446AF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Freeform 16"/>
          <p:cNvSpPr>
            <a:spLocks/>
          </p:cNvSpPr>
          <p:nvPr/>
        </p:nvSpPr>
        <p:spPr bwMode="gray">
          <a:xfrm>
            <a:off x="-15875" y="288925"/>
            <a:ext cx="9159875" cy="917575"/>
          </a:xfrm>
          <a:custGeom>
            <a:avLst/>
            <a:gdLst/>
            <a:ahLst/>
            <a:cxnLst>
              <a:cxn ang="0">
                <a:pos x="434" y="356"/>
              </a:cxn>
              <a:cxn ang="0">
                <a:pos x="751" y="2"/>
              </a:cxn>
              <a:cxn ang="0">
                <a:pos x="2158" y="0"/>
              </a:cxn>
              <a:cxn ang="0">
                <a:pos x="2244" y="115"/>
              </a:cxn>
              <a:cxn ang="0">
                <a:pos x="5770" y="115"/>
              </a:cxn>
              <a:cxn ang="0">
                <a:pos x="5764" y="489"/>
              </a:cxn>
              <a:cxn ang="0">
                <a:pos x="4998" y="495"/>
              </a:cxn>
              <a:cxn ang="0">
                <a:pos x="4897" y="576"/>
              </a:cxn>
              <a:cxn ang="0">
                <a:pos x="0" y="578"/>
              </a:cxn>
              <a:cxn ang="0">
                <a:pos x="16" y="369"/>
              </a:cxn>
            </a:cxnLst>
            <a:rect l="0" t="0" r="r" b="b"/>
            <a:pathLst>
              <a:path w="5770" h="578">
                <a:moveTo>
                  <a:pt x="434" y="356"/>
                </a:moveTo>
                <a:lnTo>
                  <a:pt x="751" y="2"/>
                </a:lnTo>
                <a:lnTo>
                  <a:pt x="2158" y="0"/>
                </a:lnTo>
                <a:lnTo>
                  <a:pt x="2244" y="115"/>
                </a:lnTo>
                <a:lnTo>
                  <a:pt x="5770" y="115"/>
                </a:lnTo>
                <a:lnTo>
                  <a:pt x="5764" y="489"/>
                </a:lnTo>
                <a:lnTo>
                  <a:pt x="4998" y="495"/>
                </a:lnTo>
                <a:lnTo>
                  <a:pt x="4897" y="576"/>
                </a:lnTo>
                <a:lnTo>
                  <a:pt x="0" y="578"/>
                </a:lnTo>
                <a:lnTo>
                  <a:pt x="16" y="369"/>
                </a:lnTo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>
            <a:outerShdw dist="77251" dir="4832261" algn="ctr" rotWithShape="0">
              <a:srgbClr val="000066">
                <a:alpha val="3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Freeform 15" descr="01c_img(Global Digtal Desigm(imageState)"/>
          <p:cNvSpPr>
            <a:spLocks/>
          </p:cNvSpPr>
          <p:nvPr/>
        </p:nvSpPr>
        <p:spPr bwMode="ltGray">
          <a:xfrm>
            <a:off x="-9525" y="322263"/>
            <a:ext cx="9153525" cy="854075"/>
          </a:xfrm>
          <a:custGeom>
            <a:avLst/>
            <a:gdLst/>
            <a:ahLst/>
            <a:cxnLst>
              <a:cxn ang="0">
                <a:pos x="433" y="360"/>
              </a:cxn>
              <a:cxn ang="0">
                <a:pos x="767" y="3"/>
              </a:cxn>
              <a:cxn ang="0">
                <a:pos x="2152" y="0"/>
              </a:cxn>
              <a:cxn ang="0">
                <a:pos x="2228" y="113"/>
              </a:cxn>
              <a:cxn ang="0">
                <a:pos x="5766" y="113"/>
              </a:cxn>
              <a:cxn ang="0">
                <a:pos x="5766" y="442"/>
              </a:cxn>
              <a:cxn ang="0">
                <a:pos x="4968" y="442"/>
              </a:cxn>
              <a:cxn ang="0">
                <a:pos x="4880" y="531"/>
              </a:cxn>
              <a:cxn ang="0">
                <a:pos x="0" y="521"/>
              </a:cxn>
              <a:cxn ang="0">
                <a:pos x="0" y="373"/>
              </a:cxn>
            </a:cxnLst>
            <a:rect l="0" t="0" r="r" b="b"/>
            <a:pathLst>
              <a:path w="5766" h="531">
                <a:moveTo>
                  <a:pt x="433" y="360"/>
                </a:moveTo>
                <a:lnTo>
                  <a:pt x="767" y="3"/>
                </a:lnTo>
                <a:lnTo>
                  <a:pt x="2152" y="0"/>
                </a:lnTo>
                <a:lnTo>
                  <a:pt x="2228" y="113"/>
                </a:lnTo>
                <a:lnTo>
                  <a:pt x="5766" y="113"/>
                </a:lnTo>
                <a:lnTo>
                  <a:pt x="5766" y="442"/>
                </a:lnTo>
                <a:lnTo>
                  <a:pt x="4968" y="442"/>
                </a:lnTo>
                <a:lnTo>
                  <a:pt x="4880" y="531"/>
                </a:lnTo>
                <a:lnTo>
                  <a:pt x="0" y="521"/>
                </a:lnTo>
                <a:lnTo>
                  <a:pt x="0" y="373"/>
                </a:lnTo>
              </a:path>
            </a:pathLst>
          </a:custGeom>
          <a:blipFill dpi="0" rotWithShape="1">
            <a:blip r:embed="rId16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371600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D5D6428-3AF2-4F51-BB7C-035CD6C6FAE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53340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714488"/>
            <a:ext cx="791873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</a:t>
            </a:r>
          </a:p>
          <a:p>
            <a:pPr algn="ctr"/>
            <a:r>
              <a:rPr lang="ru-RU" sz="4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родительскому собранию в 5-х классах</a:t>
            </a:r>
          </a:p>
          <a:p>
            <a:pPr algn="ctr"/>
            <a:endParaRPr lang="ru-RU" sz="4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51122"/>
            <a:ext cx="1912296" cy="127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F3572AA-917F-4F50-ACC4-D0D52F48F2CA}"/>
              </a:ext>
            </a:extLst>
          </p:cNvPr>
          <p:cNvSpPr txBox="1"/>
          <p:nvPr/>
        </p:nvSpPr>
        <p:spPr>
          <a:xfrm>
            <a:off x="5354243" y="5052415"/>
            <a:ext cx="33400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русского языка и литературы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Фроленкова О.Н.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BD101658-8087-42E7-9B41-3D73F3A99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300" y="1484784"/>
            <a:ext cx="7391400" cy="563563"/>
          </a:xfrm>
        </p:spPr>
        <p:txBody>
          <a:bodyPr/>
          <a:lstStyle/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со стороны родителей за выполнением домашнего задания должен быть обязательно!</a:t>
            </a:r>
            <a:b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Другое дело, что для каждого ребёнка он индивидуален. Кому-то достаточно ненавязчивого контроля, а с кем-то, возможно, приходится садиться рядом и помогать.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684" y="-20478"/>
            <a:ext cx="7774632" cy="1721286"/>
          </a:xfrm>
        </p:spPr>
        <p:txBody>
          <a:bodyPr/>
          <a:lstStyle/>
          <a:p>
            <a:pPr algn="l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Видимо, не все родители проявляют интерес к уровню подготовки детей при выполнении домашнего задания. Иначе не было бы вот таких пометок на полях тетрадей при проверке домашних работ наших учеников.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E369989-E2C6-4941-B451-2122B3EB9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272" y="1844824"/>
            <a:ext cx="2610887" cy="45479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7B288E-1F78-43CB-BEDE-B4A020A04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937835"/>
            <a:ext cx="1700765" cy="44314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07BDA1A-D818-4F1C-8FA7-F8F4F0F393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4080" y="1841098"/>
            <a:ext cx="1464384" cy="45516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4F3EE0C-5449-4A2C-9DF6-86DAE2BAA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33400"/>
            <a:ext cx="7391400" cy="5847928"/>
          </a:xfrm>
        </p:spPr>
        <p:txBody>
          <a:bodyPr/>
          <a:lstStyle/>
          <a:p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Ах, что за буквы…</a:t>
            </a:r>
            <a:br>
              <a:rPr lang="ru-RU" b="1" i="1" dirty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i="1" dirty="0">
                <a:solidFill>
                  <a:srgbClr val="FFFF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сожалению, среди ребят практически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нет таких, у кого бы был правильный каллиграфический почерк. Это большая проблема, которая может привести и к снижению успеваемости, и к заниженной самооценке.  Многие родители утверждают, что научить ребенка красиво и быстро писать – невыполнимая задача. И это в корне ошибочно. Почерк возможно исправить в любом возрасте, тем более в школьном.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B6340A39-885A-4DD8-92D0-268300F74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3240360"/>
          </a:xfrm>
        </p:spPr>
        <p:txBody>
          <a:bodyPr/>
          <a:lstStyle/>
          <a:p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много упражнений, помогающих улучшить почерк. Рекомендую начать с букв. На последних страницах практически всех тетрадей есть алфавит. Смотрим, как написаны буквы и прописываем их.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8DEE80E-89E5-4267-8DA9-CDBE9D068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501007"/>
            <a:ext cx="6984776" cy="32300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C52EB7-A34F-4DCA-A724-EE47B04B6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Полный ответ - залог успеха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20CE26-74AD-42E5-87E3-A3009220D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Приучаю ребят давать полные (развёрнутые) ответы:</a:t>
            </a: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 чём говорится в этом тексте?</a:t>
            </a: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 природе.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/неполный ответ/</a:t>
            </a: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 этом тексте говорится о красоте природы родного края. </a:t>
            </a: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/полный ответ/</a:t>
            </a:r>
          </a:p>
          <a:p>
            <a:pPr marL="0" indent="0">
              <a:buNone/>
            </a:pP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Разговаривая с детьми, задавайте наводящие вопросы, добивайтесь более полных ответов. </a:t>
            </a:r>
          </a:p>
          <a:p>
            <a:pPr marL="0" indent="0">
              <a:buNone/>
            </a:pPr>
            <a:r>
              <a:rPr lang="ru-RU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больше вы будете беседовать со своим ребёнком на разные темы, тем образнее и правильнее будет его речь.</a:t>
            </a:r>
          </a:p>
          <a:p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624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57B93C9-4BB6-4015-85A5-BE983BAC3A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вам успехов, 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надеюсь на всестороннюю поддержку с вашей стороны.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2706139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500034" y="121388"/>
            <a:ext cx="8143932" cy="4872604"/>
          </a:xfrm>
        </p:spPr>
        <p:txBody>
          <a:bodyPr/>
          <a:lstStyle/>
          <a:p>
            <a:br>
              <a:rPr lang="ru-RU" sz="2400" b="1" i="0" dirty="0">
                <a:effectLst/>
                <a:latin typeface="Times New Roman" panose="02020603050405020304" pitchFamily="18" charset="0"/>
              </a:rPr>
            </a:br>
            <a:r>
              <a:rPr lang="ru-RU" sz="2400" b="1" i="0" dirty="0">
                <a:effectLst/>
                <a:latin typeface="Times New Roman" panose="02020603050405020304" pitchFamily="18" charset="0"/>
              </a:rPr>
              <a:t>Уважаемые родители, </a:t>
            </a:r>
            <a:br>
              <a:rPr lang="ru-RU" sz="2400" b="1" i="0" dirty="0">
                <a:effectLst/>
                <a:latin typeface="Times New Roman" panose="02020603050405020304" pitchFamily="18" charset="0"/>
              </a:rPr>
            </a:br>
            <a:r>
              <a:rPr lang="ru-RU" sz="2400" b="1" i="0" dirty="0">
                <a:effectLst/>
                <a:latin typeface="Times New Roman" panose="02020603050405020304" pitchFamily="18" charset="0"/>
              </a:rPr>
              <a:t>ваши дети окончили начальную школу и перешли в 5 класс. Вы, вероятно, готовы вздохнуть с облегчением: теперь они самостоятельные, меньше нуждаются в опеке и можно не сидеть с ними над уроками. Должна вас предупредить: так облегчённо вздыхать вам не придётся ещё долго, поскольку итоговая аттестация в форме ОГЭ (9 </a:t>
            </a:r>
            <a:r>
              <a:rPr lang="ru-RU" sz="2400" b="1" i="0" dirty="0" err="1">
                <a:effectLst/>
                <a:latin typeface="Times New Roman" panose="02020603050405020304" pitchFamily="18" charset="0"/>
              </a:rPr>
              <a:t>кл</a:t>
            </a:r>
            <a:r>
              <a:rPr lang="ru-RU" sz="2400" b="1" i="0" dirty="0">
                <a:effectLst/>
                <a:latin typeface="Times New Roman" panose="02020603050405020304" pitchFamily="18" charset="0"/>
              </a:rPr>
              <a:t>.) и ЕГЭ (11 </a:t>
            </a:r>
            <a:r>
              <a:rPr lang="ru-RU" sz="2400" b="1" i="0" dirty="0" err="1">
                <a:effectLst/>
                <a:latin typeface="Times New Roman" panose="02020603050405020304" pitchFamily="18" charset="0"/>
              </a:rPr>
              <a:t>кл</a:t>
            </a:r>
            <a:r>
              <a:rPr lang="ru-RU" sz="2400" b="1" i="0" dirty="0">
                <a:effectLst/>
                <a:latin typeface="Times New Roman" panose="02020603050405020304" pitchFamily="18" charset="0"/>
              </a:rPr>
              <a:t>.) требует серьёзной подготовки в течение всего периода обучения, а уровень сознательной мотивации к учёбе у школьников невысок. Это означает, что без пристального внимания со стороны родителей, вашего контроля и помощи детям не обойтись</a:t>
            </a: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/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5325618"/>
            <a:ext cx="1693422" cy="1389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2"/>
            <a:ext cx="7820028" cy="5286412"/>
          </a:xfrm>
        </p:spPr>
        <p:txBody>
          <a:bodyPr/>
          <a:lstStyle/>
          <a:p>
            <a:pPr algn="l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/>
            </a:br>
            <a:br>
              <a:rPr lang="ru-RU" sz="2000" dirty="0"/>
            </a:br>
            <a:endParaRPr lang="ru-RU" sz="2000" dirty="0"/>
          </a:p>
        </p:txBody>
      </p:sp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296677"/>
            <a:ext cx="1658253" cy="127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D417B62-4CBF-4BAF-9E4B-D0855C25E88F}"/>
              </a:ext>
            </a:extLst>
          </p:cNvPr>
          <p:cNvSpPr txBox="1"/>
          <p:nvPr/>
        </p:nvSpPr>
        <p:spPr>
          <a:xfrm>
            <a:off x="239681" y="314034"/>
            <a:ext cx="855129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ru-RU" sz="28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Что должен иметь ученик на уроке:</a:t>
            </a:r>
          </a:p>
          <a:p>
            <a:pPr algn="ctr" rtl="0"/>
            <a:endParaRPr lang="ru-RU" sz="2800" b="0" i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marL="457200" algn="l" rtl="0">
              <a:buFont typeface="+mj-lt"/>
              <a:buAutoNum type="arabicPeriod"/>
            </a:pPr>
            <a:r>
              <a:rPr lang="ru-RU" sz="28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Дневник, учебник, письменные принадлежности (ручка, простой карандаш, линейка).</a:t>
            </a:r>
            <a:endParaRPr lang="ru-RU" sz="2800" b="1" i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marL="457200" algn="l" rtl="0">
              <a:buFont typeface="+mj-lt"/>
              <a:buAutoNum type="arabicPeriod"/>
            </a:pPr>
            <a:r>
              <a:rPr lang="ru-RU" sz="28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Тетради: 2 рабочих, 1 для контрольных работ, 1 для работ по развитию речи.</a:t>
            </a:r>
          </a:p>
          <a:p>
            <a:pPr marL="457200" algn="l" rtl="0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</a:p>
          <a:p>
            <a:pPr marL="457200" algn="l" rtl="0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Обращаю ваше внимание на то, что рабочие тетради должны быть не более 12 листов.</a:t>
            </a:r>
            <a:endParaRPr lang="ru-RU" sz="2800" b="1" i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marL="457200" algn="l" rtl="0"/>
            <a:endParaRPr lang="ru-RU" sz="2800" b="0" i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672414" cy="575312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669787-1C28-4773-8E91-5BF41BF5E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4209" y="3245862"/>
            <a:ext cx="2610279" cy="348042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4703F4-AFF2-4BC0-9C66-6F44A4F93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313" r="30313"/>
          <a:stretch/>
        </p:blipFill>
        <p:spPr>
          <a:xfrm>
            <a:off x="90688" y="3284984"/>
            <a:ext cx="2610279" cy="34804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3C93771-9E73-4F61-BE3C-4E915AB37FDD}"/>
              </a:ext>
            </a:extLst>
          </p:cNvPr>
          <p:cNvSpPr txBox="1"/>
          <p:nvPr/>
        </p:nvSpPr>
        <p:spPr>
          <a:xfrm>
            <a:off x="2742708" y="4653136"/>
            <a:ext cx="379816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язык. 5 класс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Учебник. 5 класс. Часть 1,2. Авторы: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Ладыженская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 А., Баранов М. Т.,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Тростенцова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 А., Григорян Л. Т.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F34601-4246-4846-9F3E-45ACB1DF87E7}"/>
              </a:ext>
            </a:extLst>
          </p:cNvPr>
          <p:cNvSpPr txBox="1"/>
          <p:nvPr/>
        </p:nvSpPr>
        <p:spPr>
          <a:xfrm>
            <a:off x="1475656" y="908720"/>
            <a:ext cx="66247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Учебник, по которому мы занимаемся, является новой версией УМК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Ладыженской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5 класса в мягкой обложке. Учебник состоит из двух частей. Соответствует требованиям ФГОС.</a:t>
            </a:r>
          </a:p>
          <a:p>
            <a:r>
              <a:rPr lang="ru-RU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15370" cy="6072230"/>
          </a:xfrm>
        </p:spPr>
        <p:txBody>
          <a:bodyPr/>
          <a:lstStyle/>
          <a:p>
            <a:pPr algn="l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500702"/>
            <a:ext cx="157163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F155DA-58F0-4CDA-B5FC-2318FA7B4F67}"/>
              </a:ext>
            </a:extLst>
          </p:cNvPr>
          <p:cNvSpPr txBox="1"/>
          <p:nvPr/>
        </p:nvSpPr>
        <p:spPr>
          <a:xfrm>
            <a:off x="664094" y="214528"/>
            <a:ext cx="7744374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отметить, что данное издание отличается наличием цветных иллюстраций к заданиям упражнений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расширенной дополнительной информацией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 конце учебника есть четыре вида словарей: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орфографический,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орфоэпический,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словарь паронимов,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толковый.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/>
              <a:t>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63B785-829C-4713-8FA9-7D9A8814FF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02" t="3061" r="722" b="5934"/>
          <a:stretch/>
        </p:blipFill>
        <p:spPr>
          <a:xfrm>
            <a:off x="4283968" y="3429000"/>
            <a:ext cx="4766347" cy="33023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072494" cy="6215106"/>
          </a:xfrm>
        </p:spPr>
        <p:txBody>
          <a:bodyPr/>
          <a:lstStyle/>
          <a:p>
            <a:pPr marL="180000" algn="l"/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868B01-44E7-485F-B765-D9D920067C7F}"/>
              </a:ext>
            </a:extLst>
          </p:cNvPr>
          <p:cNvSpPr txBox="1"/>
          <p:nvPr/>
        </p:nvSpPr>
        <p:spPr>
          <a:xfrm>
            <a:off x="500034" y="548680"/>
            <a:ext cx="8072494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ru-RU" sz="3200" b="1" i="0" dirty="0">
                <a:solidFill>
                  <a:srgbClr val="B2FABB"/>
                </a:solidFill>
                <a:effectLst/>
                <a:latin typeface="Times New Roman" panose="02020603050405020304" pitchFamily="18" charset="0"/>
              </a:rPr>
              <a:t>Структура возможного домашнего задания по русскому языку.</a:t>
            </a:r>
            <a:endParaRPr lang="ru-RU" sz="3200" b="0" i="0" dirty="0">
              <a:solidFill>
                <a:srgbClr val="B2FABB"/>
              </a:solidFill>
              <a:effectLst/>
              <a:latin typeface="Arial" panose="020B0604020202020204" pitchFamily="34" charset="0"/>
            </a:endParaRPr>
          </a:p>
          <a:p>
            <a:pPr algn="ctr" rtl="0"/>
            <a:r>
              <a:rPr lang="ru-RU" sz="3200" b="0" i="0" u="sng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 </a:t>
            </a:r>
            <a:endParaRPr lang="ru-RU" sz="3200" b="0" i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pPr marL="457200" algn="l" rtl="0">
              <a:buFont typeface="+mj-lt"/>
              <a:buAutoNum type="arabicPeriod"/>
            </a:pPr>
            <a:r>
              <a:rPr lang="ru-RU" sz="2400" b="1" i="0" u="sng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Устное задание: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 выучить правило, уяснить теоретический материал, содержащийся в заданном параграфе. </a:t>
            </a:r>
            <a:r>
              <a:rPr lang="ru-RU" sz="2400" b="1" i="1" dirty="0">
                <a:solidFill>
                  <a:srgbClr val="FF66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/обязательно выполнять первым/</a:t>
            </a:r>
          </a:p>
          <a:p>
            <a:pPr marL="457200" algn="l" rtl="0">
              <a:buFont typeface="+mj-lt"/>
              <a:buAutoNum type="arabicPeriod"/>
            </a:pPr>
            <a:endParaRPr lang="ru-RU" sz="2400" b="1" i="1" dirty="0">
              <a:solidFill>
                <a:srgbClr val="FF66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l" rtl="0"/>
            <a:r>
              <a:rPr lang="ru-RU" sz="2400" b="1" i="0" u="sng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2.Письменное задание:</a:t>
            </a:r>
            <a:r>
              <a:rPr lang="ru-RU" sz="24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выполнить упражнение по учебнику со всеми заданиями. </a:t>
            </a:r>
          </a:p>
          <a:p>
            <a:pPr marL="457200" algn="l" rtl="0">
              <a:buFont typeface="+mj-lt"/>
              <a:buAutoNum type="arabicPeriod"/>
            </a:pP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marL="457200" algn="l" rtl="0">
              <a:buFont typeface="+mj-lt"/>
              <a:buAutoNum type="arabicPeriod" startAt="3"/>
            </a:pPr>
            <a:r>
              <a:rPr lang="ru-RU" sz="2400" b="1" i="0" u="sng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Письмо по памяти:</a:t>
            </a:r>
            <a:r>
              <a:rPr lang="ru-RU" sz="2400" b="1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chemeClr val="tx2"/>
                </a:solidFill>
                <a:effectLst/>
                <a:latin typeface="Times New Roman" panose="02020603050405020304" pitchFamily="18" charset="0"/>
              </a:rPr>
              <a:t>выучить словарный диктант по упражнению, по орфографическому словарю,  подготовиться к изложению.</a:t>
            </a:r>
            <a:endParaRPr lang="ru-RU" sz="2400" b="1" i="1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  <a:p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>
            <a:extLst>
              <a:ext uri="{FF2B5EF4-FFF2-40B4-BE49-F238E27FC236}">
                <a16:creationId xmlns:a16="http://schemas.microsoft.com/office/drawing/2014/main" id="{F94A6C1A-87D2-4027-9574-F9C4DAFD0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24827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материал учебника можно разделить на две группы:</a:t>
            </a: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правила и определения, которые необходимо выучить наизусть </a:t>
            </a:r>
            <a:r>
              <a:rPr lang="ru-RU" dirty="0">
                <a:solidFill>
                  <a:srgbClr val="FF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/расположены на розовом фоне/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A0F34B2-C193-4123-A073-80D2DD7866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85"/>
          <a:stretch/>
        </p:blipFill>
        <p:spPr>
          <a:xfrm>
            <a:off x="153318" y="2780928"/>
            <a:ext cx="8768735" cy="3384376"/>
          </a:xfrm>
          <a:prstGeom prst="rect">
            <a:avLst/>
          </a:prstGeom>
        </p:spPr>
      </p:pic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42109F70-7D87-4877-9823-85CEFF864729}"/>
              </a:ext>
            </a:extLst>
          </p:cNvPr>
          <p:cNvSpPr/>
          <p:nvPr/>
        </p:nvSpPr>
        <p:spPr>
          <a:xfrm rot="5400000">
            <a:off x="3317000" y="223572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143D7D8-9ED5-4BCC-A668-41426FF64D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636912"/>
            <a:ext cx="8130667" cy="38691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FE6880-C74D-48A1-92C3-4B17A8952334}"/>
              </a:ext>
            </a:extLst>
          </p:cNvPr>
          <p:cNvSpPr txBox="1"/>
          <p:nvPr/>
        </p:nvSpPr>
        <p:spPr>
          <a:xfrm>
            <a:off x="1013037" y="764704"/>
            <a:ext cx="725331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5AEFF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Сведения, которые нужно понять и уметь объяснять своими словами 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91D969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/обозначены широкой и узкой полосками/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D5917F5C-B812-4C64-9805-19FAA8804089}"/>
              </a:ext>
            </a:extLst>
          </p:cNvPr>
          <p:cNvSpPr/>
          <p:nvPr/>
        </p:nvSpPr>
        <p:spPr>
          <a:xfrm rot="2439700">
            <a:off x="64430" y="215099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wrap="none" lIns="360000" rIns="396000" bIns="180000" anchor="t" anchorCtr="1"/>
          <a:lstStyle/>
          <a:p>
            <a:pPr marL="3657600" lvl="8" indent="0" algn="ctr">
              <a:buNone/>
            </a:pP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7BD498-3822-44E6-9CA6-360590AE02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35" t="5900" r="6869" b="14300"/>
          <a:stretch/>
        </p:blipFill>
        <p:spPr>
          <a:xfrm>
            <a:off x="1802512" y="2276872"/>
            <a:ext cx="5691376" cy="4505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E4FED7-44F8-487E-9608-BB73B26D63D7}"/>
              </a:ext>
            </a:extLst>
          </p:cNvPr>
          <p:cNvSpPr txBox="1"/>
          <p:nvPr/>
        </p:nvSpPr>
        <p:spPr>
          <a:xfrm>
            <a:off x="120375" y="-13395"/>
            <a:ext cx="86426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 параграфе могут быть слова в рамочке. 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так называемые </a:t>
            </a:r>
            <a:r>
              <a:rPr lang="ru-RU" sz="3200" b="1" dirty="0">
                <a:solidFill>
                  <a:srgbClr val="FF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словарные слова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правописание которых нужно запоминать</a:t>
            </a:r>
          </a:p>
        </p:txBody>
      </p:sp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D0574B64-39AF-43F8-9751-4E128DCC1317}"/>
              </a:ext>
            </a:extLst>
          </p:cNvPr>
          <p:cNvSpPr/>
          <p:nvPr/>
        </p:nvSpPr>
        <p:spPr>
          <a:xfrm rot="2121629">
            <a:off x="1044997" y="254512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db2004137d">
  <a:themeElements>
    <a:clrScheme name="sample 3">
      <a:dk1>
        <a:srgbClr val="0066CC"/>
      </a:dk1>
      <a:lt1>
        <a:srgbClr val="B1E2FB"/>
      </a:lt1>
      <a:dk2>
        <a:srgbClr val="003399"/>
      </a:dk2>
      <a:lt2>
        <a:srgbClr val="FFFFFF"/>
      </a:lt2>
      <a:accent1>
        <a:srgbClr val="4BAAF1"/>
      </a:accent1>
      <a:accent2>
        <a:srgbClr val="91D969"/>
      </a:accent2>
      <a:accent3>
        <a:srgbClr val="AAADCA"/>
      </a:accent3>
      <a:accent4>
        <a:srgbClr val="97C1D6"/>
      </a:accent4>
      <a:accent5>
        <a:srgbClr val="B1D2F7"/>
      </a:accent5>
      <a:accent6>
        <a:srgbClr val="83C45E"/>
      </a:accent6>
      <a:hlink>
        <a:srgbClr val="85AEFF"/>
      </a:hlink>
      <a:folHlink>
        <a:srgbClr val="B9B9FF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9966FF"/>
        </a:dk1>
        <a:lt1>
          <a:srgbClr val="B6D1F6"/>
        </a:lt1>
        <a:dk2>
          <a:srgbClr val="660066"/>
        </a:dk2>
        <a:lt2>
          <a:srgbClr val="FFFFFF"/>
        </a:lt2>
        <a:accent1>
          <a:srgbClr val="6699FF"/>
        </a:accent1>
        <a:accent2>
          <a:srgbClr val="35C7B6"/>
        </a:accent2>
        <a:accent3>
          <a:srgbClr val="B8AAB8"/>
        </a:accent3>
        <a:accent4>
          <a:srgbClr val="9BB2D2"/>
        </a:accent4>
        <a:accent5>
          <a:srgbClr val="B8CAFF"/>
        </a:accent5>
        <a:accent6>
          <a:srgbClr val="2FB4A5"/>
        </a:accent6>
        <a:hlink>
          <a:srgbClr val="FFCC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 2">
        <a:dk1>
          <a:srgbClr val="33CCCC"/>
        </a:dk1>
        <a:lt1>
          <a:srgbClr val="B6D1F6"/>
        </a:lt1>
        <a:dk2>
          <a:srgbClr val="006666"/>
        </a:dk2>
        <a:lt2>
          <a:srgbClr val="FFFFFF"/>
        </a:lt2>
        <a:accent1>
          <a:srgbClr val="33CCFF"/>
        </a:accent1>
        <a:accent2>
          <a:srgbClr val="6ABA42"/>
        </a:accent2>
        <a:accent3>
          <a:srgbClr val="AAB8B8"/>
        </a:accent3>
        <a:accent4>
          <a:srgbClr val="9BB2D2"/>
        </a:accent4>
        <a:accent5>
          <a:srgbClr val="ADE2FF"/>
        </a:accent5>
        <a:accent6>
          <a:srgbClr val="5FA83B"/>
        </a:accent6>
        <a:hlink>
          <a:srgbClr val="FF9900"/>
        </a:hlink>
        <a:folHlink>
          <a:srgbClr val="6289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 3">
        <a:dk1>
          <a:srgbClr val="0066CC"/>
        </a:dk1>
        <a:lt1>
          <a:srgbClr val="B1E2FB"/>
        </a:lt1>
        <a:dk2>
          <a:srgbClr val="003399"/>
        </a:dk2>
        <a:lt2>
          <a:srgbClr val="FFFFFF"/>
        </a:lt2>
        <a:accent1>
          <a:srgbClr val="4BAAF1"/>
        </a:accent1>
        <a:accent2>
          <a:srgbClr val="91D969"/>
        </a:accent2>
        <a:accent3>
          <a:srgbClr val="AAADCA"/>
        </a:accent3>
        <a:accent4>
          <a:srgbClr val="97C1D6"/>
        </a:accent4>
        <a:accent5>
          <a:srgbClr val="B1D2F7"/>
        </a:accent5>
        <a:accent6>
          <a:srgbClr val="83C45E"/>
        </a:accent6>
        <a:hlink>
          <a:srgbClr val="85AEFF"/>
        </a:hlink>
        <a:folHlink>
          <a:srgbClr val="B9B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cdb2004137d</Template>
  <TotalTime>1348</TotalTime>
  <Words>714</Words>
  <Application>Microsoft Office PowerPoint</Application>
  <PresentationFormat>Экран (4:3)</PresentationFormat>
  <Paragraphs>61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Verdana</vt:lpstr>
      <vt:lpstr>Wingdings</vt:lpstr>
      <vt:lpstr>cdb2004137d</vt:lpstr>
      <vt:lpstr>Презентация PowerPoint</vt:lpstr>
      <vt:lpstr> Уважаемые родители,  ваши дети окончили начальную школу и перешли в 5 класс. Вы, вероятно, готовы вздохнуть с облегчением: теперь они самостоятельные, меньше нуждаются в опеке и можно не сидеть с ними над уроками. Должна вас предупредить: так облегчённо вздыхать вам не придётся ещё долго, поскольку итоговая аттестация в форме ОГЭ (9 кл.) и ЕГЭ (11 кл.) требует серьёзной подготовки в течение всего периода обучения, а уровень сознательной мотивации к учёбе у школьников невысок. Это означает, что без пристального внимания со стороны родителей, вашего контроля и помощи детям не обойтись. </vt:lpstr>
      <vt:lpstr>   </vt:lpstr>
      <vt:lpstr> </vt:lpstr>
      <vt:lpstr> </vt:lpstr>
      <vt:lpstr>  </vt:lpstr>
      <vt:lpstr>Презентация PowerPoint</vt:lpstr>
      <vt:lpstr>Презентация PowerPoint</vt:lpstr>
      <vt:lpstr>Презентация PowerPoint</vt:lpstr>
      <vt:lpstr>    Контроль со стороны родителей за выполнением домашнего задания должен быть обязательно!  Другое дело, что для каждого ребёнка он индивидуален. Кому-то достаточно ненавязчивого контроля, а с кем-то, возможно, приходится садиться рядом и помогать.</vt:lpstr>
      <vt:lpstr>Видимо, не все родители проявляют интерес к уровню подготовки детей при выполнении домашнего задания. Иначе не было бы вот таких пометок на полях тетрадей при проверке домашних работ наших учеников.</vt:lpstr>
      <vt:lpstr>   Ах, что за буквы…  К сожалению, среди ребят практически  нет таких, у кого бы был правильный каллиграфический почерк. Это большая проблема, которая может привести и к снижению успеваемости, и к заниженной самооценке.  Многие родители утверждают, что научить ребенка красиво и быстро писать – невыполнимая задача. И это в корне ошибочно. Почерк возможно исправить в любом возрасте, тем более в школьном.    </vt:lpstr>
      <vt:lpstr>  Есть много упражнений, помогающих улучшить почерк. Рекомендую начать с букв. На последних страницах практически всех тетрадей есть алфавит. Смотрим, как написаны буквы и прописываем их.  </vt:lpstr>
      <vt:lpstr>Полный ответ - залог успеха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Home</dc:creator>
  <cp:lastModifiedBy>Ольга Фроленкова</cp:lastModifiedBy>
  <cp:revision>150</cp:revision>
  <dcterms:created xsi:type="dcterms:W3CDTF">2010-03-15T17:34:36Z</dcterms:created>
  <dcterms:modified xsi:type="dcterms:W3CDTF">2024-03-24T10:22:07Z</dcterms:modified>
</cp:coreProperties>
</file>