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7" r:id="rId3"/>
    <p:sldId id="286" r:id="rId4"/>
    <p:sldId id="288" r:id="rId5"/>
    <p:sldId id="260" r:id="rId6"/>
    <p:sldId id="261" r:id="rId7"/>
    <p:sldId id="284" r:id="rId8"/>
    <p:sldId id="285" r:id="rId9"/>
    <p:sldId id="262" r:id="rId10"/>
    <p:sldId id="272" r:id="rId11"/>
    <p:sldId id="263" r:id="rId12"/>
    <p:sldId id="264" r:id="rId13"/>
    <p:sldId id="265" r:id="rId14"/>
    <p:sldId id="266" r:id="rId15"/>
    <p:sldId id="281" r:id="rId16"/>
    <p:sldId id="268" r:id="rId17"/>
    <p:sldId id="274" r:id="rId18"/>
    <p:sldId id="270" r:id="rId19"/>
    <p:sldId id="273" r:id="rId20"/>
    <p:sldId id="275" r:id="rId21"/>
    <p:sldId id="283" r:id="rId22"/>
    <p:sldId id="277" r:id="rId23"/>
    <p:sldId id="276" r:id="rId24"/>
    <p:sldId id="271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1882D-593D-4F68-BDF3-823D93F6461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65054-E45C-482A-8863-2C9BFC57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lan-konspekt_uroka_po_okruzhayuschemu_miru_na_temu_emocii_i_nastroenie_cheloveka_1_klas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theslide.ru/okruzhayushchiy-mir/perezhivaniya-ispytannye-vremenem-4-klass" TargetMode="External"/><Relationship Id="rId4" Type="http://schemas.openxmlformats.org/officeDocument/2006/relationships/hyperlink" Target="http://yandex.ru/clck/jsredir?from=yandex.ru;images/search;images;;&amp;text=&amp;etext=8756.ZHCPgf_3lgRBgjMUVcu8570N51XcGH1GAQQYunC0KZg7FHcTXXkbe3IbUuiG3GCvftYufo66fvy48W59gLRXAMCmvtFaAwWHVOc_SlRMkD_8FM9kUc6IQdiQ3qemI4yArHai8cw03S31M5Egr8tToA.0229f889c97176a328879eb383bb0d3abff03da6&amp;uuid=&amp;state=tid_Wvm4RM28ca_MiO4Ne9osTPtpHS9wicjEF5X7fRziVPIHCd9FyQ,,&amp;data=UlNrNmk5WktYejY4cHFySjRXSWhXTy03T1BFSHpvTlRlQzY2a0ppQWwtMGt6dkFsb0N3MkcxWTZ3NW54eTJ1cDF5TkJOV0dkb1ZkMFZHMUtVUm55bGd3Wndnby05eTlrdExHbGdYdWlaTXBnQ3IzRUJwc2hNam1Jc3dpMWl1R2pkNTV3emN0VzFIei1mOUI5UXhxVnVhcUlzMlZVN1pBWHZTOE91V0ZRdDFscnN3TzlITlNOZFEsLA,,&amp;sign=81cfa92816866c6ea87751d8f99bc0d5&amp;keyno=0&amp;b64e=2&amp;l10n=ru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67544" y="1412776"/>
            <a:ext cx="84239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Костомарова Юлия Михайловна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Педагог-психолог, ГОБУ «СКШИ № 9»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e-mail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Kostomarova_24@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mal.ru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23528" y="3748390"/>
            <a:ext cx="84249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3958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работы: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«Эмоции и настроение человека» для 6 класса глухих детей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Номинация: Презентация к уроку.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Подноминация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№ 15 Методическая разработка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педагога-психолога.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857232"/>
            <a:ext cx="3355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Какое настроение? </a:t>
            </a:r>
          </a:p>
        </p:txBody>
      </p:sp>
      <p:pic>
        <p:nvPicPr>
          <p:cNvPr id="22530" name="Picture 2" descr="ÐÐ°ÑÑÐ¸Ð½ÐºÐ¸ Ð¿Ð¾ Ð·Ð°Ð¿ÑÐ¾ÑÑ ÐºÐ°ÑÑÐ¸Ð½ÐºÐ¸ Ð´Ð»Ñ Ð´ÐµÑÐµÐ¹ ÑÐ¼Ð°Ð¹Ð»Ð¸ÐºÐ¸ Ñ ÑÐ°Ð·Ð½ÑÐ¼ Ð½Ð°ÑÑÑÐ¾ÐµÐ½Ð¸ÐµÐ¼"/>
          <p:cNvPicPr>
            <a:picLocks noChangeAspect="1" noChangeArrowheads="1"/>
          </p:cNvPicPr>
          <p:nvPr/>
        </p:nvPicPr>
        <p:blipFill>
          <a:blip r:embed="rId3" cstate="print"/>
          <a:srcRect r="68611" b="60317"/>
          <a:stretch>
            <a:fillRect/>
          </a:stretch>
        </p:blipFill>
        <p:spPr bwMode="auto">
          <a:xfrm>
            <a:off x="1428727" y="1500174"/>
            <a:ext cx="2000265" cy="1785950"/>
          </a:xfrm>
          <a:prstGeom prst="rect">
            <a:avLst/>
          </a:prstGeom>
          <a:noFill/>
        </p:spPr>
      </p:pic>
      <p:pic>
        <p:nvPicPr>
          <p:cNvPr id="5" name="Picture 2" descr="ÐÐ°ÑÑÐ¸Ð½ÐºÐ¸ Ð¿Ð¾ Ð·Ð°Ð¿ÑÐ¾ÑÑ ÐºÐ°ÑÑÐ¸Ð½ÐºÐ¸ Ð´Ð»Ñ Ð´ÐµÑÐµÐ¹ ÑÐ¼Ð°Ð¹Ð»Ð¸ÐºÐ¸ Ñ ÑÐ°Ð·Ð½ÑÐ¼ Ð½Ð°ÑÑÑÐ¾ÐµÐ½Ð¸ÐµÐ¼"/>
          <p:cNvPicPr>
            <a:picLocks noChangeAspect="1" noChangeArrowheads="1"/>
          </p:cNvPicPr>
          <p:nvPr/>
        </p:nvPicPr>
        <p:blipFill>
          <a:blip r:embed="rId3" cstate="print"/>
          <a:srcRect l="32813" r="33203" b="61836"/>
          <a:stretch>
            <a:fillRect/>
          </a:stretch>
        </p:blipFill>
        <p:spPr bwMode="auto">
          <a:xfrm>
            <a:off x="3534596" y="1500174"/>
            <a:ext cx="2251850" cy="1785950"/>
          </a:xfrm>
          <a:prstGeom prst="rect">
            <a:avLst/>
          </a:prstGeom>
          <a:noFill/>
        </p:spPr>
      </p:pic>
      <p:pic>
        <p:nvPicPr>
          <p:cNvPr id="6" name="Picture 2" descr="ÐÐ°ÑÑÐ¸Ð½ÐºÐ¸ Ð¿Ð¾ Ð·Ð°Ð¿ÑÐ¾ÑÑ ÐºÐ°ÑÑÐ¸Ð½ÐºÐ¸ Ð´Ð»Ñ Ð´ÐµÑÐµÐ¹ ÑÐ¼Ð°Ð¹Ð»Ð¸ÐºÐ¸ Ñ ÑÐ°Ð·Ð½ÑÐ¼ Ð½Ð°ÑÑÑÐ¾ÐµÐ½Ð¸ÐµÐ¼"/>
          <p:cNvPicPr>
            <a:picLocks noChangeAspect="1" noChangeArrowheads="1"/>
          </p:cNvPicPr>
          <p:nvPr/>
        </p:nvPicPr>
        <p:blipFill>
          <a:blip r:embed="rId3" cstate="print"/>
          <a:srcRect l="66797" b="60177"/>
          <a:stretch>
            <a:fillRect/>
          </a:stretch>
        </p:blipFill>
        <p:spPr bwMode="auto">
          <a:xfrm>
            <a:off x="5749779" y="1500174"/>
            <a:ext cx="2108369" cy="1785950"/>
          </a:xfrm>
          <a:prstGeom prst="rect">
            <a:avLst/>
          </a:prstGeom>
          <a:noFill/>
        </p:spPr>
      </p:pic>
      <p:pic>
        <p:nvPicPr>
          <p:cNvPr id="7" name="Picture 2" descr="ÐÐ°ÑÑÐ¸Ð½ÐºÐ¸ Ð¿Ð¾ Ð·Ð°Ð¿ÑÐ¾ÑÑ ÐºÐ°ÑÑÐ¸Ð½ÐºÐ¸ Ð´Ð»Ñ Ð´ÐµÑÐµÐ¹ ÑÐ¼Ð°Ð¹Ð»Ð¸ÐºÐ¸ Ñ ÑÐ°Ð·Ð½ÑÐ¼ Ð½Ð°ÑÑÑÐ¾ÐµÐ½Ð¸ÐµÐ¼"/>
          <p:cNvPicPr>
            <a:picLocks noChangeAspect="1" noChangeArrowheads="1"/>
          </p:cNvPicPr>
          <p:nvPr/>
        </p:nvPicPr>
        <p:blipFill>
          <a:blip r:embed="rId3" cstate="print"/>
          <a:srcRect t="49779" r="68359" b="8738"/>
          <a:stretch>
            <a:fillRect/>
          </a:stretch>
        </p:blipFill>
        <p:spPr bwMode="auto">
          <a:xfrm>
            <a:off x="1428728" y="3857628"/>
            <a:ext cx="1928826" cy="1857388"/>
          </a:xfrm>
          <a:prstGeom prst="rect">
            <a:avLst/>
          </a:prstGeom>
          <a:noFill/>
        </p:spPr>
      </p:pic>
      <p:pic>
        <p:nvPicPr>
          <p:cNvPr id="8" name="Picture 2" descr="ÐÐ°ÑÑÐ¸Ð½ÐºÐ¸ Ð¿Ð¾ Ð·Ð°Ð¿ÑÐ¾ÑÑ ÐºÐ°ÑÑÐ¸Ð½ÐºÐ¸ Ð´Ð»Ñ Ð´ÐµÑÐµÐ¹ ÑÐ¼Ð°Ð¹Ð»Ð¸ÐºÐ¸ Ñ ÑÐ°Ð·Ð½ÑÐ¼ Ð½Ð°ÑÑÑÐ¾ÐµÐ½Ð¸ÐµÐ¼"/>
          <p:cNvPicPr>
            <a:picLocks noChangeAspect="1" noChangeArrowheads="1"/>
          </p:cNvPicPr>
          <p:nvPr/>
        </p:nvPicPr>
        <p:blipFill>
          <a:blip r:embed="rId3" cstate="print"/>
          <a:srcRect l="32813" t="48120" r="34374" b="8738"/>
          <a:stretch>
            <a:fillRect/>
          </a:stretch>
        </p:blipFill>
        <p:spPr bwMode="auto">
          <a:xfrm>
            <a:off x="3643306" y="3786190"/>
            <a:ext cx="2000264" cy="1857388"/>
          </a:xfrm>
          <a:prstGeom prst="rect">
            <a:avLst/>
          </a:prstGeom>
          <a:noFill/>
        </p:spPr>
      </p:pic>
      <p:pic>
        <p:nvPicPr>
          <p:cNvPr id="9" name="Picture 2" descr="ÐÐ°ÑÑÐ¸Ð½ÐºÐ¸ Ð¿Ð¾ Ð·Ð°Ð¿ÑÐ¾ÑÑ ÐºÐ°ÑÑÐ¸Ð½ÐºÐ¸ Ð´Ð»Ñ Ð´ÐµÑÐµÐ¹ ÑÐ¼Ð°Ð¹Ð»Ð¸ÐºÐ¸ Ñ ÑÐ°Ð·Ð½ÑÐ¼ Ð½Ð°ÑÑÑÐ¾ÐµÐ½Ð¸ÐµÐ¼"/>
          <p:cNvPicPr>
            <a:picLocks noChangeAspect="1" noChangeArrowheads="1"/>
          </p:cNvPicPr>
          <p:nvPr/>
        </p:nvPicPr>
        <p:blipFill>
          <a:blip r:embed="rId3" cstate="print"/>
          <a:srcRect l="66798" t="49779" b="10398"/>
          <a:stretch>
            <a:fillRect/>
          </a:stretch>
        </p:blipFill>
        <p:spPr bwMode="auto">
          <a:xfrm>
            <a:off x="5786446" y="3786190"/>
            <a:ext cx="2192704" cy="18573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857356" y="328612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2" y="328612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3286124"/>
            <a:ext cx="111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3042" y="5786454"/>
            <a:ext cx="1678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дивление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43372" y="5786454"/>
            <a:ext cx="1094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2198" y="5715016"/>
            <a:ext cx="2012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Спокойствие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85786" y="2285992"/>
            <a:ext cx="77153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Настроение тесно связано с эмоциями.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отличие от настроения эмоции могут меняться достаточно быстро и протекать долго.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000504"/>
            <a:ext cx="4762500" cy="2247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8596" y="785794"/>
            <a:ext cx="814393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Психологическая игра.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бывает настроение?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0" name="Picture 2" descr="ÐÐ°ÑÑÐ¸Ð½ÐºÐ¸ Ð¿Ð¾ Ð·Ð°Ð¿ÑÐ¾ÑÑ ÐºÐ°ÑÑÐ¸Ð½ÐºÐ¸ Ð´Ð»Ñ Ð´ÐµÑÐµÐ¹ ÑÐ¼Ð°Ð¹Ð»Ð¸ÐºÐ¸ Ñ ÑÐ°Ð·Ð½ÑÐ¼ Ð½Ð°ÑÑÑÐ¾ÐµÐ½Ð¸ÐµÐ¼"/>
          <p:cNvPicPr>
            <a:picLocks noChangeAspect="1" noChangeArrowheads="1"/>
          </p:cNvPicPr>
          <p:nvPr/>
        </p:nvPicPr>
        <p:blipFill>
          <a:blip r:embed="rId3" cstate="print"/>
          <a:srcRect b="53333"/>
          <a:stretch>
            <a:fillRect/>
          </a:stretch>
        </p:blipFill>
        <p:spPr bwMode="auto">
          <a:xfrm>
            <a:off x="2428860" y="2928934"/>
            <a:ext cx="3980089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785794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Какой эмоции не хватает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ÐÐ°ÑÑÐ¸Ð½ÐºÐ¸ Ð¿Ð¾ Ð·Ð°Ð¿ÑÐ¾ÑÑ ÐºÐ°ÑÑÐ¸Ð½ÐºÐ° ÐºÐ°ÐºÐ¾Ð¹ ÑÐ¼Ð¾ÑÐ¸Ð¸ Ð½Ðµ ÑÐ²Ð°ÑÐ°ÐµÑ?"/>
          <p:cNvPicPr>
            <a:picLocks noChangeAspect="1" noChangeArrowheads="1"/>
          </p:cNvPicPr>
          <p:nvPr/>
        </p:nvPicPr>
        <p:blipFill>
          <a:blip r:embed="rId3" cstate="print"/>
          <a:srcRect l="25000" t="17708" r="14062" b="5208"/>
          <a:stretch>
            <a:fillRect/>
          </a:stretch>
        </p:blipFill>
        <p:spPr bwMode="auto">
          <a:xfrm>
            <a:off x="1785918" y="1357298"/>
            <a:ext cx="5572164" cy="5286412"/>
          </a:xfrm>
          <a:prstGeom prst="rect">
            <a:avLst/>
          </a:prstGeom>
          <a:noFill/>
        </p:spPr>
      </p:pic>
      <p:pic>
        <p:nvPicPr>
          <p:cNvPr id="7" name="Picture 4" descr="ÐÐ°ÑÑÐ¸Ð½ÐºÐ¸ Ð¿Ð¾ Ð·Ð°Ð¿ÑÐ¾ÑÑ ÐºÐ°ÑÑÐ¸Ð½ÐºÐ° ÐºÐ°ÐºÐ¾Ð¹ ÑÐ¼Ð¾ÑÐ¸Ð¸ Ð½Ðµ ÑÐ²Ð°ÑÐ°ÐµÑ?"/>
          <p:cNvPicPr>
            <a:picLocks noChangeAspect="1" noChangeArrowheads="1"/>
          </p:cNvPicPr>
          <p:nvPr/>
        </p:nvPicPr>
        <p:blipFill>
          <a:blip r:embed="rId3" cstate="print"/>
          <a:srcRect l="44531" t="19791" r="34375" b="57292"/>
          <a:stretch>
            <a:fillRect/>
          </a:stretch>
        </p:blipFill>
        <p:spPr bwMode="auto">
          <a:xfrm>
            <a:off x="5429256" y="4929198"/>
            <a:ext cx="1928826" cy="15716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714356"/>
            <a:ext cx="85725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Задание.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Обвести в кружок «Довольные собачки».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ÐÐ°ÑÑÐ¸Ð½ÐºÐ¸ Ð¿Ð¾ Ð·Ð°Ð¿ÑÐ¾ÑÑ ÑÐ¸ÑÐ¾Ð²Ð°Ð½Ð¸Ðµ ÑÐ¼Ð¾ÑÐ¸Ð¹ Ð¸ Ð¿Ð¾Ð· ÑÐ²ÐµÑÐ¾Ð²"/>
          <p:cNvPicPr>
            <a:picLocks noChangeAspect="1" noChangeArrowheads="1"/>
          </p:cNvPicPr>
          <p:nvPr/>
        </p:nvPicPr>
        <p:blipFill>
          <a:blip r:embed="rId3" cstate="print"/>
          <a:srcRect l="1887" t="2679" r="7547" b="8934"/>
          <a:stretch>
            <a:fillRect/>
          </a:stretch>
        </p:blipFill>
        <p:spPr bwMode="auto">
          <a:xfrm>
            <a:off x="1214414" y="1857364"/>
            <a:ext cx="6858048" cy="47149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928670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Упражнение «Вырази эмоцию»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785926"/>
            <a:ext cx="8072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Удивление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Страх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Злость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Смех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Слёзы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Зависть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Спокойствие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Улыбка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857232"/>
            <a:ext cx="850112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Сказка-притча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Как-то раз встретились два Настроения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Весёлое и Грустное.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Почему все люди радуются тебе и всегда ждут с нетерпением, а меня никто не любит, все боятся и даже опасаются?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спросило Грустное Настроение.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Потому что я уважаю людей, приношу им радость, делаю их весёлыми и счастливыми. А ты заставляешь всех плакать, огорчаться, печалиться. Я живу для людей, а ты только для себя, - уверенно ответило Весёлое Настроение.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ÐÐ°ÑÑÐ¸Ð½ÐºÐ¸ Ð¿Ð¾ Ð·Ð°Ð¿ÑÐ¾ÑÑ ÑÐ¼Ð¾ÑÐ¸Ð¸  Ð¸ Ð½Ð°ÑÑÑÐ¾ÐµÐ½Ð¸Ðµ ÑÐ¾Ð»Ð½ÑÐµ"/>
          <p:cNvPicPr>
            <a:picLocks noChangeAspect="1" noChangeArrowheads="1"/>
          </p:cNvPicPr>
          <p:nvPr/>
        </p:nvPicPr>
        <p:blipFill>
          <a:blip r:embed="rId3" cstate="print"/>
          <a:srcRect l="6890" t="15511" r="71293" b="58636"/>
          <a:stretch>
            <a:fillRect/>
          </a:stretch>
        </p:blipFill>
        <p:spPr bwMode="auto">
          <a:xfrm>
            <a:off x="2428860" y="4929198"/>
            <a:ext cx="1357322" cy="1143008"/>
          </a:xfrm>
          <a:prstGeom prst="rect">
            <a:avLst/>
          </a:prstGeom>
          <a:noFill/>
        </p:spPr>
      </p:pic>
      <p:pic>
        <p:nvPicPr>
          <p:cNvPr id="9" name="Picture 2" descr="ÐÐ°ÑÑÐ¸Ð½ÐºÐ¸ Ð¿Ð¾ Ð·Ð°Ð¿ÑÐ¾ÑÑ ÑÐ¼Ð¾ÑÐ¸Ð¸  Ð¸ Ð½Ð°ÑÑÑÐ¾ÐµÐ½Ð¸Ðµ ÑÐ¾Ð»Ð½ÑÐµ"/>
          <p:cNvPicPr>
            <a:picLocks noChangeAspect="1" noChangeArrowheads="1"/>
          </p:cNvPicPr>
          <p:nvPr/>
        </p:nvPicPr>
        <p:blipFill>
          <a:blip r:embed="rId3" cstate="print"/>
          <a:srcRect l="72342" t="44811" r="9286" b="29337"/>
          <a:stretch>
            <a:fillRect/>
          </a:stretch>
        </p:blipFill>
        <p:spPr bwMode="auto">
          <a:xfrm>
            <a:off x="4929190" y="4929198"/>
            <a:ext cx="1143008" cy="10715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ÐÐ°ÑÑÐ¸Ð½ÐºÐ¸ Ð¿Ð¾ Ð·Ð°Ð¿ÑÐ¾ÑÑ ÑÐ¼Ð¾ÑÐ¸Ð¸  Ð¸ Ð½Ð°ÑÑÑÐ¾ÐµÐ½Ð¸Ðµ"/>
          <p:cNvPicPr>
            <a:picLocks noChangeAspect="1" noChangeArrowheads="1"/>
          </p:cNvPicPr>
          <p:nvPr/>
        </p:nvPicPr>
        <p:blipFill>
          <a:blip r:embed="rId3" cstate="print"/>
          <a:srcRect t="17544"/>
          <a:stretch>
            <a:fillRect/>
          </a:stretch>
        </p:blipFill>
        <p:spPr bwMode="auto">
          <a:xfrm>
            <a:off x="1857356" y="2428868"/>
            <a:ext cx="5429320" cy="335761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85720" y="928670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людей бывает разное настроение, и настроение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выражает часто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лицо. Глядя на лицо, можно сказать, что чувствует человек.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1000108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мы можем расстроиться?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theslide.ru/img/thumbs/bbcc89a29c66c81566baaec68942c3b2-800x.jpg"/>
          <p:cNvPicPr>
            <a:picLocks noChangeAspect="1" noChangeArrowheads="1"/>
          </p:cNvPicPr>
          <p:nvPr/>
        </p:nvPicPr>
        <p:blipFill>
          <a:blip r:embed="rId3" cstate="print"/>
          <a:srcRect t="22059"/>
          <a:stretch>
            <a:fillRect/>
          </a:stretch>
        </p:blipFill>
        <p:spPr bwMode="auto">
          <a:xfrm>
            <a:off x="1357290" y="1785926"/>
            <a:ext cx="6476992" cy="3786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85720" y="357166"/>
            <a:ext cx="88582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 rot="10800000" flipV="1">
            <a:off x="285720" y="1285860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 нет настроения, не спорятся дела, в душе печаль и скука, тоска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 нет настроения, не хочется варенья, не видно наслаждения пейзажем из окна.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 нет настроения, уныло день течёт. И даже воскресенье мне в радость не идёт.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нет настроения, не хочется читать, играть в шашки, не тянет рисовать.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 нет настроения, в  кровати я лежу, ни сладкое варенье, ни вкусное печенье я в рот не положу.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нет настроения, не в радость угощения, а хочется чего-то, чего на свете нет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857232"/>
            <a:ext cx="864399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«Эмоции и настроение человека».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урока: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 открытия нового знания.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 первичных представлений о настроении и эмоциях.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эмоциональную сферу ребенка;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учить понимать эмоциональное состояние других людей и учитывать его в процессе общения;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раскрыть значение положительных и негативных эмоций в жизни человека;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с некоторыми элементарными приёмами управления собой;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учить выражать своё отношение к миру в рисунках.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857232"/>
            <a:ext cx="842968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Приёмы повышения настроения: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вспомните о хорошем;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отвлекитесь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почитайте интересную книгу;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  хороший  фильм или мультфильм;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совершите прогулку (гуляйте на свежем воздухе);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сделайте физические упражнения;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мейте также в виду, что на настроение влияет на цвет;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лохая освещенность.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857232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Упражнение  «Рубка  дров»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 l="23438" t="34375" r="22656" b="9375"/>
          <a:stretch>
            <a:fillRect/>
          </a:stretch>
        </p:blipFill>
        <p:spPr bwMode="auto">
          <a:xfrm>
            <a:off x="1000100" y="2857496"/>
            <a:ext cx="3286148" cy="25717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1643050"/>
            <a:ext cx="86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снять психическое напряжение и накопившуюся агрессивную энергию.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ÐÐ°ÑÑÐ¸Ð½ÐºÐ¸ Ð¿Ð¾ Ð·Ð°Ð¿ÑÐ¾ÑÑ ÑÐ¿ÑÐ°Ð¶Ð½ÐµÐ½Ð¸Ðµ ÑÑÐ±ÐºÐ° Ð´ÑÐ¾Ð²"/>
          <p:cNvPicPr>
            <a:picLocks noChangeAspect="1" noChangeArrowheads="1"/>
          </p:cNvPicPr>
          <p:nvPr/>
        </p:nvPicPr>
        <p:blipFill>
          <a:blip r:embed="rId4" cstate="print"/>
          <a:srcRect b="9663"/>
          <a:stretch>
            <a:fillRect/>
          </a:stretch>
        </p:blipFill>
        <p:spPr bwMode="auto">
          <a:xfrm>
            <a:off x="5143504" y="2500306"/>
            <a:ext cx="2657475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14612" y="857232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Рисунок  «Моё настроение»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Psicholog\Downloads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060848"/>
            <a:ext cx="2349500" cy="2493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C:\Users\Psicholog\Downloads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060848"/>
            <a:ext cx="2395537" cy="2554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7158" y="857232"/>
            <a:ext cx="821537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Ответьте на вопросы: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такое настроение?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Каким бывает настроение?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связаны эмоции и настроение?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поднять себе настроение?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нового вы сегодня узнали?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Какое настроение у вас сейчас?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95736" y="1700808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ÐÐ°ÑÑÐ¸Ð½ÐºÐ¸ Ð¿Ð¾ Ð·Ð°Ð¿ÑÐ¾ÑÑ ÐÐ°ÑÑÐ¸Ð½ÐºÐ¸ ÑÐ¼Ð°Ð¹Ð»Ð¸ÐºÐ¸ ÑÐ¾Ð»Ð½ÑÐµ ÑÐ°Ð·Ð½Ð¾ÑÑ Ð²ÑÐµÐ¼ ÑÑÐ°ÑÑÑÑ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928934"/>
            <a:ext cx="4314825" cy="30003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142984"/>
            <a:ext cx="86439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1.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https://infourok.ru/plan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konspekt_uroka_po_okruzhayuschemu_miru_na_temu_emocii_i_nastroenie_cheloveka_1_klass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hlinkClick r:id="rId4"/>
            </a:endParaRPr>
          </a:p>
          <a:p>
            <a:r>
              <a:rPr lang="ru-RU" sz="2000" b="1" dirty="0" smtClean="0">
                <a:hlinkClick r:id="rId5"/>
              </a:rPr>
              <a:t>2. </a:t>
            </a:r>
            <a:r>
              <a:rPr lang="en-US" sz="2000" b="1" dirty="0" smtClean="0">
                <a:hlinkClick r:id="rId5"/>
              </a:rPr>
              <a:t>https://theslide.ru/okruzhayushchiy-mir/perezhivaniya-ispytannye-vremenem-4-klass</a:t>
            </a:r>
            <a:r>
              <a:rPr lang="ru-RU" sz="2000" b="1" dirty="0" smtClean="0"/>
              <a:t>  </a:t>
            </a:r>
          </a:p>
          <a:p>
            <a:r>
              <a:rPr lang="ru-RU" sz="2000" b="1" dirty="0" smtClean="0"/>
              <a:t>3. https://yandex.ru/images/search?text=рисунок эмоции и чувства у собачки.</a:t>
            </a:r>
          </a:p>
          <a:p>
            <a:r>
              <a:rPr lang="ru-RU" sz="2000" b="1" dirty="0" smtClean="0"/>
              <a:t>4. https://yandex.ru/images/search?text=упражнение рубка дров для детей.</a:t>
            </a:r>
          </a:p>
          <a:p>
            <a:r>
              <a:rPr lang="ru-RU" sz="2000" b="1" dirty="0" smtClean="0"/>
              <a:t>5. </a:t>
            </a:r>
            <a:r>
              <a:rPr lang="en-US" sz="2000" b="1" dirty="0" smtClean="0"/>
              <a:t>http://kapitosha.net/razvivayushhie-igry-dlya-detej-4-let.html</a:t>
            </a:r>
            <a:endParaRPr lang="ru-RU" sz="2000" b="1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285728"/>
            <a:ext cx="86439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«Птица»                       «Бабочка»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«Собака»</a:t>
            </a:r>
          </a:p>
          <a:p>
            <a:pPr algn="just">
              <a:buFont typeface="Courier New" pitchFamily="49" charset="0"/>
              <a:buChar char="o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«Кошка»                       «Домик»                        «Стул»</a:t>
            </a:r>
          </a:p>
        </p:txBody>
      </p:sp>
      <p:pic>
        <p:nvPicPr>
          <p:cNvPr id="23554" name="Picture 2" descr="https://img0.liveinternet.ru/images/attach/c/6/90/651/90651846_AEBLBvlZWek.jpg"/>
          <p:cNvPicPr>
            <a:picLocks noChangeAspect="1" noChangeArrowheads="1"/>
          </p:cNvPicPr>
          <p:nvPr/>
        </p:nvPicPr>
        <p:blipFill>
          <a:blip r:embed="rId3" cstate="print"/>
          <a:srcRect l="46137" r="7725" b="39260"/>
          <a:stretch>
            <a:fillRect/>
          </a:stretch>
        </p:blipFill>
        <p:spPr bwMode="auto">
          <a:xfrm>
            <a:off x="3335813" y="1643050"/>
            <a:ext cx="1736253" cy="9286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6" name="Picture 4" descr="https://avatars.mds.yandex.net/get-pdb/812271/3b264e33-ab31-48e9-90b3-d2fad825cdc8/s1200"/>
          <p:cNvPicPr>
            <a:picLocks noChangeAspect="1" noChangeArrowheads="1"/>
          </p:cNvPicPr>
          <p:nvPr/>
        </p:nvPicPr>
        <p:blipFill>
          <a:blip r:embed="rId4" cstate="print"/>
          <a:srcRect l="62357" t="62376" r="-812" b="7858"/>
          <a:stretch>
            <a:fillRect/>
          </a:stretch>
        </p:blipFill>
        <p:spPr bwMode="auto">
          <a:xfrm>
            <a:off x="571472" y="1571612"/>
            <a:ext cx="1285884" cy="13193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60" name="Picture 8" descr="http://900igr.net/up/datas/252584/016.jpg"/>
          <p:cNvPicPr>
            <a:picLocks noChangeAspect="1" noChangeArrowheads="1"/>
          </p:cNvPicPr>
          <p:nvPr/>
        </p:nvPicPr>
        <p:blipFill>
          <a:blip r:embed="rId5" cstate="print"/>
          <a:srcRect l="5468" t="43750" r="59375" b="8333"/>
          <a:stretch>
            <a:fillRect/>
          </a:stretch>
        </p:blipFill>
        <p:spPr bwMode="auto">
          <a:xfrm>
            <a:off x="6444208" y="1556792"/>
            <a:ext cx="1285884" cy="13144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62" name="Picture 10" descr="https://pp.userapi.com/c543107/v543107037/2af36/V5VlsRAmcaw.jpg"/>
          <p:cNvPicPr>
            <a:picLocks noChangeAspect="1" noChangeArrowheads="1"/>
          </p:cNvPicPr>
          <p:nvPr/>
        </p:nvPicPr>
        <p:blipFill>
          <a:blip r:embed="rId6" cstate="print"/>
          <a:srcRect l="2994" t="54000" r="74551" b="3999"/>
          <a:stretch>
            <a:fillRect/>
          </a:stretch>
        </p:blipFill>
        <p:spPr bwMode="auto">
          <a:xfrm>
            <a:off x="714348" y="4214818"/>
            <a:ext cx="1071570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66" name="Picture 14" descr="https://fsd.kopilkaurokov.ru/up/html/2019/01/22/k_5c477944a68cf/img_user_file_5c477945544e8_14.jpg"/>
          <p:cNvPicPr>
            <a:picLocks noChangeAspect="1" noChangeArrowheads="1"/>
          </p:cNvPicPr>
          <p:nvPr/>
        </p:nvPicPr>
        <p:blipFill>
          <a:blip r:embed="rId7" cstate="print"/>
          <a:srcRect l="17578" t="45313" r="56640" b="31249"/>
          <a:stretch>
            <a:fillRect/>
          </a:stretch>
        </p:blipFill>
        <p:spPr bwMode="auto">
          <a:xfrm>
            <a:off x="3347864" y="4221088"/>
            <a:ext cx="1676412" cy="1143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68" name="Picture 16" descr="http://xn----7sbb3aaldicno5bm3eh.xn--p1ai/79-2/43.jpg"/>
          <p:cNvPicPr>
            <a:picLocks noChangeAspect="1" noChangeArrowheads="1"/>
          </p:cNvPicPr>
          <p:nvPr/>
        </p:nvPicPr>
        <p:blipFill>
          <a:blip r:embed="rId8" cstate="print"/>
          <a:srcRect l="66022" t="-1" b="61018"/>
          <a:stretch>
            <a:fillRect/>
          </a:stretch>
        </p:blipFill>
        <p:spPr bwMode="auto">
          <a:xfrm>
            <a:off x="6444208" y="4221088"/>
            <a:ext cx="1323537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2143116"/>
            <a:ext cx="7161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«Эмоции и настроение человека»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786058"/>
            <a:ext cx="2919834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1357298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Отгадайте загадку.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лице цветёт , от радости растёт.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6512" y="407194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Улыбка.</a:t>
            </a:r>
          </a:p>
        </p:txBody>
      </p:sp>
      <p:pic>
        <p:nvPicPr>
          <p:cNvPr id="12290" name="Picture 2" descr="ÐÐ°ÑÑÐ¸Ð½ÐºÐ¸ Ð¿Ð¾ Ð·Ð°Ð¿ÑÐ¾ÑÑ ÑÐ¼Ð°Ð¹Ð»Ð¸Ðº ÑÐ»ÑÐ±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643314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988840"/>
            <a:ext cx="842968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Что такое эмоции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Эмоции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реакция человека на определённые события и действия.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43615" t="68726" r="42574"/>
          <a:stretch>
            <a:fillRect/>
          </a:stretch>
        </p:blipFill>
        <p:spPr bwMode="auto">
          <a:xfrm>
            <a:off x="3491879" y="4437112"/>
            <a:ext cx="2088233" cy="20505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65338" t="66855" r="18670" b="2973"/>
          <a:stretch>
            <a:fillRect/>
          </a:stretch>
        </p:blipFill>
        <p:spPr bwMode="auto">
          <a:xfrm>
            <a:off x="5436096" y="4293096"/>
            <a:ext cx="1584176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21638" t="68336" r="62370"/>
          <a:stretch>
            <a:fillRect/>
          </a:stretch>
        </p:blipFill>
        <p:spPr bwMode="auto">
          <a:xfrm>
            <a:off x="1979712" y="4221088"/>
            <a:ext cx="1584176" cy="13602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13811" t="34616" r="71178" b="35212"/>
          <a:stretch>
            <a:fillRect/>
          </a:stretch>
        </p:blipFill>
        <p:spPr bwMode="auto">
          <a:xfrm>
            <a:off x="323528" y="3501008"/>
            <a:ext cx="1487016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73334" t="35006" r="12043" b="33145"/>
          <a:stretch>
            <a:fillRect/>
          </a:stretch>
        </p:blipFill>
        <p:spPr bwMode="auto">
          <a:xfrm>
            <a:off x="7308304" y="3356992"/>
            <a:ext cx="1448544" cy="1368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63884" t="3157" r="18670" b="64994"/>
          <a:stretch>
            <a:fillRect/>
          </a:stretch>
        </p:blipFill>
        <p:spPr bwMode="auto">
          <a:xfrm>
            <a:off x="6228184" y="908720"/>
            <a:ext cx="1728192" cy="1368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42803" t="8186" r="41205" b="58289"/>
          <a:stretch>
            <a:fillRect/>
          </a:stretch>
        </p:blipFill>
        <p:spPr bwMode="auto">
          <a:xfrm>
            <a:off x="3707904" y="476672"/>
            <a:ext cx="1584176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s://ds05.infourok.ru/uploads/ex/1329/000a2548-211b937e/hello_html_m3c2af14c.png"/>
          <p:cNvPicPr>
            <a:picLocks noChangeAspect="1" noChangeArrowheads="1"/>
          </p:cNvPicPr>
          <p:nvPr/>
        </p:nvPicPr>
        <p:blipFill>
          <a:blip r:embed="rId3" cstate="print"/>
          <a:srcRect l="20996" t="3157" r="62285" b="66670"/>
          <a:stretch>
            <a:fillRect/>
          </a:stretch>
        </p:blipFill>
        <p:spPr bwMode="auto">
          <a:xfrm>
            <a:off x="827584" y="980728"/>
            <a:ext cx="165618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071802" y="3214686"/>
            <a:ext cx="3071834" cy="135732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Положительные эмоции - это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1714488"/>
            <a:ext cx="2286016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Радость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29454" y="3500438"/>
            <a:ext cx="2000264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Восторг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5429264"/>
            <a:ext cx="242889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Удивление</a:t>
            </a:r>
            <a:r>
              <a:rPr lang="ru-RU" sz="2400" b="1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3500438"/>
            <a:ext cx="2000264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0800000" flipH="1">
            <a:off x="4429124" y="2571744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 flipH="1">
            <a:off x="6368346" y="3586747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flipH="1">
            <a:off x="4429124" y="4786322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 flipH="1">
            <a:off x="2464579" y="3536157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928794" y="928670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такое положительные эмоции?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www.nastol.com.ua/download.php?img=201407/1920x1200/nastol.com.ua-1036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500174"/>
            <a:ext cx="2084305" cy="1302691"/>
          </a:xfrm>
          <a:prstGeom prst="rect">
            <a:avLst/>
          </a:prstGeom>
          <a:noFill/>
        </p:spPr>
      </p:pic>
      <p:pic>
        <p:nvPicPr>
          <p:cNvPr id="5124" name="Picture 4" descr="https://avatars.mds.yandex.net/get-pdb/477388/e57fe2e4-b1e0-46e1-9381-09f3e800aa4c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4286256"/>
            <a:ext cx="1441430" cy="1439829"/>
          </a:xfrm>
          <a:prstGeom prst="rect">
            <a:avLst/>
          </a:prstGeom>
          <a:noFill/>
        </p:spPr>
      </p:pic>
      <p:pic>
        <p:nvPicPr>
          <p:cNvPr id="5126" name="Picture 6" descr="http://s4.fotokto.ru/photo/full/535/53597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5143512"/>
            <a:ext cx="1728425" cy="1214446"/>
          </a:xfrm>
          <a:prstGeom prst="rect">
            <a:avLst/>
          </a:prstGeom>
          <a:noFill/>
        </p:spPr>
      </p:pic>
      <p:pic>
        <p:nvPicPr>
          <p:cNvPr id="5128" name="Picture 8" descr="https://avatars.mds.yandex.net/get-pdb/225396/b97b8e85-aab2-4508-a95f-509ab22aa7eb/s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000240"/>
            <a:ext cx="1998642" cy="12858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071802" y="3143248"/>
            <a:ext cx="3071834" cy="135732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Отрицательные эмоции - это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1643050"/>
            <a:ext cx="2286016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Грусть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00892" y="3643314"/>
            <a:ext cx="2000264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Злость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00430" y="5357826"/>
            <a:ext cx="242889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ru-RU" sz="2400" b="1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3643314"/>
            <a:ext cx="2000264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Огорчение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0800000" flipH="1">
            <a:off x="4429124" y="2428868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 flipH="1">
            <a:off x="6398867" y="3627664"/>
            <a:ext cx="357190" cy="5611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flipH="1">
            <a:off x="4429124" y="4714884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 flipH="1">
            <a:off x="2464579" y="3607595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928794" y="928670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такое отрицательные эмоции?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pbs.twimg.com/media/DqRXmNsWkAA23dX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643050"/>
            <a:ext cx="1923997" cy="1282665"/>
          </a:xfrm>
          <a:prstGeom prst="rect">
            <a:avLst/>
          </a:prstGeom>
          <a:noFill/>
        </p:spPr>
      </p:pic>
      <p:pic>
        <p:nvPicPr>
          <p:cNvPr id="4100" name="Picture 4" descr="https://avatars.mds.yandex.net/get-pdb/163339/47ec2ccd-8054-43de-b8e9-69410c210cc3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429132"/>
            <a:ext cx="2051484" cy="1449715"/>
          </a:xfrm>
          <a:prstGeom prst="rect">
            <a:avLst/>
          </a:prstGeom>
          <a:noFill/>
        </p:spPr>
      </p:pic>
      <p:pic>
        <p:nvPicPr>
          <p:cNvPr id="4102" name="Picture 6" descr="http://fobia.su/wp-content/uploads/2018/10/ekzis-2-1024x6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5095932"/>
            <a:ext cx="2106322" cy="1404901"/>
          </a:xfrm>
          <a:prstGeom prst="rect">
            <a:avLst/>
          </a:prstGeom>
          <a:noFill/>
        </p:spPr>
      </p:pic>
      <p:pic>
        <p:nvPicPr>
          <p:cNvPr id="4104" name="Picture 8" descr="https://parent4success.com/wp-content/uploads/2012/01/phpLxIX8YP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214554"/>
            <a:ext cx="1929308" cy="12858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785926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Что такое настроение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Настроение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это эмоциональное состояние человека,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ответная реакция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человека на положительные и отрицательные эмоции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funik.ru/wp-content/uploads/2019/07/cbd9b3946615e0bdeb97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071942"/>
            <a:ext cx="2857520" cy="2143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675</Words>
  <Application>Microsoft Office PowerPoint</Application>
  <PresentationFormat>Экран (4:3)</PresentationFormat>
  <Paragraphs>122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Admin</cp:lastModifiedBy>
  <cp:revision>69</cp:revision>
  <dcterms:created xsi:type="dcterms:W3CDTF">2019-01-12T12:12:16Z</dcterms:created>
  <dcterms:modified xsi:type="dcterms:W3CDTF">2019-12-17T02:20:45Z</dcterms:modified>
</cp:coreProperties>
</file>