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86" r:id="rId3"/>
    <p:sldId id="287" r:id="rId4"/>
    <p:sldId id="257" r:id="rId5"/>
    <p:sldId id="281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9" r:id="rId17"/>
    <p:sldId id="270" r:id="rId18"/>
    <p:sldId id="276" r:id="rId19"/>
    <p:sldId id="277" r:id="rId20"/>
    <p:sldId id="274" r:id="rId21"/>
    <p:sldId id="275" r:id="rId22"/>
    <p:sldId id="282" r:id="rId23"/>
    <p:sldId id="285" r:id="rId24"/>
    <p:sldId id="283" r:id="rId25"/>
    <p:sldId id="284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64" autoAdjust="0"/>
  </p:normalViewPr>
  <p:slideViewPr>
    <p:cSldViewPr snapToGrid="0">
      <p:cViewPr varScale="1">
        <p:scale>
          <a:sx n="60" d="100"/>
          <a:sy n="60" d="100"/>
        </p:scale>
        <p:origin x="258" y="60"/>
      </p:cViewPr>
      <p:guideLst/>
    </p:cSldViewPr>
  </p:slideViewPr>
  <p:outlineViewPr>
    <p:cViewPr>
      <p:scale>
        <a:sx n="33" d="100"/>
        <a:sy n="33" d="100"/>
      </p:scale>
      <p:origin x="0" y="-55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1CA60-7737-4EA5-A503-E4A3F9D8B56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9C339-F734-4382-B724-F7D923D85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223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9C339-F734-4382-B724-F7D923D855B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331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069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900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7387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060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6569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373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36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17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37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47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326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71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259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942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69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5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6E271-5CF8-4E32-8DA2-B2F65D21652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775889B-32CF-4013-BE09-F1FBF3EF57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940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34714962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4856" y="1957136"/>
            <a:ext cx="9144000" cy="21817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Презентация по биологии на тему «Клетка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как целостная живая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система»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04113" y="4892842"/>
            <a:ext cx="5834743" cy="782244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10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класс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базовый уровень)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Автор: Григорьева О.Л.</a:t>
            </a:r>
          </a:p>
        </p:txBody>
      </p:sp>
    </p:spTree>
    <p:extLst>
      <p:ext uri="{BB962C8B-B14F-4D97-AF65-F5344CB8AC3E}">
        <p14:creationId xmlns:p14="http://schemas.microsoft.com/office/powerpoint/2010/main" val="4287852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967873" y="4993603"/>
            <a:ext cx="5471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Функции: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88891" y="5051411"/>
            <a:ext cx="91875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400" dirty="0"/>
              <a:t>Хранение, воспроизведение и передача наследственной информации.</a:t>
            </a:r>
          </a:p>
          <a:p>
            <a:pPr marL="342900" indent="-342900" algn="just">
              <a:buAutoNum type="arabicPeriod"/>
            </a:pPr>
            <a:r>
              <a:rPr lang="ru-RU" sz="2400" dirty="0"/>
              <a:t>Регуляция процессов обмена веществ, биосинтеза веществ, деления, жизненной активности клетки.</a:t>
            </a:r>
          </a:p>
        </p:txBody>
      </p:sp>
      <p:pic>
        <p:nvPicPr>
          <p:cNvPr id="2050" name="Picture 2" descr="https://ds03.infourok.ru/uploads/ex/1357/00051c66-4a346b48/img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" t="17567" r="14128" b="10391"/>
          <a:stretch/>
        </p:blipFill>
        <p:spPr bwMode="auto">
          <a:xfrm>
            <a:off x="2588891" y="425978"/>
            <a:ext cx="8582527" cy="452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55814" y="0"/>
            <a:ext cx="528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Строение ядра</a:t>
            </a:r>
          </a:p>
        </p:txBody>
      </p:sp>
    </p:spTree>
    <p:extLst>
      <p:ext uri="{BB962C8B-B14F-4D97-AF65-F5344CB8AC3E}">
        <p14:creationId xmlns:p14="http://schemas.microsoft.com/office/powerpoint/2010/main" val="2038068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5829" y="304795"/>
            <a:ext cx="9138783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Эндоплазматическая сеть (ЭПС)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6915" y="1001487"/>
            <a:ext cx="5399314" cy="24964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ЭПС</a:t>
            </a:r>
            <a:r>
              <a:rPr lang="ru-RU" sz="2400" dirty="0"/>
              <a:t> - система соединенных между собой канальцев и полостей различной формы и размера. Образует непрерывную структуру с ядерной мембраной</a:t>
            </a:r>
          </a:p>
        </p:txBody>
      </p:sp>
      <p:pic>
        <p:nvPicPr>
          <p:cNvPr id="3074" name="Picture 2" descr="https://u.foxford.ngcdn.ru/uploads/tinymce_file/file/11021/a1bfb4583ef38b3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087" y="669459"/>
            <a:ext cx="4876800" cy="396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852228" y="3497943"/>
            <a:ext cx="2496458" cy="6531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ЭПС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6717505" y="4470394"/>
            <a:ext cx="3921466" cy="14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076077" y="4151086"/>
            <a:ext cx="0" cy="304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9216572" y="4804217"/>
            <a:ext cx="2815772" cy="4934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Гладкая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75543" y="4789719"/>
            <a:ext cx="4946762" cy="82730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Шероховатая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(на ней находятся рибосомы)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717505" y="4499429"/>
            <a:ext cx="0" cy="290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0656094" y="4484909"/>
            <a:ext cx="0" cy="319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58591" y="5480550"/>
            <a:ext cx="2075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Функции: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216572" y="5480550"/>
            <a:ext cx="2815772" cy="12214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Синтез липидов и углеводов, резервуар ионов кальция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075543" y="5921830"/>
            <a:ext cx="4946762" cy="6676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Синтез и внутриклеточный транспорт белков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6688476" y="5634347"/>
            <a:ext cx="0" cy="2874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9" idx="2"/>
            <a:endCxn id="16" idx="0"/>
          </p:cNvCxnSpPr>
          <p:nvPr/>
        </p:nvCxnSpPr>
        <p:spPr>
          <a:xfrm>
            <a:off x="10624458" y="5297714"/>
            <a:ext cx="0" cy="1828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511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33824"/>
            <a:ext cx="8911687" cy="66766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Аппарат </a:t>
            </a:r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</a:rPr>
              <a:t>Гольджи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https://u.foxford.ngcdn.ru/uploads/tinymce_file/file/11022/9f0678a38e5eed8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955" y="1001485"/>
            <a:ext cx="5268686" cy="345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53641" y="1001485"/>
            <a:ext cx="533195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Расположен около ядра. Состоит из цистерн, уложенных в стопку. Отдельная группа этих цистерн, сложенных стопкой, называется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диктиосомой</a:t>
            </a:r>
            <a:r>
              <a:rPr lang="ru-RU" sz="2400" dirty="0"/>
              <a:t>. На концах цистерн могут образоваться пузырьки, отделяющиеся от них.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5599" y="4061081"/>
            <a:ext cx="4107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Функции: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9298" y="4568014"/>
            <a:ext cx="8244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/>
              <a:t>Сортировка и упаковка макромолекул.</a:t>
            </a:r>
          </a:p>
          <a:p>
            <a:pPr marL="342900" indent="-342900">
              <a:buAutoNum type="arabicPeriod"/>
            </a:pPr>
            <a:r>
              <a:rPr lang="ru-RU" sz="2400" dirty="0"/>
              <a:t>Транспорт веществ по клетке и к мембране с последующим выделением их из клетки.</a:t>
            </a:r>
          </a:p>
          <a:p>
            <a:pPr marL="342900" indent="-342900">
              <a:buAutoNum type="arabicPeriod"/>
            </a:pPr>
            <a:r>
              <a:rPr lang="ru-RU" sz="2400" dirty="0"/>
              <a:t>Накопление веществ.</a:t>
            </a:r>
          </a:p>
          <a:p>
            <a:pPr marL="342900" indent="-342900">
              <a:buAutoNum type="arabicPeriod"/>
            </a:pPr>
            <a:r>
              <a:rPr lang="ru-RU" sz="2400" dirty="0"/>
              <a:t>Участие в образовании лизосом.</a:t>
            </a:r>
          </a:p>
        </p:txBody>
      </p:sp>
    </p:spTree>
    <p:extLst>
      <p:ext uri="{BB962C8B-B14F-4D97-AF65-F5344CB8AC3E}">
        <p14:creationId xmlns:p14="http://schemas.microsoft.com/office/powerpoint/2010/main" val="849605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1069" y="261253"/>
            <a:ext cx="8911687" cy="6096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Лизосомы</a:t>
            </a:r>
          </a:p>
        </p:txBody>
      </p:sp>
      <p:pic>
        <p:nvPicPr>
          <p:cNvPr id="5122" name="Picture 2" descr="https://u.foxford.ngcdn.ru/uploads/tinymce_file/file/11023/981bd896b36fd959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5" t="6689" r="9236" b="6020"/>
          <a:stretch/>
        </p:blipFill>
        <p:spPr bwMode="auto">
          <a:xfrm>
            <a:off x="1494972" y="870856"/>
            <a:ext cx="4165600" cy="4005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75085" y="827312"/>
            <a:ext cx="606697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/>
              <a:t>Пузырьки диаметром около 5 мкм, содержащие ферменты, действующие на все виды органических веществ.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61943" y="2722225"/>
            <a:ext cx="2815771" cy="4499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Лизосомы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7119256" y="3404396"/>
            <a:ext cx="3701143" cy="14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2"/>
          </p:cNvCxnSpPr>
          <p:nvPr/>
        </p:nvCxnSpPr>
        <p:spPr>
          <a:xfrm flipH="1">
            <a:off x="8969828" y="3172168"/>
            <a:ext cx="1" cy="232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617255" y="3767252"/>
            <a:ext cx="2859314" cy="15224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Первичные</a:t>
            </a:r>
            <a:r>
              <a:rPr lang="ru-RU" sz="2400" dirty="0">
                <a:solidFill>
                  <a:schemeClr val="tx1"/>
                </a:solidFill>
              </a:rPr>
              <a:t> – образуются в аппарате </a:t>
            </a:r>
            <a:r>
              <a:rPr lang="ru-RU" sz="2400" dirty="0" err="1">
                <a:solidFill>
                  <a:schemeClr val="tx1"/>
                </a:solidFill>
              </a:rPr>
              <a:t>Гольджи</a:t>
            </a:r>
            <a:endParaRPr lang="ru-RU" sz="2400" dirty="0">
              <a:solidFill>
                <a:schemeClr val="tx1"/>
              </a:solidFill>
            </a:endParaRPr>
          </a:p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723311" y="3767252"/>
            <a:ext cx="3193143" cy="10434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Вторичные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(пищеварительная вакуоль)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7119256" y="3418910"/>
            <a:ext cx="0" cy="348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0805885" y="3418910"/>
            <a:ext cx="0" cy="362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95715" y="4990413"/>
            <a:ext cx="319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Функции: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95715" y="5530649"/>
            <a:ext cx="95070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/>
              <a:t>Расщепление полимеров до мономеров.</a:t>
            </a:r>
          </a:p>
          <a:p>
            <a:pPr marL="342900" indent="-342900">
              <a:buAutoNum type="arabicPeriod"/>
            </a:pPr>
            <a:r>
              <a:rPr lang="ru-RU" sz="2400" dirty="0"/>
              <a:t>Расщепление старых частей клеток и даже отдельных органов (хвост головастика).</a:t>
            </a:r>
          </a:p>
        </p:txBody>
      </p:sp>
    </p:spTree>
    <p:extLst>
      <p:ext uri="{BB962C8B-B14F-4D97-AF65-F5344CB8AC3E}">
        <p14:creationId xmlns:p14="http://schemas.microsoft.com/office/powerpoint/2010/main" val="3445126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26" y="188681"/>
            <a:ext cx="8911687" cy="7112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Вакуоль</a:t>
            </a:r>
          </a:p>
        </p:txBody>
      </p:sp>
      <p:pic>
        <p:nvPicPr>
          <p:cNvPr id="7170" name="Picture 2" descr="https://fsd.multiurok.ru/html/2020/05/05/s_5eb15f1fc2a28/img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4" t="11141" r="8948" b="2041"/>
          <a:stretch/>
        </p:blipFill>
        <p:spPr bwMode="auto">
          <a:xfrm>
            <a:off x="1698172" y="1074057"/>
            <a:ext cx="4093028" cy="328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99200" y="899885"/>
            <a:ext cx="566057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Мембранная органелла, заполненная клеточным соком. Встречается только у растений, занимая до 90% объема клетки. В молодых клетках может быть несколько вакуолей, которые в дальнейшем сливаются в одну.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97487" y="3831066"/>
            <a:ext cx="3483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Функции: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57454" y="4562247"/>
            <a:ext cx="957942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600" dirty="0"/>
              <a:t>Запас воды и различных веществ (в основном белков и сахаров).</a:t>
            </a:r>
          </a:p>
          <a:p>
            <a:pPr marL="342900" indent="-342900">
              <a:buAutoNum type="arabicPeriod"/>
            </a:pPr>
            <a:r>
              <a:rPr lang="ru-RU" sz="2600" dirty="0"/>
              <a:t>Окраска.</a:t>
            </a:r>
          </a:p>
          <a:p>
            <a:pPr marL="342900" indent="-342900">
              <a:buAutoNum type="arabicPeriod"/>
            </a:pPr>
            <a:r>
              <a:rPr lang="ru-RU" sz="2600" dirty="0"/>
              <a:t>Поддерживают внутреннее (</a:t>
            </a:r>
            <a:r>
              <a:rPr lang="ru-RU" sz="2600" dirty="0" err="1"/>
              <a:t>тургорное</a:t>
            </a:r>
            <a:r>
              <a:rPr lang="ru-RU" sz="2600" dirty="0"/>
              <a:t>) давление клетки.</a:t>
            </a:r>
          </a:p>
        </p:txBody>
      </p:sp>
    </p:spTree>
    <p:extLst>
      <p:ext uri="{BB962C8B-B14F-4D97-AF65-F5344CB8AC3E}">
        <p14:creationId xmlns:p14="http://schemas.microsoft.com/office/powerpoint/2010/main" val="3099589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4525" y="232224"/>
            <a:ext cx="8911687" cy="595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Митохондрии</a:t>
            </a:r>
          </a:p>
        </p:txBody>
      </p:sp>
      <p:pic>
        <p:nvPicPr>
          <p:cNvPr id="8194" name="Picture 2" descr="https://u.foxford.ngcdn.ru/uploads/tinymce_file/file/10989/c49463c35a60600f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79"/>
          <a:stretch/>
        </p:blipFill>
        <p:spPr bwMode="auto">
          <a:xfrm>
            <a:off x="1170895" y="827314"/>
            <a:ext cx="5708876" cy="3503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86171" y="827314"/>
            <a:ext cx="45206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Органеллы с двойной мембраной – наружной гладкой и внутренней с многочисленными выростами (</a:t>
            </a:r>
            <a:r>
              <a:rPr lang="ru-RU" sz="2400" dirty="0" err="1"/>
              <a:t>кристами</a:t>
            </a:r>
            <a:r>
              <a:rPr lang="ru-RU" sz="2400" dirty="0"/>
              <a:t>). Количество </a:t>
            </a:r>
            <a:r>
              <a:rPr lang="ru-RU" sz="2400" dirty="0" err="1"/>
              <a:t>крист</a:t>
            </a:r>
            <a:r>
              <a:rPr lang="ru-RU" sz="2400" dirty="0"/>
              <a:t> зависит от интенсивности работы клетки. Могут размножаться делением надвое.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70895" y="4113004"/>
            <a:ext cx="10759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Между мембранами находится межмембранное пространство. На внутренней мембране находятся ферменты. Внутри находится матрикс, содержащий кольцевые ДНК, различные РНК, рибосомы и белки.</a:t>
            </a:r>
          </a:p>
          <a:p>
            <a:pPr algn="just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170895" y="5605720"/>
            <a:ext cx="101454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Функции: </a:t>
            </a:r>
            <a:r>
              <a:rPr lang="ru-RU" sz="2400" dirty="0"/>
              <a:t>1. Участвуют в энергетическом обмене клетки.</a:t>
            </a:r>
          </a:p>
          <a:p>
            <a:r>
              <a:rPr lang="ru-RU" sz="2400" dirty="0"/>
              <a:t>                     2. Осуществляют синтез АТФ. </a:t>
            </a:r>
          </a:p>
        </p:txBody>
      </p:sp>
    </p:spTree>
    <p:extLst>
      <p:ext uri="{BB962C8B-B14F-4D97-AF65-F5344CB8AC3E}">
        <p14:creationId xmlns:p14="http://schemas.microsoft.com/office/powerpoint/2010/main" val="1711571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37199" y="315964"/>
            <a:ext cx="3193143" cy="5805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Пластиды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223657" y="1172308"/>
            <a:ext cx="5820229" cy="14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648856" y="1466226"/>
            <a:ext cx="2670629" cy="6095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Хлоропласты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689599" y="1448082"/>
            <a:ext cx="2888342" cy="6023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Хромопласты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84342" y="1498880"/>
            <a:ext cx="2873825" cy="5515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Лейкопласты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223657" y="1197710"/>
            <a:ext cx="0" cy="283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133770" y="1146909"/>
            <a:ext cx="0" cy="333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0043886" y="1186822"/>
            <a:ext cx="0" cy="297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133770" y="896536"/>
            <a:ext cx="0" cy="250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648856" y="2362763"/>
            <a:ext cx="2670629" cy="156755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Зеленые пластиды</a:t>
            </a:r>
            <a:r>
              <a:rPr lang="ru-RU" sz="2000" dirty="0"/>
              <a:t>, находятся в зеленых частях растения: в стеблях, листьях.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689599" y="2362763"/>
            <a:ext cx="2888342" cy="27707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Цветные пластиды </a:t>
            </a:r>
            <a:r>
              <a:rPr lang="ru-RU" sz="2000" dirty="0"/>
              <a:t>(жёлтые, красные, оранжевые), располагаются в клетках различных частей растения: в цветках, плодах, корнеплодах и осенних листьях.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933540" y="2348105"/>
            <a:ext cx="2993574" cy="25447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Бесцветные пластиды</a:t>
            </a:r>
            <a:r>
              <a:rPr lang="ru-RU" sz="2000" dirty="0"/>
              <a:t>, находятся в клетках неосвещённых частей растения: в клетках клубней, луковиц, корней, корневищ.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4223657" y="2083359"/>
            <a:ext cx="0" cy="2791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133770" y="2075825"/>
            <a:ext cx="0" cy="286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0043886" y="2050423"/>
            <a:ext cx="0" cy="312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4" descr="Виды пластид: хлоропласты, хромопласты, лейкопласт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23" y="4183350"/>
            <a:ext cx="5009719" cy="233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909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6170" y="261254"/>
            <a:ext cx="9298441" cy="6241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Хлоропласты</a:t>
            </a:r>
          </a:p>
        </p:txBody>
      </p:sp>
      <p:pic>
        <p:nvPicPr>
          <p:cNvPr id="9228" name="Picture 12" descr="Строение хлороплас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204" y="1113972"/>
            <a:ext cx="9584372" cy="493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03268"/>
            <a:ext cx="8911687" cy="65925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Функции хлоропласта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066698" y="986970"/>
            <a:ext cx="9437914" cy="492425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Основная </a:t>
            </a:r>
            <a:r>
              <a:rPr lang="ru-RU" sz="2400" b="1" dirty="0"/>
              <a:t>функция хлоропластов </a:t>
            </a:r>
            <a:r>
              <a:rPr lang="ru-RU" sz="2400" dirty="0"/>
              <a:t>– это </a:t>
            </a:r>
            <a:r>
              <a:rPr lang="ru-RU" sz="2400" b="1" dirty="0"/>
              <a:t>фотосинтез</a:t>
            </a:r>
            <a:r>
              <a:rPr lang="ru-RU" sz="2400" dirty="0"/>
              <a:t> - синтез глюкозы из углекислого газа и воды за счет солнечной энергии, которая улавливается хлорофиллом. </a:t>
            </a:r>
          </a:p>
          <a:p>
            <a:pPr marL="0" indent="0" algn="just">
              <a:buNone/>
            </a:pP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https://avatars.mds.yandex.net/get-zen_doc/3431006/pub_5edba2c2d80d9e13b7d01d2d_5edba50fb9e5d6569ed15b43/scale_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9" t="11584" r="4286" b="6089"/>
          <a:stretch/>
        </p:blipFill>
        <p:spPr bwMode="auto">
          <a:xfrm>
            <a:off x="3190039" y="2371650"/>
            <a:ext cx="7479989" cy="401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599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3811" y="351394"/>
            <a:ext cx="9290801" cy="643216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Хромопласты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3179" y="1122947"/>
            <a:ext cx="9849853" cy="478827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200" dirty="0"/>
              <a:t>Структура хромопласта похожа на другие пластиды. Из двух оболочек внутренняя развита слабо, иногда вовсе отсутствует. В ограниченном пространстве расположена белковая строма, ДНК и пигментные вещества (</a:t>
            </a:r>
            <a:r>
              <a:rPr lang="ru-RU" sz="2200" dirty="0" err="1"/>
              <a:t>каротиноиды</a:t>
            </a:r>
            <a:r>
              <a:rPr lang="ru-RU" sz="2200" dirty="0"/>
              <a:t>). </a:t>
            </a:r>
            <a:r>
              <a:rPr lang="ru-RU" sz="2200" dirty="0" err="1"/>
              <a:t>Каротиноиды</a:t>
            </a:r>
            <a:r>
              <a:rPr lang="ru-RU" sz="2200" dirty="0"/>
              <a:t> – жирорастворимые пигменты, которые накапливаются в виде кристаллов.</a:t>
            </a:r>
          </a:p>
          <a:p>
            <a:pPr marL="0" indent="0" algn="just">
              <a:buNone/>
            </a:pP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https://cf.ppt-online.org/files1/slide/h/HsilEg821zctukMaI3FRG74WVKqnwT0LmDCBrxbYdS/slide-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" t="33807" r="2339" b="18408"/>
          <a:stretch/>
        </p:blipFill>
        <p:spPr bwMode="auto">
          <a:xfrm>
            <a:off x="2448215" y="3238272"/>
            <a:ext cx="8899780" cy="280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42341" y="5747171"/>
            <a:ext cx="7862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Функции: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200" dirty="0"/>
              <a:t>привлечение насекомых – опылителей.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299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7958" y="112295"/>
            <a:ext cx="10443409" cy="172853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Проверка домашнего задания по теме «История и методы изучения клетки. Клеточная теория»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179" y="1395662"/>
            <a:ext cx="11502188" cy="52618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dirty="0"/>
              <a:t>1. Наука, изучающая строение и функции внутриклеточных структур:</a:t>
            </a:r>
          </a:p>
          <a:p>
            <a:pPr marL="0" indent="0" algn="ctr">
              <a:buNone/>
            </a:pPr>
            <a:r>
              <a:rPr lang="ru-RU" sz="2600" dirty="0"/>
              <a:t>  а) экология, б) цитология, в) физиология, г) эмбриология.</a:t>
            </a:r>
          </a:p>
          <a:p>
            <a:pPr marL="0" indent="0" algn="just">
              <a:buNone/>
            </a:pPr>
            <a:r>
              <a:rPr lang="ru-RU" sz="2600" dirty="0"/>
              <a:t>2. Основной структурной и функциональной единицей жизни является:</a:t>
            </a:r>
          </a:p>
          <a:p>
            <a:pPr marL="0" indent="0" algn="ctr">
              <a:buNone/>
            </a:pPr>
            <a:r>
              <a:rPr lang="ru-RU" sz="2600" dirty="0"/>
              <a:t>а) орган, б) хромосома, в) ткань, г) клетка.</a:t>
            </a:r>
          </a:p>
          <a:p>
            <a:pPr marL="0" indent="0" algn="just" fontAlgn="base">
              <a:buNone/>
            </a:pPr>
            <a:r>
              <a:rPr lang="ru-RU" sz="2600" dirty="0"/>
              <a:t>3. Сформулировал основное положение клеточной теории - все растительные и животные организмы состоят из клеток и продуктов их жизнедеятельности сформулировал:</a:t>
            </a:r>
          </a:p>
          <a:p>
            <a:pPr marL="0" indent="0" algn="ctr" fontAlgn="base">
              <a:buNone/>
            </a:pPr>
            <a:r>
              <a:rPr lang="ru-RU" sz="2600" dirty="0"/>
              <a:t>а) Р. Гук, б) Р. Браун, в) Т. Шванн, г) Р. Вирхов.  </a:t>
            </a:r>
          </a:p>
          <a:p>
            <a:pPr marL="0" indent="0" algn="just" fontAlgn="base">
              <a:buNone/>
            </a:pPr>
            <a:r>
              <a:rPr lang="ru-RU" sz="2600" dirty="0"/>
              <a:t>4. Впервые увидел в микроскоп на тонком срезе пробки мелкие ячейки и назвал их клетками:</a:t>
            </a:r>
          </a:p>
          <a:p>
            <a:pPr marL="0" indent="0" algn="ctr" fontAlgn="base">
              <a:buNone/>
            </a:pPr>
            <a:r>
              <a:rPr lang="ru-RU" sz="2600" dirty="0"/>
              <a:t>а) Р. Вирхов, б) Р. Браун, в) Т. Шванн, г) Р. Гук.</a:t>
            </a:r>
          </a:p>
          <a:p>
            <a:pPr marL="0" indent="0" algn="just" fontAlgn="base">
              <a:buNone/>
            </a:pPr>
            <a:r>
              <a:rPr lang="ru-RU" sz="2600" dirty="0"/>
              <a:t>5. Обнаружил внутри клетки листа растения образование, которое назвал ядром:</a:t>
            </a:r>
          </a:p>
          <a:p>
            <a:pPr marL="0" indent="0" algn="ctr" fontAlgn="base">
              <a:buNone/>
            </a:pPr>
            <a:r>
              <a:rPr lang="ru-RU" sz="2600" dirty="0"/>
              <a:t>а) Р. Браун б) Р. Гук, в) Т. Шванн, г) Р. Вирхов.  </a:t>
            </a:r>
          </a:p>
          <a:p>
            <a:pPr marL="0" indent="0" algn="just" fontAlgn="base">
              <a:buNone/>
            </a:pPr>
            <a:r>
              <a:rPr lang="ru-RU" sz="2600" dirty="0"/>
              <a:t>6. Доказал, что клетка происходит только от клетки:</a:t>
            </a:r>
          </a:p>
          <a:p>
            <a:pPr marL="0" indent="0" algn="ctr" fontAlgn="base">
              <a:buNone/>
            </a:pPr>
            <a:r>
              <a:rPr lang="ru-RU" sz="2600" dirty="0"/>
              <a:t>а) Р. Вирхов, б) Т. Шванн, в) Р. Гук, г) А Левенгук.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0550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03268"/>
            <a:ext cx="8911687" cy="70738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Лейкопласты</a:t>
            </a:r>
          </a:p>
        </p:txBody>
      </p:sp>
      <p:pic>
        <p:nvPicPr>
          <p:cNvPr id="12290" name="Picture 2" descr="https://cf.ppt-online.org/files1/slide/h/HsilEg821zctukMaI3FRG74WVKqnwT0LmDCBrxbYdS/slide-1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0" t="37637" r="2785" b="19181"/>
          <a:stretch/>
        </p:blipFill>
        <p:spPr bwMode="auto">
          <a:xfrm>
            <a:off x="2807369" y="3094388"/>
            <a:ext cx="8697243" cy="282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32548" y="1010653"/>
            <a:ext cx="99621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Эти пластиды имеют шаровидную, чашевидную форму, но она может свободно меняться. Система выростов внутренней мембраны развита слабо. </a:t>
            </a:r>
            <a:r>
              <a:rPr lang="ru-RU" sz="2400" dirty="0" err="1"/>
              <a:t>Тилакоиды</a:t>
            </a:r>
            <a:r>
              <a:rPr lang="ru-RU" sz="2400" dirty="0"/>
              <a:t> одиночные, располагаются без особой ориентации в пространстве. Во всем остальной лейкопласты схожи с хлоропластами.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41095" y="6096000"/>
            <a:ext cx="9352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Функции: </a:t>
            </a:r>
            <a:r>
              <a:rPr lang="ru-RU" sz="2400" dirty="0"/>
              <a:t>синтез и накопление запасных веществ.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104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71184"/>
            <a:ext cx="8911687" cy="62717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Пластиды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8326" y="898358"/>
            <a:ext cx="9480884" cy="48203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Все типы пластид образуются из </a:t>
            </a:r>
            <a:r>
              <a:rPr lang="ru-RU" sz="2400" dirty="0" err="1"/>
              <a:t>пропластид</a:t>
            </a:r>
            <a:r>
              <a:rPr lang="ru-RU" sz="2400" dirty="0"/>
              <a:t>, а также могут превращаться друг в друга. </a:t>
            </a:r>
          </a:p>
          <a:p>
            <a:pPr marL="0" indent="0" algn="ctr">
              <a:buNone/>
            </a:pPr>
            <a:endParaRPr lang="ru-RU" sz="2400" dirty="0"/>
          </a:p>
        </p:txBody>
      </p:sp>
      <p:pic>
        <p:nvPicPr>
          <p:cNvPr id="14338" name="Picture 2" descr="https://u.foxford.ngcdn.ru/uploads/tinymce_file/file/10988/fa91ec45acb34b9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410" y="1716506"/>
            <a:ext cx="7892716" cy="473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491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7136" y="0"/>
            <a:ext cx="9547475" cy="128089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Опорно-двигательная система клетки (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цитоскелет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096694" y="1280891"/>
            <a:ext cx="7742380" cy="5390160"/>
          </a:xfrm>
        </p:spPr>
        <p:txBody>
          <a:bodyPr>
            <a:normAutofit lnSpcReduction="10000"/>
          </a:bodyPr>
          <a:lstStyle/>
          <a:p>
            <a:r>
              <a:rPr lang="ru-RU" sz="2600" b="1" dirty="0" err="1" smtClean="0">
                <a:solidFill>
                  <a:schemeClr val="accent1">
                    <a:lumMod val="75000"/>
                  </a:schemeClr>
                </a:solidFill>
              </a:rPr>
              <a:t>Микрофиламенты</a:t>
            </a:r>
            <a:r>
              <a:rPr lang="ru-RU" sz="2600" dirty="0" smtClean="0"/>
              <a:t> - </a:t>
            </a:r>
            <a:r>
              <a:rPr lang="ru-RU" sz="2600" dirty="0" err="1" smtClean="0"/>
              <a:t>остоят</a:t>
            </a:r>
            <a:r>
              <a:rPr lang="ru-RU" sz="2600" dirty="0" smtClean="0"/>
              <a:t> </a:t>
            </a:r>
            <a:r>
              <a:rPr lang="ru-RU" sz="2600" dirty="0"/>
              <a:t>из молекул белка актина, это самые тонкие нити </a:t>
            </a:r>
            <a:r>
              <a:rPr lang="ru-RU" sz="2600" dirty="0" err="1"/>
              <a:t>цитоскелета</a:t>
            </a:r>
            <a:r>
              <a:rPr lang="ru-RU" sz="2600" dirty="0"/>
              <a:t> клетки</a:t>
            </a:r>
            <a:r>
              <a:rPr lang="ru-RU" sz="2600" dirty="0" smtClean="0"/>
              <a:t>.</a:t>
            </a:r>
          </a:p>
          <a:p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Микротрубочки</a:t>
            </a:r>
            <a:r>
              <a:rPr lang="ru-RU" sz="2600" dirty="0" smtClean="0"/>
              <a:t> - полые </a:t>
            </a:r>
            <a:r>
              <a:rPr lang="ru-RU" sz="2600" dirty="0"/>
              <a:t>цилиндры, состоящие из белка </a:t>
            </a:r>
            <a:r>
              <a:rPr lang="ru-RU" sz="2600" dirty="0" err="1"/>
              <a:t>тубулина</a:t>
            </a:r>
            <a:r>
              <a:rPr lang="ru-RU" sz="2600" dirty="0" smtClean="0"/>
              <a:t>.</a:t>
            </a:r>
          </a:p>
          <a:p>
            <a:pPr marL="0" indent="0" algn="ctr">
              <a:buNone/>
            </a:pP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  <a:t>Функции:</a:t>
            </a:r>
          </a:p>
          <a:p>
            <a:pPr algn="ctr">
              <a:buAutoNum type="arabicPeriod"/>
            </a:pPr>
            <a:r>
              <a:rPr lang="ru-RU" sz="2600" dirty="0"/>
              <a:t>Определяют форму клеток.</a:t>
            </a:r>
          </a:p>
          <a:p>
            <a:pPr algn="ctr">
              <a:buAutoNum type="arabicPeriod"/>
            </a:pPr>
            <a:r>
              <a:rPr lang="ru-RU" sz="2600" dirty="0"/>
              <a:t>Участвуют в движении клеток</a:t>
            </a:r>
          </a:p>
          <a:p>
            <a:pPr algn="ctr">
              <a:buAutoNum type="arabicPeriod"/>
            </a:pPr>
            <a:r>
              <a:rPr lang="ru-RU" sz="2600" dirty="0"/>
              <a:t>Опорная.</a:t>
            </a:r>
          </a:p>
          <a:p>
            <a:pPr algn="ctr">
              <a:buAutoNum type="arabicPeriod"/>
            </a:pPr>
            <a:r>
              <a:rPr lang="ru-RU" sz="2600" dirty="0"/>
              <a:t>Участвуют в образовании жгутиков и ресничек, веретена деления и клеточного сока.</a:t>
            </a:r>
          </a:p>
          <a:p>
            <a:pPr marL="0" indent="0">
              <a:buNone/>
            </a:pPr>
            <a:endParaRPr lang="ru-RU" sz="2400" dirty="0"/>
          </a:p>
          <a:p>
            <a:endParaRPr lang="ru-RU" sz="2400" dirty="0"/>
          </a:p>
        </p:txBody>
      </p:sp>
      <p:pic>
        <p:nvPicPr>
          <p:cNvPr id="11" name="Picture 2" descr="https://u.foxford.ngcdn.ru/uploads/tinymce_file/file/11012/9d17b1fd4660794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37" y="1503947"/>
            <a:ext cx="3069999" cy="329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03045" y="4796588"/>
            <a:ext cx="3807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1 </a:t>
            </a:r>
            <a:r>
              <a:rPr lang="ru-RU" sz="2400" dirty="0"/>
              <a:t>– </a:t>
            </a:r>
            <a:r>
              <a:rPr lang="ru-RU" sz="2400" dirty="0" err="1"/>
              <a:t>микрофиламенты</a:t>
            </a:r>
            <a:r>
              <a:rPr lang="ru-RU" sz="2400" dirty="0"/>
              <a:t>;  </a:t>
            </a:r>
            <a:endParaRPr lang="ru-RU" sz="2400" dirty="0" smtClean="0"/>
          </a:p>
          <a:p>
            <a:pPr algn="ctr"/>
            <a:r>
              <a:rPr lang="ru-RU" sz="2400" b="1" dirty="0" smtClean="0"/>
              <a:t>2 </a:t>
            </a:r>
            <a:r>
              <a:rPr lang="ru-RU" sz="2400" dirty="0"/>
              <a:t>– промежуточные </a:t>
            </a:r>
            <a:endParaRPr lang="ru-RU" sz="2400" dirty="0" smtClean="0"/>
          </a:p>
          <a:p>
            <a:pPr algn="ctr"/>
            <a:r>
              <a:rPr lang="ru-RU" sz="2400" dirty="0" err="1" smtClean="0"/>
              <a:t>филаменты</a:t>
            </a:r>
            <a:r>
              <a:rPr lang="ru-RU" sz="2400" b="1" dirty="0"/>
              <a:t>; 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3 </a:t>
            </a:r>
            <a:r>
              <a:rPr lang="ru-RU" sz="2400" dirty="0"/>
              <a:t>- микротрубочки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78568" y="4371109"/>
            <a:ext cx="320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62634" y="4347227"/>
            <a:ext cx="288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096126" y="4347227"/>
            <a:ext cx="272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172435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126805"/>
            <a:ext cx="8911687" cy="6913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Жгутики, реснички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ложноножки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9011" y="4267199"/>
            <a:ext cx="9753599" cy="235818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Жгутики и реснички состоят из параллельно расположенных микротрубочек.</a:t>
            </a:r>
          </a:p>
          <a:p>
            <a:pPr algn="ctr"/>
            <a:r>
              <a:rPr lang="ru-RU" sz="2400" dirty="0" smtClean="0"/>
              <a:t>Ложноножки – это выросты плазматической мембраны.</a:t>
            </a:r>
          </a:p>
          <a:p>
            <a:pPr algn="ctr"/>
            <a:r>
              <a:rPr lang="ru-RU" sz="2400" dirty="0" smtClean="0"/>
              <a:t>Жгутики отличаются от ресничек. Лишь длиной. Реснички короче жгутиков более чем в 10 раз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5752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https://gas-kvas.com/uploads/posts/2023-03/1678004447_gas-kvas-com-p-risunki-prosteishikh-odnokletochnikh-zhivo-4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2" t="6476" r="10566" b="7155"/>
          <a:stretch/>
        </p:blipFill>
        <p:spPr bwMode="auto">
          <a:xfrm>
            <a:off x="3545305" y="1054769"/>
            <a:ext cx="7170822" cy="303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429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58889"/>
            <a:ext cx="8911687" cy="819679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Клеточный центр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9642" y="978567"/>
            <a:ext cx="9354970" cy="290362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/>
              <a:t>Есть у животных и низших растений; у высших растений отсутствует.</a:t>
            </a:r>
          </a:p>
          <a:p>
            <a:pPr marL="0" indent="0" algn="ctr">
              <a:buNone/>
            </a:pPr>
            <a:r>
              <a:rPr lang="ru-RU" sz="2400" dirty="0"/>
              <a:t>Состоит из 2-х центриолей, расположенных перпендикулярно друг к другу. Каждая центриоль представляет собой полый цилиндр, образованный девятью триплетами микротрубочек, расположенных по окружности.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Picture 8" descr="https://ds05.infourok.ru/uploads/ex/0e52/000a8219-6affef35/img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9" t="13489" r="40907" b="34448"/>
          <a:stretch/>
        </p:blipFill>
        <p:spPr bwMode="auto">
          <a:xfrm>
            <a:off x="383482" y="3351653"/>
            <a:ext cx="3672116" cy="320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76800" y="3987971"/>
            <a:ext cx="662781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Функции:</a:t>
            </a:r>
          </a:p>
          <a:p>
            <a:pPr marL="342900" indent="-342900" algn="just">
              <a:buAutoNum type="arabicPeriod"/>
            </a:pPr>
            <a:r>
              <a:rPr lang="ru-RU" sz="2400" dirty="0"/>
              <a:t>Организация </a:t>
            </a:r>
            <a:r>
              <a:rPr lang="ru-RU" sz="2400" dirty="0" err="1"/>
              <a:t>цитоскелета</a:t>
            </a:r>
            <a:r>
              <a:rPr lang="ru-RU" sz="2400" dirty="0"/>
              <a:t> клетки.</a:t>
            </a:r>
          </a:p>
          <a:p>
            <a:pPr marL="342900" indent="-342900" algn="just">
              <a:buAutoNum type="arabicPeriod"/>
            </a:pPr>
            <a:r>
              <a:rPr lang="ru-RU" sz="2400" dirty="0"/>
              <a:t>Участие в делении клетки (образует веретено деления) и в образовании жгутиков и ресничек.</a:t>
            </a:r>
          </a:p>
        </p:txBody>
      </p:sp>
    </p:spTree>
    <p:extLst>
      <p:ext uri="{BB962C8B-B14F-4D97-AF65-F5344CB8AC3E}">
        <p14:creationId xmlns:p14="http://schemas.microsoft.com/office/powerpoint/2010/main" val="35246193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174931"/>
            <a:ext cx="9371012" cy="77155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Рибосомы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4686" y="1122903"/>
            <a:ext cx="7885841" cy="377762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/>
              <a:t>Сферические структуры, состоящие из 2-х субъединиц – большой и малой.</a:t>
            </a:r>
          </a:p>
          <a:p>
            <a:pPr marL="0" indent="0" algn="ctr">
              <a:buNone/>
            </a:pPr>
            <a:r>
              <a:rPr lang="ru-RU" sz="2400" dirty="0"/>
              <a:t>Рибосомы состоят из р-РНК и белков.</a:t>
            </a:r>
          </a:p>
          <a:p>
            <a:pPr marL="0" indent="0" algn="ctr">
              <a:buNone/>
            </a:pPr>
            <a:r>
              <a:rPr lang="ru-RU" sz="2400" dirty="0"/>
              <a:t>Находятся на ЭПС или свободно располагаются в цитоплазме. Участвуют в формировании </a:t>
            </a:r>
            <a:r>
              <a:rPr lang="ru-RU" sz="2400" dirty="0" err="1"/>
              <a:t>полисомы</a:t>
            </a:r>
            <a:r>
              <a:rPr lang="ru-RU" sz="2400" dirty="0"/>
              <a:t> – структура, состоящая из одной и-РНК и нескольких рибосом, расположенных на ней.</a:t>
            </a:r>
          </a:p>
          <a:p>
            <a:endParaRPr lang="ru-RU" dirty="0"/>
          </a:p>
        </p:txBody>
      </p:sp>
      <p:pic>
        <p:nvPicPr>
          <p:cNvPr id="4" name="Picture 2" descr="https://u.foxford.ngcdn.ru/uploads/tinymce_file/file/11010/89876ca29baa9ca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30" y="1364343"/>
            <a:ext cx="3309256" cy="329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ds05.infourok.ru/uploads/ex/0c62/000822b1-ed689c65/img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32" t="27989" r="3606" b="40900"/>
          <a:stretch/>
        </p:blipFill>
        <p:spPr bwMode="auto">
          <a:xfrm>
            <a:off x="4684295" y="4440270"/>
            <a:ext cx="6416841" cy="194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97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4610" y="192505"/>
            <a:ext cx="10860506" cy="63366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300" dirty="0"/>
              <a:t>7. Клеточные структуры выявляют с помощью ..</a:t>
            </a:r>
          </a:p>
          <a:p>
            <a:pPr marL="0" indent="0" algn="ctr">
              <a:buNone/>
            </a:pPr>
            <a:r>
              <a:rPr lang="ru-RU" sz="2300" dirty="0"/>
              <a:t>а) световой микроскопии, б) центрифугирования, в) флуоресцентного мечения биополимеров, г) электронной микроскопии.</a:t>
            </a:r>
          </a:p>
          <a:p>
            <a:pPr marL="0" indent="0">
              <a:buNone/>
            </a:pPr>
            <a:r>
              <a:rPr lang="ru-RU" sz="2300" dirty="0"/>
              <a:t>8. Метод, основанный на разной плотности клеточных органоидов:</a:t>
            </a:r>
          </a:p>
          <a:p>
            <a:pPr marL="0" indent="0" algn="ctr">
              <a:buNone/>
            </a:pPr>
            <a:r>
              <a:rPr lang="ru-RU" sz="2300" dirty="0"/>
              <a:t>а) микроскопия, б) флуоресцентное мечение биополимеров, в) центрифугирование,             г) молекулярная гибридизация нуклеиновых кислот и сортировка хромосом.</a:t>
            </a:r>
          </a:p>
          <a:p>
            <a:pPr marL="0" indent="0">
              <a:buNone/>
            </a:pPr>
            <a:r>
              <a:rPr lang="ru-RU" sz="2300" dirty="0"/>
              <a:t>9. Плазмалемма состоит из …</a:t>
            </a:r>
          </a:p>
          <a:p>
            <a:pPr marL="0" indent="0" algn="ctr">
              <a:buNone/>
            </a:pPr>
            <a:r>
              <a:rPr lang="ru-RU" sz="2300" dirty="0"/>
              <a:t>а) погружённых белков, б) фосфолипидов, в) пронизывающих белков, г) поверхностных белков, д) углеводов, прикреплённых к белкам, е) всех перечисленных веществ.</a:t>
            </a:r>
          </a:p>
          <a:p>
            <a:pPr marL="0" indent="0" algn="just">
              <a:buNone/>
            </a:pPr>
            <a:r>
              <a:rPr lang="ru-RU" sz="2300" dirty="0"/>
              <a:t>10. Функции плазмалеммы:</a:t>
            </a:r>
          </a:p>
          <a:p>
            <a:pPr marL="0" indent="0" algn="ctr">
              <a:buNone/>
            </a:pPr>
            <a:r>
              <a:rPr lang="ru-RU" sz="2300" dirty="0"/>
              <a:t>а) защитная, б) взаимодействие клеток в тканях и органах, в) запасающая, г) избирательная проницаемость веществ из клетки и в клетку. </a:t>
            </a:r>
          </a:p>
          <a:p>
            <a:pPr marL="0" indent="0" algn="just">
              <a:buNone/>
            </a:pPr>
            <a:r>
              <a:rPr lang="ru-RU" sz="2300" dirty="0"/>
              <a:t>11. Захват плазматической мембраной жидкости с растворёнными в ней веществами называется:  </a:t>
            </a:r>
          </a:p>
          <a:p>
            <a:pPr marL="0" indent="0" algn="ctr">
              <a:buNone/>
            </a:pPr>
            <a:r>
              <a:rPr lang="ru-RU" sz="2300" dirty="0"/>
              <a:t>а) </a:t>
            </a:r>
            <a:r>
              <a:rPr lang="ru-RU" sz="2300" dirty="0" err="1"/>
              <a:t>пиноцитозом</a:t>
            </a:r>
            <a:r>
              <a:rPr lang="ru-RU" sz="2300" dirty="0"/>
              <a:t>, б) фагоцитозом</a:t>
            </a:r>
            <a:r>
              <a:rPr lang="ru-RU" sz="2300" dirty="0" smtClean="0"/>
              <a:t>.</a:t>
            </a:r>
          </a:p>
          <a:p>
            <a:pPr marL="0" indent="0" algn="ctr">
              <a:buNone/>
            </a:pPr>
            <a:r>
              <a:rPr lang="ru-RU" sz="2300" dirty="0" smtClean="0"/>
              <a:t>Ответы теста отправляем на адрес: </a:t>
            </a:r>
            <a:r>
              <a:rPr lang="ru-RU" sz="2400" dirty="0">
                <a:hlinkClick r:id="rId2"/>
              </a:rPr>
              <a:t>Ольга Григорьева (</a:t>
            </a:r>
            <a:r>
              <a:rPr lang="en-US" sz="2400" dirty="0">
                <a:hlinkClick r:id="rId2"/>
              </a:rPr>
              <a:t>vk.com)</a:t>
            </a:r>
            <a:endParaRPr lang="ru-RU" sz="23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324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2629" y="319314"/>
            <a:ext cx="9550399" cy="612502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0515" y="464457"/>
            <a:ext cx="6995886" cy="6821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</a:rPr>
              <a:t>Эукариотическая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 клетка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3338287" y="1436914"/>
            <a:ext cx="7460342" cy="14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908799" y="1161143"/>
            <a:ext cx="0" cy="290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509486" y="1763485"/>
            <a:ext cx="3135086" cy="7402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Плазмалемма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297715" y="1763485"/>
            <a:ext cx="3193143" cy="7112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Цитоплазма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144001" y="1741713"/>
            <a:ext cx="2844799" cy="7112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/>
                </a:solidFill>
              </a:rPr>
              <a:t>Ядро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338287" y="1451428"/>
            <a:ext cx="0" cy="290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908799" y="1436914"/>
            <a:ext cx="0" cy="312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10798629" y="1436914"/>
            <a:ext cx="0" cy="304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554516" y="3116942"/>
            <a:ext cx="2627084" cy="5805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</a:rPr>
              <a:t>Гиалоплазма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978071" y="3098800"/>
            <a:ext cx="2830286" cy="5805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Органеллы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4455885" y="2786743"/>
            <a:ext cx="35269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908799" y="2503713"/>
            <a:ext cx="0" cy="2975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455885" y="2801257"/>
            <a:ext cx="0" cy="301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7982857" y="2801257"/>
            <a:ext cx="0" cy="301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339772" y="3933369"/>
            <a:ext cx="4354285" cy="14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2438400" y="4252690"/>
            <a:ext cx="2859315" cy="4989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Мембранные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299201" y="4249054"/>
            <a:ext cx="3454399" cy="24184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</a:rPr>
              <a:t>Немембранные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000" dirty="0">
                <a:solidFill>
                  <a:schemeClr val="tx1"/>
                </a:solidFill>
              </a:rPr>
              <a:t>клеточный центр, рибосомы и </a:t>
            </a:r>
            <a:r>
              <a:rPr lang="ru-RU" sz="2000" dirty="0" err="1">
                <a:solidFill>
                  <a:schemeClr val="tx1"/>
                </a:solidFill>
              </a:rPr>
              <a:t>полисомы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цитоскелет</a:t>
            </a:r>
            <a:r>
              <a:rPr lang="ru-RU" sz="2000" dirty="0">
                <a:solidFill>
                  <a:schemeClr val="tx1"/>
                </a:solidFill>
              </a:rPr>
              <a:t> (</a:t>
            </a:r>
            <a:r>
              <a:rPr lang="ru-RU" sz="2000" dirty="0" err="1">
                <a:solidFill>
                  <a:schemeClr val="tx1"/>
                </a:solidFill>
              </a:rPr>
              <a:t>микрофиламенты</a:t>
            </a:r>
            <a:r>
              <a:rPr lang="ru-RU" sz="2000" dirty="0">
                <a:solidFill>
                  <a:schemeClr val="tx1"/>
                </a:solidFill>
              </a:rPr>
              <a:t>, микротрубочки, реснички, жгутики)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4339772" y="3933369"/>
            <a:ext cx="0" cy="319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8694057" y="3947884"/>
            <a:ext cx="0" cy="304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727200" y="4978400"/>
            <a:ext cx="3193143" cy="14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272142" y="5184329"/>
            <a:ext cx="3037115" cy="16029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Одномембранные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– ЭПС, аппарат </a:t>
            </a:r>
            <a:r>
              <a:rPr lang="ru-RU" sz="2000" dirty="0" err="1">
                <a:solidFill>
                  <a:schemeClr val="tx1"/>
                </a:solidFill>
              </a:rPr>
              <a:t>Гольджи</a:t>
            </a:r>
            <a:r>
              <a:rPr lang="ru-RU" sz="2000" dirty="0">
                <a:solidFill>
                  <a:schemeClr val="tx1"/>
                </a:solidFill>
              </a:rPr>
              <a:t>, лизосомы, </a:t>
            </a:r>
            <a:r>
              <a:rPr lang="ru-RU" sz="2000" dirty="0" err="1">
                <a:solidFill>
                  <a:schemeClr val="tx1"/>
                </a:solidFill>
              </a:rPr>
              <a:t>пероксисома</a:t>
            </a:r>
            <a:r>
              <a:rPr lang="ru-RU" sz="2000" dirty="0">
                <a:solidFill>
                  <a:schemeClr val="tx1"/>
                </a:solidFill>
              </a:rPr>
              <a:t>, вакуоль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490686" y="5204292"/>
            <a:ext cx="2670629" cy="14514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Двумембранные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sz="2000" dirty="0">
                <a:solidFill>
                  <a:schemeClr val="tx1"/>
                </a:solidFill>
              </a:rPr>
              <a:t>митохондрии, пластиды</a:t>
            </a: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4339772" y="4751620"/>
            <a:ext cx="0" cy="226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1727200" y="4978400"/>
            <a:ext cx="0" cy="225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4920343" y="4992914"/>
            <a:ext cx="0" cy="226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7982857" y="3693886"/>
            <a:ext cx="0" cy="253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9144002" y="3102429"/>
            <a:ext cx="2910110" cy="772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Клеточные включения</a:t>
            </a: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>
            <a:off x="7982857" y="2786743"/>
            <a:ext cx="2634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10617201" y="2786743"/>
            <a:ext cx="0" cy="3156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255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FF4BB56-AE60-4FAC-9264-CEBE31E21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7458" y="306222"/>
            <a:ext cx="5094514" cy="12811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Клеточная стенка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(оболочка)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583A52F-CB58-4C5B-9B2A-E473164EDE72}"/>
              </a:ext>
            </a:extLst>
          </p:cNvPr>
          <p:cNvSpPr/>
          <p:nvPr/>
        </p:nvSpPr>
        <p:spPr>
          <a:xfrm>
            <a:off x="1505858" y="2413003"/>
            <a:ext cx="2641600" cy="7547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Растения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771E86AF-7246-4ECA-A204-CF73EC309DDE}"/>
              </a:ext>
            </a:extLst>
          </p:cNvPr>
          <p:cNvCxnSpPr/>
          <p:nvPr/>
        </p:nvCxnSpPr>
        <p:spPr>
          <a:xfrm>
            <a:off x="3461658" y="1992086"/>
            <a:ext cx="6466114" cy="0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72F31F19-24BB-4675-93F6-05CC8B3FCB00}"/>
              </a:ext>
            </a:extLst>
          </p:cNvPr>
          <p:cNvCxnSpPr/>
          <p:nvPr/>
        </p:nvCxnSpPr>
        <p:spPr>
          <a:xfrm>
            <a:off x="6694715" y="1587334"/>
            <a:ext cx="0" cy="404752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A617272B-B8EC-46F9-9D86-62A1B851F9AB}"/>
              </a:ext>
            </a:extLst>
          </p:cNvPr>
          <p:cNvCxnSpPr/>
          <p:nvPr/>
        </p:nvCxnSpPr>
        <p:spPr>
          <a:xfrm>
            <a:off x="3461658" y="1992086"/>
            <a:ext cx="0" cy="40821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596CBAE7-772E-4999-B9A7-79F64870B52A}"/>
              </a:ext>
            </a:extLst>
          </p:cNvPr>
          <p:cNvCxnSpPr/>
          <p:nvPr/>
        </p:nvCxnSpPr>
        <p:spPr>
          <a:xfrm>
            <a:off x="9927772" y="1992086"/>
            <a:ext cx="0" cy="40821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144B8EB-156D-404E-A43D-3083753A26DA}"/>
              </a:ext>
            </a:extLst>
          </p:cNvPr>
          <p:cNvSpPr/>
          <p:nvPr/>
        </p:nvSpPr>
        <p:spPr>
          <a:xfrm>
            <a:off x="9423908" y="2414819"/>
            <a:ext cx="2569028" cy="74022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Грибы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7F5B9CD-AC26-4562-A568-C5850126047C}"/>
              </a:ext>
            </a:extLst>
          </p:cNvPr>
          <p:cNvSpPr/>
          <p:nvPr/>
        </p:nvSpPr>
        <p:spPr>
          <a:xfrm>
            <a:off x="2341959" y="3376215"/>
            <a:ext cx="4194630" cy="10522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Первичная оболочка </a:t>
            </a:r>
            <a:r>
              <a:rPr lang="ru-RU" sz="2400" dirty="0"/>
              <a:t>– клеточная стенка из целлюлозы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3452816-FC81-4E57-98D9-034A605CD156}"/>
              </a:ext>
            </a:extLst>
          </p:cNvPr>
          <p:cNvSpPr/>
          <p:nvPr/>
        </p:nvSpPr>
        <p:spPr>
          <a:xfrm>
            <a:off x="2341959" y="4636974"/>
            <a:ext cx="4209142" cy="12250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Вторичная оболочка </a:t>
            </a:r>
            <a:r>
              <a:rPr lang="ru-RU" sz="2400" dirty="0"/>
              <a:t>– клеточная мембрана (плазмалемма)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F91FFB55-8BFA-47B1-A322-991DF3848BFE}"/>
              </a:ext>
            </a:extLst>
          </p:cNvPr>
          <p:cNvCxnSpPr/>
          <p:nvPr/>
        </p:nvCxnSpPr>
        <p:spPr>
          <a:xfrm>
            <a:off x="1812471" y="3167746"/>
            <a:ext cx="0" cy="229869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A94445E3-90EB-4AE6-87C0-89AFB0931700}"/>
              </a:ext>
            </a:extLst>
          </p:cNvPr>
          <p:cNvCxnSpPr/>
          <p:nvPr/>
        </p:nvCxnSpPr>
        <p:spPr>
          <a:xfrm>
            <a:off x="1847452" y="4072166"/>
            <a:ext cx="494507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1F68146C-017E-4EE4-BAE8-F7D79521D4A8}"/>
              </a:ext>
            </a:extLst>
          </p:cNvPr>
          <p:cNvCxnSpPr/>
          <p:nvPr/>
        </p:nvCxnSpPr>
        <p:spPr>
          <a:xfrm>
            <a:off x="1831124" y="5482772"/>
            <a:ext cx="51083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829A462F-7E58-4DBD-93D7-F44457FA2800}"/>
              </a:ext>
            </a:extLst>
          </p:cNvPr>
          <p:cNvSpPr/>
          <p:nvPr/>
        </p:nvSpPr>
        <p:spPr>
          <a:xfrm>
            <a:off x="7066076" y="3376215"/>
            <a:ext cx="3950495" cy="10522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Первичная оболочка </a:t>
            </a:r>
            <a:r>
              <a:rPr lang="ru-RU" sz="2400" dirty="0"/>
              <a:t>– клеточная стенка из хитина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881CF97-4C71-4EFC-A34C-B875BBDDDF8D}"/>
              </a:ext>
            </a:extLst>
          </p:cNvPr>
          <p:cNvSpPr/>
          <p:nvPr/>
        </p:nvSpPr>
        <p:spPr>
          <a:xfrm>
            <a:off x="7080588" y="4640604"/>
            <a:ext cx="3982128" cy="12101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Вторичная оболочка </a:t>
            </a:r>
            <a:r>
              <a:rPr lang="ru-RU" sz="2400" dirty="0"/>
              <a:t>– клеточная мембрана (плазмалемма)</a:t>
            </a:r>
          </a:p>
        </p:txBody>
      </p: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05CDFA56-DBB2-4C32-9F78-14A0871D21E7}"/>
              </a:ext>
            </a:extLst>
          </p:cNvPr>
          <p:cNvCxnSpPr/>
          <p:nvPr/>
        </p:nvCxnSpPr>
        <p:spPr>
          <a:xfrm>
            <a:off x="11560629" y="3167746"/>
            <a:ext cx="0" cy="229869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B10C7B7C-574C-4946-B7D7-521B32CA5F6C}"/>
              </a:ext>
            </a:extLst>
          </p:cNvPr>
          <p:cNvCxnSpPr/>
          <p:nvPr/>
        </p:nvCxnSpPr>
        <p:spPr>
          <a:xfrm flipH="1">
            <a:off x="11016571" y="4072166"/>
            <a:ext cx="544058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BAA6CD86-C6EE-4D53-9BAE-30988DF0825D}"/>
              </a:ext>
            </a:extLst>
          </p:cNvPr>
          <p:cNvCxnSpPr>
            <a:cxnSpLocks/>
          </p:cNvCxnSpPr>
          <p:nvPr/>
        </p:nvCxnSpPr>
        <p:spPr>
          <a:xfrm flipH="1">
            <a:off x="11062716" y="5466443"/>
            <a:ext cx="49791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91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.foxford.ngcdn.ru/uploads/tinymce_file/file/11017/c2f0ec72c6f91de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057" y="1153888"/>
            <a:ext cx="7750629" cy="570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4515" y="420914"/>
            <a:ext cx="8519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Строение </a:t>
            </a:r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</a:rPr>
              <a:t>эукариотической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 клетки</a:t>
            </a:r>
          </a:p>
        </p:txBody>
      </p:sp>
    </p:spTree>
    <p:extLst>
      <p:ext uri="{BB962C8B-B14F-4D97-AF65-F5344CB8AC3E}">
        <p14:creationId xmlns:p14="http://schemas.microsoft.com/office/powerpoint/2010/main" val="104709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2971" y="464458"/>
            <a:ext cx="9898743" cy="3606094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02263" y="522514"/>
            <a:ext cx="5486400" cy="6241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Цитоплазма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354287" y="1523998"/>
            <a:ext cx="5921828" cy="14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046912" y="1146628"/>
            <a:ext cx="0" cy="391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068287" y="1878893"/>
            <a:ext cx="3947886" cy="21916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Цитозоль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гиалоплазма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ru-RU" sz="2800" dirty="0"/>
              <a:t>– густой раствор белков, углеводов (глюкозы) и ионов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663544" y="1865083"/>
            <a:ext cx="4252684" cy="21916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Цитоскелет</a:t>
            </a:r>
            <a:r>
              <a:rPr lang="ru-RU" sz="2800" dirty="0"/>
              <a:t> – система внутриклеточных белковых микронитей и микротрубочек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368801" y="1538513"/>
            <a:ext cx="0" cy="333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0276115" y="1538513"/>
            <a:ext cx="0" cy="333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50972" y="4186312"/>
            <a:ext cx="4499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Функции: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32315" y="4709532"/>
            <a:ext cx="102400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/>
              <a:t>Внутренняя среда клетки.</a:t>
            </a:r>
          </a:p>
          <a:p>
            <a:pPr marL="342900" indent="-342900">
              <a:buAutoNum type="arabicPeriod"/>
            </a:pPr>
            <a:r>
              <a:rPr lang="ru-RU" sz="2400" dirty="0"/>
              <a:t>Объединяет все клеточные структуры.</a:t>
            </a:r>
          </a:p>
          <a:p>
            <a:pPr marL="342900" indent="-342900">
              <a:buAutoNum type="arabicPeriod"/>
            </a:pPr>
            <a:r>
              <a:rPr lang="ru-RU" sz="2400" dirty="0"/>
              <a:t>Определяет местоположение органелл клетки.</a:t>
            </a:r>
          </a:p>
          <a:p>
            <a:pPr marL="342900" indent="-342900">
              <a:buAutoNum type="arabicPeriod"/>
            </a:pPr>
            <a:r>
              <a:rPr lang="ru-RU" sz="2400" dirty="0"/>
              <a:t>Обеспечивает внутриклеточный транспорт благодаря </a:t>
            </a:r>
            <a:r>
              <a:rPr lang="ru-RU" sz="2400" dirty="0" err="1"/>
              <a:t>циклозу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04475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1657" y="478971"/>
            <a:ext cx="9312955" cy="54322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У многих организмов цитоплазма разделена на два слоя</a:t>
            </a:r>
          </a:p>
          <a:p>
            <a:pPr marL="0" indent="0" algn="ctr">
              <a:buNone/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7429" y="1045028"/>
            <a:ext cx="4180114" cy="609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Цитоплазма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789714" y="1973943"/>
            <a:ext cx="4615543" cy="14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981371" y="1654628"/>
            <a:ext cx="0" cy="362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191657" y="2350337"/>
            <a:ext cx="4470400" cy="29183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</a:rPr>
              <a:t>Эктоплазму </a:t>
            </a:r>
            <a:r>
              <a:rPr lang="ru-RU" sz="2400" b="1" dirty="0">
                <a:solidFill>
                  <a:schemeClr val="tx1"/>
                </a:solidFill>
              </a:rPr>
              <a:t>– </a:t>
            </a:r>
            <a:r>
              <a:rPr lang="ru-RU" sz="2400" dirty="0">
                <a:solidFill>
                  <a:schemeClr val="tx1"/>
                </a:solidFill>
              </a:rPr>
              <a:t>тонкий наружный слой цитоплазмы, расположенный под клеточной мембраной (плазмалеммой); она лишена гранул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87772" y="2350337"/>
            <a:ext cx="4116839" cy="22361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Эндоплазма</a:t>
            </a:r>
            <a:r>
              <a:rPr lang="ru-RU" sz="2400" dirty="0"/>
              <a:t> – внутренний слой, содержащий гранулы и органеллы клетки. 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789714" y="1988457"/>
            <a:ext cx="0" cy="361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9405257" y="1973943"/>
            <a:ext cx="0" cy="376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383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94514" y="566057"/>
            <a:ext cx="4325257" cy="5950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Ядро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5029" y="1720918"/>
            <a:ext cx="5326743" cy="19178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Ядерная оболочка (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</a:rPr>
              <a:t>кариолемма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ru-RU" sz="2400" dirty="0">
                <a:solidFill>
                  <a:schemeClr val="tx1"/>
                </a:solidFill>
              </a:rPr>
              <a:t>состоит из 2х мембран, которые через определённые интервалы сливаются, образуя поры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5029" y="3800366"/>
            <a:ext cx="5892799" cy="15263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Ядрышки (одно или два)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состоят из белков, нуклеиновых кислот и непостоянных структур - рибосом 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40914" y="1720919"/>
            <a:ext cx="3265715" cy="14577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Ядерный сок (кариоплазма) </a:t>
            </a:r>
            <a:r>
              <a:rPr lang="ru-RU" sz="2400" dirty="0">
                <a:solidFill>
                  <a:schemeClr val="tx1"/>
                </a:solidFill>
              </a:rPr>
              <a:t>состоит из белков, ферментов и РНК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57142" y="3804268"/>
            <a:ext cx="4247470" cy="15224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Хроматин (хромосомы) </a:t>
            </a:r>
            <a:r>
              <a:rPr lang="ru-RU" sz="2400" dirty="0">
                <a:solidFill>
                  <a:schemeClr val="tx1"/>
                </a:solidFill>
              </a:rPr>
              <a:t>состоят из ДНК и белков-гистонов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992915" y="1422399"/>
            <a:ext cx="46445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235597" y="1175656"/>
            <a:ext cx="0" cy="2467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992915" y="1422399"/>
            <a:ext cx="0" cy="298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637486" y="1422399"/>
            <a:ext cx="0" cy="298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594134" y="1422398"/>
            <a:ext cx="0" cy="2365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547429" y="1422398"/>
            <a:ext cx="14515" cy="2377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ds04.infourok.ru/uploads/ex/10d7/00004b6e-8521211c/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8" t="51987" r="33807" b="3249"/>
          <a:stretch/>
        </p:blipFill>
        <p:spPr bwMode="auto">
          <a:xfrm>
            <a:off x="9777827" y="5076228"/>
            <a:ext cx="2420466" cy="178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2042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549</TotalTime>
  <Words>1365</Words>
  <Application>Microsoft Office PowerPoint</Application>
  <PresentationFormat>Широкоэкранный</PresentationFormat>
  <Paragraphs>154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Century Gothic</vt:lpstr>
      <vt:lpstr>Wingdings 3</vt:lpstr>
      <vt:lpstr>Легкий дым</vt:lpstr>
      <vt:lpstr>Презентация по биологии на тему «Клетка как целостная живая система» </vt:lpstr>
      <vt:lpstr>Проверка домашнего задания по теме «История и методы изучения клетки. Клеточная теория»</vt:lpstr>
      <vt:lpstr>Презентация PowerPoint</vt:lpstr>
      <vt:lpstr>Презентация PowerPoint</vt:lpstr>
      <vt:lpstr>Клеточная стенка (оболочка)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Эндоплазматическая сеть (ЭПС)</vt:lpstr>
      <vt:lpstr>Аппарат Гольджи</vt:lpstr>
      <vt:lpstr>Лизосомы</vt:lpstr>
      <vt:lpstr>Вакуоль</vt:lpstr>
      <vt:lpstr>Митохондрии</vt:lpstr>
      <vt:lpstr>Презентация PowerPoint</vt:lpstr>
      <vt:lpstr>Хлоропласты</vt:lpstr>
      <vt:lpstr>Функции хлоропласта</vt:lpstr>
      <vt:lpstr>Хромопласты</vt:lpstr>
      <vt:lpstr>Лейкопласты</vt:lpstr>
      <vt:lpstr>Пластиды</vt:lpstr>
      <vt:lpstr>Опорно-двигательная система клетки (цитоскелет)</vt:lpstr>
      <vt:lpstr>Жгутики, реснички и ложноножки </vt:lpstr>
      <vt:lpstr>Клеточный центр</vt:lpstr>
      <vt:lpstr>Рибосомы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Мембранные органеллы клетки. Ядро. Цитоплазма. Вакуолярная система клетки. Митохондрии и пластиды</dc:title>
  <dc:creator>user</dc:creator>
  <cp:lastModifiedBy>user</cp:lastModifiedBy>
  <cp:revision>61</cp:revision>
  <dcterms:created xsi:type="dcterms:W3CDTF">2021-10-17T10:16:13Z</dcterms:created>
  <dcterms:modified xsi:type="dcterms:W3CDTF">2024-03-25T06:30:25Z</dcterms:modified>
</cp:coreProperties>
</file>