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7" r:id="rId5"/>
    <p:sldId id="260" r:id="rId6"/>
    <p:sldId id="261" r:id="rId7"/>
    <p:sldId id="268" r:id="rId8"/>
    <p:sldId id="262" r:id="rId9"/>
    <p:sldId id="264" r:id="rId10"/>
    <p:sldId id="263" r:id="rId11"/>
    <p:sldId id="265" r:id="rId12"/>
    <p:sldId id="266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y-calend.ru/folklor/poslovicy-i-pogovorki-s-glagolami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y-calend.ru/folklor/poslovicy-i-pogovorki-s-glagolami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500174"/>
            <a:ext cx="7429552" cy="1894362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tx2">
                    <a:lumMod val="50000"/>
                  </a:schemeClr>
                </a:solidFill>
              </a:rPr>
              <a:t>Урок русского языка</a:t>
            </a:r>
            <a:br>
              <a:rPr lang="ru-RU" sz="4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800" i="1" dirty="0">
                <a:solidFill>
                  <a:schemeClr val="tx2">
                    <a:lumMod val="50000"/>
                  </a:schemeClr>
                </a:solidFill>
              </a:rPr>
              <a:t>4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786322"/>
            <a:ext cx="6572296" cy="1371600"/>
          </a:xfrm>
        </p:spPr>
        <p:txBody>
          <a:bodyPr/>
          <a:lstStyle/>
          <a:p>
            <a:r>
              <a:rPr lang="ru-RU" dirty="0"/>
              <a:t>Подготовила: учитель начальных классов Лунева Ю.В.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38534"/>
            <a:ext cx="7467600" cy="652736"/>
          </a:xfrm>
        </p:spPr>
        <p:txBody>
          <a:bodyPr/>
          <a:lstStyle/>
          <a:p>
            <a:pPr algn="ctr"/>
            <a:r>
              <a:rPr lang="ru-RU" b="1" dirty="0"/>
              <a:t>Найдите синонимы</a:t>
            </a: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C6D1A6BE-5519-457D-A450-0D229D02B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2222" y="1556792"/>
            <a:ext cx="273685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глядеть </a:t>
            </a:r>
          </a:p>
          <a:p>
            <a:pPr eaLnBrk="1" hangingPunct="1"/>
            <a:r>
              <a:rPr lang="ru-RU" alt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пылать</a:t>
            </a:r>
          </a:p>
          <a:p>
            <a:pPr eaLnBrk="1" hangingPunct="1"/>
            <a:r>
              <a:rPr lang="ru-RU" alt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таить</a:t>
            </a:r>
          </a:p>
          <a:p>
            <a:pPr eaLnBrk="1" hangingPunct="1"/>
            <a:r>
              <a:rPr lang="ru-RU" alt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ликовать</a:t>
            </a:r>
          </a:p>
          <a:p>
            <a:pPr eaLnBrk="1" hangingPunct="1"/>
            <a:r>
              <a:rPr lang="ru-RU" alt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барабанить</a:t>
            </a:r>
          </a:p>
          <a:p>
            <a:pPr eaLnBrk="1" hangingPunct="1"/>
            <a:r>
              <a:rPr lang="ru-RU" alt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шагать</a:t>
            </a:r>
          </a:p>
          <a:p>
            <a:pPr eaLnBrk="1" hangingPunct="1"/>
            <a:r>
              <a:rPr lang="ru-RU" alt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дивиться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70B76F-AEBF-487F-BDF2-60CD268DD0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1578586"/>
            <a:ext cx="273685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скрывать</a:t>
            </a:r>
          </a:p>
          <a:p>
            <a:pPr eaLnBrk="1" hangingPunct="1"/>
            <a:r>
              <a:rPr lang="ru-RU" altLang="ru-RU" sz="32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гореть</a:t>
            </a:r>
          </a:p>
          <a:p>
            <a:pPr eaLnBrk="1" hangingPunct="1"/>
            <a:r>
              <a:rPr lang="ru-RU" altLang="ru-RU" sz="32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удивляться</a:t>
            </a:r>
          </a:p>
          <a:p>
            <a:pPr eaLnBrk="1" hangingPunct="1"/>
            <a:r>
              <a:rPr lang="ru-RU" altLang="ru-RU" sz="32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радоваться</a:t>
            </a:r>
          </a:p>
          <a:p>
            <a:pPr eaLnBrk="1" hangingPunct="1"/>
            <a:r>
              <a:rPr lang="ru-RU" altLang="ru-RU" sz="32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смотреть</a:t>
            </a:r>
          </a:p>
          <a:p>
            <a:pPr eaLnBrk="1" hangingPunct="1"/>
            <a:r>
              <a:rPr lang="ru-RU" altLang="ru-RU" sz="32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стучать</a:t>
            </a:r>
          </a:p>
          <a:p>
            <a:pPr eaLnBrk="1" hangingPunct="1"/>
            <a:r>
              <a:rPr lang="ru-RU" altLang="ru-RU" sz="32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идти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Замените фразеологизмы глаголами в неопределённой форме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E09737-EDBC-4BAD-A635-02618FF03FB6}"/>
              </a:ext>
            </a:extLst>
          </p:cNvPr>
          <p:cNvSpPr txBox="1"/>
          <p:nvPr/>
        </p:nvSpPr>
        <p:spPr>
          <a:xfrm>
            <a:off x="251520" y="2132856"/>
            <a:ext cx="367240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altLang="ru-RU" sz="3200" dirty="0">
                <a:solidFill>
                  <a:srgbClr val="000000"/>
                </a:solidFill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Зарубить на носу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altLang="ru-RU" sz="32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Водить за нос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altLang="ru-RU" sz="3200" dirty="0">
                <a:solidFill>
                  <a:srgbClr val="000000"/>
                </a:solidFill>
                <a:highlight>
                  <a:srgbClr val="FF00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Повесить нос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altLang="ru-RU" sz="3200" dirty="0">
                <a:solidFill>
                  <a:srgbClr val="000000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Прикусить язык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altLang="ru-RU" sz="3200" dirty="0">
                <a:solidFill>
                  <a:srgbClr val="000000"/>
                </a:solidFill>
                <a:highlight>
                  <a:srgbClr val="008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Унести ноги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altLang="ru-RU" sz="3200" dirty="0">
                <a:solidFill>
                  <a:srgbClr val="000000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Бить баклуши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altLang="ru-RU" sz="3200" dirty="0">
                <a:solidFill>
                  <a:srgbClr val="000000"/>
                </a:solidFill>
                <a:highlight>
                  <a:srgbClr val="808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Ломать голову</a:t>
            </a:r>
            <a:endParaRPr lang="ru-RU" sz="3200" dirty="0">
              <a:solidFill>
                <a:srgbClr val="000000"/>
              </a:solidFill>
              <a:highlight>
                <a:srgbClr val="8080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20391B-0ABB-4D87-8B35-2F906F475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1352" y="2070402"/>
            <a:ext cx="2736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0000"/>
                </a:solidFill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1A183F-93E7-481C-A4C9-44E9CB6D3E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9196" y="2514837"/>
            <a:ext cx="2736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обманывать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401EAA-AAF2-4AEB-936E-30722791A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9196" y="2996445"/>
            <a:ext cx="2736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0000"/>
                </a:solidFill>
                <a:highlight>
                  <a:srgbClr val="FF00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загрустить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F563B-F806-4F59-AE49-155D17F0D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9196" y="3506629"/>
            <a:ext cx="2736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0000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замолчать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46205C-AA24-48F9-AAD8-C0F05985D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9196" y="3977243"/>
            <a:ext cx="2736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0000"/>
                </a:solidFill>
                <a:highlight>
                  <a:srgbClr val="008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убежать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E1CAA5-DE7A-46DE-BFCF-10BDAE68D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6097" y="4495210"/>
            <a:ext cx="30963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0000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бездельничать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8E5554-080A-4C02-BDAB-E2157CEC0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50" y="5013176"/>
            <a:ext cx="2736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0000"/>
                </a:solidFill>
                <a:highlight>
                  <a:srgbClr val="808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думать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Поставьте глаголы в неопределённую форму. Запишите исправленный текст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2A1090-B7CD-41E1-985D-DCDB6E1A6F6E}"/>
              </a:ext>
            </a:extLst>
          </p:cNvPr>
          <p:cNvSpPr txBox="1"/>
          <p:nvPr/>
        </p:nvSpPr>
        <p:spPr>
          <a:xfrm>
            <a:off x="323528" y="2526784"/>
            <a:ext cx="8208912" cy="2751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Красива и богата Россия. Её надо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(бережём). </a:t>
            </a: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(охраняла) </a:t>
            </a: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леса, поля и луга.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(Защищаю) </a:t>
            </a: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моря, реки и озёра от загрязнения.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(Озеленяли) </a:t>
            </a: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улицы городов и сёл. И тогда наша  Родина будет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(радует) </a:t>
            </a: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 своей красотою.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Проверка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2A1090-B7CD-41E1-985D-DCDB6E1A6F6E}"/>
              </a:ext>
            </a:extLst>
          </p:cNvPr>
          <p:cNvSpPr txBox="1"/>
          <p:nvPr/>
        </p:nvSpPr>
        <p:spPr>
          <a:xfrm>
            <a:off x="323528" y="2526784"/>
            <a:ext cx="8208912" cy="2751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Красива и богата Россия. Её надо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беречь. </a:t>
            </a: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охранять </a:t>
            </a: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леса, поля и луга.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Защищать </a:t>
            </a: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моря, реки и озёра от загрязнения.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Озеленять </a:t>
            </a: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улицы городов и сёл. И тогда наша  Родина будет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радовать </a:t>
            </a: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 своей красотою.</a:t>
            </a:r>
          </a:p>
        </p:txBody>
      </p:sp>
    </p:spTree>
    <p:extLst>
      <p:ext uri="{BB962C8B-B14F-4D97-AF65-F5344CB8AC3E}">
        <p14:creationId xmlns:p14="http://schemas.microsoft.com/office/powerpoint/2010/main" val="1249596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2A1090-B7CD-41E1-985D-DCDB6E1A6F6E}"/>
              </a:ext>
            </a:extLst>
          </p:cNvPr>
          <p:cNvSpPr txBox="1"/>
          <p:nvPr/>
        </p:nvSpPr>
        <p:spPr>
          <a:xfrm>
            <a:off x="323528" y="2420888"/>
            <a:ext cx="8208912" cy="1920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6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ОТЛИЧНАЯ РАБОТА!</a:t>
            </a:r>
          </a:p>
        </p:txBody>
      </p:sp>
    </p:spTree>
    <p:extLst>
      <p:ext uri="{BB962C8B-B14F-4D97-AF65-F5344CB8AC3E}">
        <p14:creationId xmlns:p14="http://schemas.microsoft.com/office/powerpoint/2010/main" val="2692208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467600" cy="720080"/>
          </a:xfrm>
        </p:spPr>
        <p:txBody>
          <a:bodyPr/>
          <a:lstStyle/>
          <a:p>
            <a:pPr algn="ctr"/>
            <a:r>
              <a:rPr lang="ru-RU" b="1" dirty="0"/>
              <a:t>Закончи предложения: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51001E49-97AB-40F9-97D0-47D296023846}"/>
              </a:ext>
            </a:extLst>
          </p:cNvPr>
          <p:cNvSpPr txBox="1">
            <a:spLocks/>
          </p:cNvSpPr>
          <p:nvPr/>
        </p:nvSpPr>
        <p:spPr bwMode="auto">
          <a:xfrm>
            <a:off x="457200" y="1166018"/>
            <a:ext cx="8229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Tx/>
              <a:buAutoNum type="arabicPeriod"/>
            </a:pP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– это …</a:t>
            </a:r>
          </a:p>
          <a:p>
            <a:pPr marL="457200" indent="-457200">
              <a:buFontTx/>
              <a:buAutoNum type="arabicPeriod"/>
            </a:pP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 отвечают на вопросы …</a:t>
            </a:r>
          </a:p>
          <a:p>
            <a:pPr marL="457200" indent="-457200">
              <a:buFontTx/>
              <a:buAutoNum type="arabicPeriod"/>
            </a:pP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обозначает …</a:t>
            </a:r>
          </a:p>
          <a:p>
            <a:pPr marL="457200" indent="-457200">
              <a:buFontTx/>
              <a:buAutoNum type="arabicPeriod"/>
            </a:pP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 изменяются по…</a:t>
            </a:r>
          </a:p>
          <a:p>
            <a:pPr marL="457200" indent="-457200">
              <a:buFontTx/>
              <a:buAutoNum type="arabicPeriod"/>
            </a:pP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прошедшем времени глаголы изменяются по…</a:t>
            </a:r>
          </a:p>
          <a:p>
            <a:pPr marL="457200" indent="-457200">
              <a:buFontTx/>
              <a:buAutoNum type="arabicPeriod"/>
            </a:pP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 чаще всего бывает выражено …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Запишите глаголы, определите время, число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6333B8-4269-451F-A833-BC20DCF17A26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003232" cy="4525963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3600" dirty="0">
                <a:solidFill>
                  <a:srgbClr val="000000"/>
                </a:solidFill>
              </a:rPr>
              <a:t> читаешь  -</a:t>
            </a:r>
          </a:p>
          <a:p>
            <a:r>
              <a:rPr lang="ru-RU" altLang="ru-RU" sz="3600" dirty="0">
                <a:solidFill>
                  <a:srgbClr val="000000"/>
                </a:solidFill>
              </a:rPr>
              <a:t> читаю -</a:t>
            </a:r>
          </a:p>
          <a:p>
            <a:r>
              <a:rPr lang="ru-RU" altLang="ru-RU" sz="3600" dirty="0">
                <a:solidFill>
                  <a:srgbClr val="000000"/>
                </a:solidFill>
              </a:rPr>
              <a:t> прочитают   -</a:t>
            </a:r>
          </a:p>
          <a:p>
            <a:r>
              <a:rPr lang="ru-RU" altLang="ru-RU" sz="3600" dirty="0">
                <a:solidFill>
                  <a:srgbClr val="000000"/>
                </a:solidFill>
              </a:rPr>
              <a:t> дочитала  -</a:t>
            </a:r>
          </a:p>
          <a:p>
            <a:r>
              <a:rPr lang="ru-RU" altLang="ru-RU" sz="3600" dirty="0">
                <a:solidFill>
                  <a:srgbClr val="000000"/>
                </a:solidFill>
              </a:rPr>
              <a:t> читать  -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Проверка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6333B8-4269-451F-A833-BC20DCF17A26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003232" cy="4525963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3600" dirty="0">
                <a:solidFill>
                  <a:srgbClr val="000000"/>
                </a:solidFill>
              </a:rPr>
              <a:t> читаешь  - </a:t>
            </a:r>
            <a:r>
              <a:rPr lang="ru-RU" altLang="ru-RU" sz="3600" dirty="0" err="1">
                <a:solidFill>
                  <a:srgbClr val="000000"/>
                </a:solidFill>
              </a:rPr>
              <a:t>н.вр</a:t>
            </a:r>
            <a:r>
              <a:rPr lang="ru-RU" altLang="ru-RU" sz="3600" dirty="0">
                <a:solidFill>
                  <a:srgbClr val="000000"/>
                </a:solidFill>
              </a:rPr>
              <a:t>., </a:t>
            </a:r>
            <a:r>
              <a:rPr lang="ru-RU" altLang="ru-RU" sz="3600" dirty="0" err="1">
                <a:solidFill>
                  <a:srgbClr val="000000"/>
                </a:solidFill>
              </a:rPr>
              <a:t>ед.ч</a:t>
            </a:r>
            <a:r>
              <a:rPr lang="ru-RU" altLang="ru-RU" sz="3600" dirty="0">
                <a:solidFill>
                  <a:srgbClr val="000000"/>
                </a:solidFill>
              </a:rPr>
              <a:t>.</a:t>
            </a:r>
          </a:p>
          <a:p>
            <a:r>
              <a:rPr lang="ru-RU" altLang="ru-RU" sz="3600" dirty="0">
                <a:solidFill>
                  <a:srgbClr val="000000"/>
                </a:solidFill>
              </a:rPr>
              <a:t> читают – </a:t>
            </a:r>
            <a:r>
              <a:rPr lang="ru-RU" altLang="ru-RU" sz="3600" dirty="0" err="1">
                <a:solidFill>
                  <a:srgbClr val="000000"/>
                </a:solidFill>
              </a:rPr>
              <a:t>н.вр</a:t>
            </a:r>
            <a:r>
              <a:rPr lang="ru-RU" altLang="ru-RU" sz="3600" dirty="0">
                <a:solidFill>
                  <a:srgbClr val="000000"/>
                </a:solidFill>
              </a:rPr>
              <a:t>., </a:t>
            </a:r>
            <a:r>
              <a:rPr lang="ru-RU" altLang="ru-RU" sz="3600" dirty="0" err="1">
                <a:solidFill>
                  <a:srgbClr val="000000"/>
                </a:solidFill>
              </a:rPr>
              <a:t>мн.ч</a:t>
            </a:r>
            <a:r>
              <a:rPr lang="ru-RU" altLang="ru-RU" sz="3600" dirty="0">
                <a:solidFill>
                  <a:srgbClr val="000000"/>
                </a:solidFill>
              </a:rPr>
              <a:t>.</a:t>
            </a:r>
          </a:p>
          <a:p>
            <a:r>
              <a:rPr lang="ru-RU" altLang="ru-RU" sz="3600" dirty="0">
                <a:solidFill>
                  <a:srgbClr val="000000"/>
                </a:solidFill>
              </a:rPr>
              <a:t> прочитают   - </a:t>
            </a:r>
            <a:r>
              <a:rPr lang="ru-RU" altLang="ru-RU" sz="3600" dirty="0" err="1">
                <a:solidFill>
                  <a:srgbClr val="000000"/>
                </a:solidFill>
              </a:rPr>
              <a:t>б.вр</a:t>
            </a:r>
            <a:r>
              <a:rPr lang="ru-RU" altLang="ru-RU" sz="3600" dirty="0">
                <a:solidFill>
                  <a:srgbClr val="000000"/>
                </a:solidFill>
              </a:rPr>
              <a:t>., </a:t>
            </a:r>
            <a:r>
              <a:rPr lang="ru-RU" altLang="ru-RU" sz="3600" dirty="0" err="1">
                <a:solidFill>
                  <a:srgbClr val="000000"/>
                </a:solidFill>
              </a:rPr>
              <a:t>мн.ч</a:t>
            </a:r>
            <a:r>
              <a:rPr lang="ru-RU" altLang="ru-RU" sz="3600" dirty="0">
                <a:solidFill>
                  <a:srgbClr val="000000"/>
                </a:solidFill>
              </a:rPr>
              <a:t>.</a:t>
            </a:r>
          </a:p>
          <a:p>
            <a:r>
              <a:rPr lang="ru-RU" altLang="ru-RU" sz="3600" dirty="0">
                <a:solidFill>
                  <a:srgbClr val="000000"/>
                </a:solidFill>
              </a:rPr>
              <a:t> дочитала  - </a:t>
            </a:r>
            <a:r>
              <a:rPr lang="ru-RU" altLang="ru-RU" sz="3600" dirty="0" err="1">
                <a:solidFill>
                  <a:srgbClr val="000000"/>
                </a:solidFill>
              </a:rPr>
              <a:t>пр.вр</a:t>
            </a:r>
            <a:r>
              <a:rPr lang="ru-RU" altLang="ru-RU" sz="3600" dirty="0">
                <a:solidFill>
                  <a:srgbClr val="000000"/>
                </a:solidFill>
              </a:rPr>
              <a:t>., </a:t>
            </a:r>
            <a:r>
              <a:rPr lang="ru-RU" altLang="ru-RU" sz="3600" dirty="0" err="1">
                <a:solidFill>
                  <a:srgbClr val="000000"/>
                </a:solidFill>
              </a:rPr>
              <a:t>ед.ч</a:t>
            </a:r>
            <a:r>
              <a:rPr lang="ru-RU" altLang="ru-RU" sz="3600" dirty="0">
                <a:solidFill>
                  <a:srgbClr val="000000"/>
                </a:solidFill>
              </a:rPr>
              <a:t>.</a:t>
            </a:r>
          </a:p>
          <a:p>
            <a:r>
              <a:rPr lang="ru-RU" altLang="ru-RU" sz="3600" dirty="0">
                <a:solidFill>
                  <a:srgbClr val="000000"/>
                </a:solidFill>
              </a:rPr>
              <a:t> читать  - ?</a:t>
            </a:r>
          </a:p>
        </p:txBody>
      </p:sp>
    </p:spTree>
    <p:extLst>
      <p:ext uri="{BB962C8B-B14F-4D97-AF65-F5344CB8AC3E}">
        <p14:creationId xmlns:p14="http://schemas.microsoft.com/office/powerpoint/2010/main" val="70514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000000"/>
                </a:solidFill>
              </a:rPr>
              <a:t>ТЕМА УРОКА:</a:t>
            </a:r>
            <a:br>
              <a:rPr lang="ru-RU" sz="4800" b="1" dirty="0">
                <a:solidFill>
                  <a:srgbClr val="000000"/>
                </a:solidFill>
              </a:rPr>
            </a:br>
            <a:br>
              <a:rPr lang="ru-RU" sz="4800" b="1" dirty="0">
                <a:solidFill>
                  <a:srgbClr val="000000"/>
                </a:solidFill>
              </a:rPr>
            </a:br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Неопределённая форма глагола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BC713F-339B-4E9C-BD5C-24BD77766073}"/>
              </a:ext>
            </a:extLst>
          </p:cNvPr>
          <p:cNvSpPr txBox="1"/>
          <p:nvPr/>
        </p:nvSpPr>
        <p:spPr>
          <a:xfrm>
            <a:off x="361056" y="3654153"/>
            <a:ext cx="799288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  <a:defRPr/>
            </a:pPr>
            <a:r>
              <a:rPr lang="ru-RU" sz="4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</a:p>
          <a:p>
            <a:pPr algn="ctr">
              <a:defRPr/>
            </a:pP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Научиться отличать неопределённую форму глагола.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4969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Запишите пословицы, найдите глаголы. Поставьте вопрос к каждому глаголу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74E7AF-67D5-4745-8963-41ED77AF41C2}"/>
              </a:ext>
            </a:extLst>
          </p:cNvPr>
          <p:cNvSpPr txBox="1"/>
          <p:nvPr/>
        </p:nvSpPr>
        <p:spPr>
          <a:xfrm>
            <a:off x="570384" y="1916832"/>
            <a:ext cx="77152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2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Волков бояться – в лес не ходить.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200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Грамоте учиться – всегда пригодится.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200" b="1" i="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Любишь кататься – люби и саночки возить.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2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стыдно не уметь, стыдно не учиться.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200" b="1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Чему быть, того не миновать.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 пользу книги читать, коли только вершки с них хватать.</a:t>
            </a:r>
            <a:endParaRPr lang="ru-RU" sz="3200" b="1" i="0" dirty="0">
              <a:solidFill>
                <a:srgbClr val="FF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ru-RU" b="0" i="0" u="none" strike="noStrike" dirty="0">
                <a:solidFill>
                  <a:srgbClr val="333333"/>
                </a:solidFill>
                <a:effectLst/>
                <a:latin typeface="var(--depot-font-text)"/>
                <a:hlinkClick r:id="rId2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4969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Запишите пословицы, найдите глаголы. Поставьте вопрос к каждому глаголу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74E7AF-67D5-4745-8963-41ED77AF41C2}"/>
              </a:ext>
            </a:extLst>
          </p:cNvPr>
          <p:cNvSpPr txBox="1"/>
          <p:nvPr/>
        </p:nvSpPr>
        <p:spPr>
          <a:xfrm>
            <a:off x="570384" y="1916832"/>
            <a:ext cx="7715200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200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Обещала испечь калачи да пышки, а вышли на горшки покрышки. 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2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стыдно не уметь, стыдно не учиться.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Друга узнать – вместе пуд соли съесть</a:t>
            </a:r>
            <a:r>
              <a:rPr lang="ru-RU" sz="3200" b="1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 пользу книги читать, коли только вершки с них хватать.</a:t>
            </a:r>
            <a:endParaRPr lang="ru-RU" sz="3200" b="1" i="0" dirty="0">
              <a:solidFill>
                <a:srgbClr val="FF006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ru-RU" b="0" i="0" u="none" strike="noStrike" dirty="0">
                <a:solidFill>
                  <a:srgbClr val="333333"/>
                </a:solidFill>
                <a:effectLst/>
                <a:latin typeface="var(--depot-font-text)"/>
                <a:hlinkClick r:id="rId2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1963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Глаголы в неопределённой форме отвечают на вопросы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3343C19-1367-48BA-B66F-1A7D8ABB5291}"/>
              </a:ext>
            </a:extLst>
          </p:cNvPr>
          <p:cNvSpPr txBox="1">
            <a:spLocks/>
          </p:cNvSpPr>
          <p:nvPr/>
        </p:nvSpPr>
        <p:spPr>
          <a:xfrm>
            <a:off x="107504" y="1988840"/>
            <a:ext cx="3528392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rgbClr val="002060"/>
                </a:solidFill>
              </a:rPr>
              <a:t>Что делать?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7373109-E72E-4298-BDBE-3D4068A89F7D}"/>
              </a:ext>
            </a:extLst>
          </p:cNvPr>
          <p:cNvSpPr txBox="1">
            <a:spLocks/>
          </p:cNvSpPr>
          <p:nvPr/>
        </p:nvSpPr>
        <p:spPr>
          <a:xfrm>
            <a:off x="4932040" y="1916832"/>
            <a:ext cx="3528392" cy="64807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rgbClr val="FF0000"/>
                </a:solidFill>
              </a:rPr>
              <a:t>Что сделать?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AB42F09-A291-4314-BFC4-4151FA74C241}"/>
              </a:ext>
            </a:extLst>
          </p:cNvPr>
          <p:cNvSpPr txBox="1">
            <a:spLocks/>
          </p:cNvSpPr>
          <p:nvPr/>
        </p:nvSpPr>
        <p:spPr>
          <a:xfrm>
            <a:off x="611560" y="3429000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/>
              <a:t>Прочитаем правило в учебнике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/>
          <a:lstStyle/>
          <a:p>
            <a:pPr algn="ctr"/>
            <a:r>
              <a:rPr lang="ru-RU" b="1" dirty="0"/>
              <a:t>Образуйте глаголы неопределённой формы: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7364B8-1389-4887-8195-F307AD8FB013}"/>
              </a:ext>
            </a:extLst>
          </p:cNvPr>
          <p:cNvSpPr txBox="1"/>
          <p:nvPr/>
        </p:nvSpPr>
        <p:spPr>
          <a:xfrm>
            <a:off x="385192" y="2348880"/>
            <a:ext cx="814724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Приставки: -про; -за;- у; -при; -по</a:t>
            </a:r>
          </a:p>
          <a:p>
            <a:pPr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Корни: -чит-; -рис-; -</a:t>
            </a:r>
            <a:r>
              <a:rPr lang="ru-RU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ех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-; -смотр-; -бел-</a:t>
            </a:r>
          </a:p>
          <a:p>
            <a:pPr>
              <a:defRPr/>
            </a:pP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Суффиксы: -а-; -</a:t>
            </a:r>
            <a:r>
              <a:rPr lang="ru-RU" sz="36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-; -е-; -и-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167B1CF-5333-4089-A917-DFEFD7D439F8}"/>
              </a:ext>
            </a:extLst>
          </p:cNvPr>
          <p:cNvSpPr txBox="1">
            <a:spLocks/>
          </p:cNvSpPr>
          <p:nvPr/>
        </p:nvSpPr>
        <p:spPr>
          <a:xfrm>
            <a:off x="611560" y="44769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/>
              <a:t>Разберите образованные глаголы по составу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3">
      <a:dk1>
        <a:srgbClr val="54A838"/>
      </a:dk1>
      <a:lt1>
        <a:srgbClr val="B0DFA0"/>
      </a:lt1>
      <a:dk2>
        <a:srgbClr val="387025"/>
      </a:dk2>
      <a:lt2>
        <a:srgbClr val="DBF5F9"/>
      </a:lt2>
      <a:accent1>
        <a:srgbClr val="1B3812"/>
      </a:accent1>
      <a:accent2>
        <a:srgbClr val="00B050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</TotalTime>
  <Words>475</Words>
  <Application>Microsoft Office PowerPoint</Application>
  <PresentationFormat>Экран (4:3)</PresentationFormat>
  <Paragraphs>82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Century Schoolbook</vt:lpstr>
      <vt:lpstr>Times New Roman</vt:lpstr>
      <vt:lpstr>var(--depot-font-text)</vt:lpstr>
      <vt:lpstr>Wingdings</vt:lpstr>
      <vt:lpstr>Wingdings 2</vt:lpstr>
      <vt:lpstr>Эркер</vt:lpstr>
      <vt:lpstr>Урок русского языка 4 класс</vt:lpstr>
      <vt:lpstr>Закончи предложения:</vt:lpstr>
      <vt:lpstr>Запишите глаголы, определите время, число</vt:lpstr>
      <vt:lpstr>Проверка</vt:lpstr>
      <vt:lpstr>ТЕМА УРОКА:  Неопределённая форма глагола</vt:lpstr>
      <vt:lpstr>Запишите пословицы, найдите глаголы. Поставьте вопрос к каждому глаголу</vt:lpstr>
      <vt:lpstr>Запишите пословицы, найдите глаголы. Поставьте вопрос к каждому глаголу</vt:lpstr>
      <vt:lpstr>Глаголы в неопределённой форме отвечают на вопросы</vt:lpstr>
      <vt:lpstr>Образуйте глаголы неопределённой формы:</vt:lpstr>
      <vt:lpstr>Найдите синонимы</vt:lpstr>
      <vt:lpstr>Замените фразеологизмы глаголами в неопределённой форме</vt:lpstr>
      <vt:lpstr>Поставьте глаголы в неопределённую форму. Запишите исправленный текст</vt:lpstr>
      <vt:lpstr>Проверка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4 класс</dc:title>
  <dc:creator>а</dc:creator>
  <cp:lastModifiedBy>Учитель</cp:lastModifiedBy>
  <cp:revision>9</cp:revision>
  <dcterms:created xsi:type="dcterms:W3CDTF">2024-02-19T17:25:23Z</dcterms:created>
  <dcterms:modified xsi:type="dcterms:W3CDTF">2024-03-25T06:22:41Z</dcterms:modified>
</cp:coreProperties>
</file>