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4" r:id="rId7"/>
    <p:sldId id="260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527D19-2E37-406B-AFA5-539FA78FD4AC}" v="372" dt="2024-03-25T04:44:52.1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684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59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36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783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434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34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8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91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46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3/24/2024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52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3/24/2024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098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2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41248" y="4072047"/>
            <a:ext cx="10506456" cy="1130994"/>
          </a:xfrm>
        </p:spPr>
        <p:txBody>
          <a:bodyPr>
            <a:normAutofit/>
          </a:bodyPr>
          <a:lstStyle/>
          <a:p>
            <a:r>
              <a:rPr lang="ru-RU" sz="5200"/>
              <a:t>По странам и континентам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1248" y="5374756"/>
            <a:ext cx="10506456" cy="752188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6" name="Рисунок 5" descr="Изображение выглядит как колесо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7A9A2EAD-4713-BF9F-85DD-703788577A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701" r="17066" b="3"/>
          <a:stretch/>
        </p:blipFill>
        <p:spPr>
          <a:xfrm>
            <a:off x="203682" y="181113"/>
            <a:ext cx="3797398" cy="3717071"/>
          </a:xfrm>
          <a:prstGeom prst="rect">
            <a:avLst/>
          </a:prstGeom>
        </p:spPr>
      </p:pic>
      <p:pic>
        <p:nvPicPr>
          <p:cNvPr id="4" name="Рисунок 3" descr="Изображение выглядит как иллюстрация, рисунок, мультфильм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883FDA50-8248-4BCC-4F44-1C1FE36ED8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" b="837"/>
          <a:stretch/>
        </p:blipFill>
        <p:spPr>
          <a:xfrm>
            <a:off x="4193167" y="181113"/>
            <a:ext cx="3815005" cy="3717071"/>
          </a:xfrm>
          <a:prstGeom prst="rect">
            <a:avLst/>
          </a:prstGeom>
        </p:spPr>
      </p:pic>
      <p:pic>
        <p:nvPicPr>
          <p:cNvPr id="5" name="Рисунок 4" descr="Изображение выглядит как графическая вставка, иллюстрация, Детское искусство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485090F5-D5D0-1E9E-F16E-D8F767DF44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2" b="1917"/>
          <a:stretch/>
        </p:blipFill>
        <p:spPr>
          <a:xfrm>
            <a:off x="8190920" y="181113"/>
            <a:ext cx="3799289" cy="371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50193-66C3-6CEC-9757-A7DF6E383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15CBD6-8B87-D184-E7E5-2848684D38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графическая вставка, иллюстрация, Детское искусство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44807293-A248-CDEA-2593-7E57469774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1917"/>
          <a:stretch/>
        </p:blipFill>
        <p:spPr>
          <a:xfrm>
            <a:off x="2695786" y="115355"/>
            <a:ext cx="6581743" cy="643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82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83745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981573"/>
            <a:ext cx="10222992" cy="2078335"/>
          </a:xfrm>
          <a:prstGeom prst="rect">
            <a:avLst/>
          </a:prstGeom>
          <a:blipFill dpi="0" rotWithShape="1">
            <a:blip r:embed="rId2">
              <a:alphaModFix amt="9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AC3683-80CE-806A-3381-8EA3FDC36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456" y="4162031"/>
            <a:ext cx="4543683" cy="1767141"/>
          </a:xfrm>
        </p:spPr>
        <p:txBody>
          <a:bodyPr>
            <a:normAutofit/>
          </a:bodyPr>
          <a:lstStyle/>
          <a:p>
            <a:pPr algn="r"/>
            <a:r>
              <a:rPr lang="ru-RU" sz="3800">
                <a:latin typeface="Cambria"/>
                <a:ea typeface="Cambria"/>
              </a:rPr>
              <a:t>Китайские национальные костюмы </a:t>
            </a:r>
            <a:endParaRPr lang="ru-RU" sz="3800"/>
          </a:p>
        </p:txBody>
      </p:sp>
      <p:pic>
        <p:nvPicPr>
          <p:cNvPr id="5" name="Рисунок 4" descr="Изображение выглядит как одежда, человек, Дизайн костюма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C1E2E7A8-B679-FBEC-D480-98CD4567D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544" y="1325"/>
            <a:ext cx="3363391" cy="3881828"/>
          </a:xfrm>
          <a:prstGeom prst="rect">
            <a:avLst/>
          </a:prstGeom>
        </p:spPr>
      </p:pic>
      <p:pic>
        <p:nvPicPr>
          <p:cNvPr id="4" name="Объект 3" descr="Изображение выглядит как человек, одежда, кимоно, мода&#10;&#10;Автоматически созданное описание">
            <a:extLst>
              <a:ext uri="{FF2B5EF4-FFF2-40B4-BE49-F238E27FC236}">
                <a16:creationId xmlns:a16="http://schemas.microsoft.com/office/drawing/2014/main" id="{B19803AD-08F6-80E5-A5BA-2D4A63C98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4209" y="1325"/>
            <a:ext cx="3675865" cy="3914959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к, Дизайн костюма, мода&#10;&#10;Автоматически созданное описание">
            <a:extLst>
              <a:ext uri="{FF2B5EF4-FFF2-40B4-BE49-F238E27FC236}">
                <a16:creationId xmlns:a16="http://schemas.microsoft.com/office/drawing/2014/main" id="{B90DFD31-B160-FFB0-4C15-48779822DA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71213" y="45499"/>
            <a:ext cx="3663922" cy="3926002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9741809-6C51-C917-CB93-792203AB7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7920" y="4170410"/>
            <a:ext cx="4699221" cy="1767141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128670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4135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9E6CE5-B3B0-0DDA-F2BC-BC5883F17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65806" y="484632"/>
            <a:ext cx="3677264" cy="1609344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Cambria"/>
                <a:ea typeface="Cambria"/>
              </a:rPr>
              <a:t>Танец</a:t>
            </a:r>
            <a:endParaRPr lang="ru-RU" sz="3600" dirty="0"/>
          </a:p>
        </p:txBody>
      </p:sp>
      <p:pic>
        <p:nvPicPr>
          <p:cNvPr id="4" name="Рисунок 3" descr="Изображение выглядит как фестиваль, Танец, развлечения, карнавал&#10;&#10;Автоматически созданное описание">
            <a:extLst>
              <a:ext uri="{FF2B5EF4-FFF2-40B4-BE49-F238E27FC236}">
                <a16:creationId xmlns:a16="http://schemas.microsoft.com/office/drawing/2014/main" id="{977122A8-C7B9-2C26-EDE7-D23E622F5A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913" r="14913"/>
          <a:stretch/>
        </p:blipFill>
        <p:spPr>
          <a:xfrm>
            <a:off x="1" y="10"/>
            <a:ext cx="7546216" cy="685799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36E96060-FC8C-42DC-ACD2-0CB439F36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5805" y="2121408"/>
            <a:ext cx="3677263" cy="409257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ru-RU" sz="1600" dirty="0">
                <a:latin typeface="Cambria"/>
                <a:ea typeface="Cambria"/>
                <a:cs typeface="+mn-lt"/>
              </a:rPr>
              <a:t>Традиционные китайские танцы разнообразны по своему характеру. Некоторые из них поражают своей яркостью и динамичностью, другие же, наоборот, медлительностью и плавностью </a:t>
            </a:r>
            <a:r>
              <a:rPr lang="ru-RU" sz="1600" dirty="0" err="1">
                <a:latin typeface="Cambria"/>
                <a:ea typeface="Cambria"/>
                <a:cs typeface="+mn-lt"/>
              </a:rPr>
              <a:t>движений.В</a:t>
            </a:r>
            <a:r>
              <a:rPr lang="ru-RU" sz="1600" dirty="0">
                <a:latin typeface="Cambria"/>
                <a:ea typeface="Cambria"/>
                <a:cs typeface="+mn-lt"/>
              </a:rPr>
              <a:t> танцах часто используют дополнительные предметы, такие как веера, шарфы и т. д.</a:t>
            </a:r>
            <a:endParaRPr lang="ru-RU" sz="16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Clr>
                <a:srgbClr val="9E3611"/>
              </a:buClr>
              <a:buNone/>
            </a:pPr>
            <a:r>
              <a:rPr lang="ru-RU" sz="1600">
                <a:latin typeface="Cambria"/>
                <a:ea typeface="Cambria"/>
                <a:cs typeface="+mn-lt"/>
              </a:rPr>
              <a:t>Почти все традиционные танцы в Китае имеют какое-то значение: их посвящают богам, часто они символизируют события из истории Китая.</a:t>
            </a:r>
            <a:endParaRPr lang="ru-RU" sz="1600">
              <a:latin typeface="Cambria"/>
              <a:ea typeface="Cambria"/>
            </a:endParaRPr>
          </a:p>
          <a:p>
            <a:pPr marL="0" indent="0">
              <a:buClr>
                <a:srgbClr val="9E3611"/>
              </a:buClr>
              <a:buNone/>
            </a:pPr>
            <a:endParaRPr lang="ru-RU" sz="1600">
              <a:latin typeface="Cambria"/>
              <a:ea typeface="Cambria"/>
            </a:endParaRPr>
          </a:p>
          <a:p>
            <a:pPr>
              <a:buClr>
                <a:srgbClr val="9E3611"/>
              </a:buClr>
            </a:pPr>
            <a:endParaRPr lang="ru-RU" sz="1600">
              <a:latin typeface="Cambria"/>
              <a:ea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451782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одежда, человек, улыбка, розовый&#10;&#10;Автоматически созданное описание">
            <a:extLst>
              <a:ext uri="{FF2B5EF4-FFF2-40B4-BE49-F238E27FC236}">
                <a16:creationId xmlns:a16="http://schemas.microsoft.com/office/drawing/2014/main" id="{D0C54413-83D6-CD86-508F-C8FA6BA4A5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87" b="7341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23" name="Rectangle 10">
            <a:extLst>
              <a:ext uri="{FF2B5EF4-FFF2-40B4-BE49-F238E27FC236}">
                <a16:creationId xmlns:a16="http://schemas.microsoft.com/office/drawing/2014/main" id="{F79FF99C-BAA9-404F-9C96-6DD456B4F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2">
            <a:extLst>
              <a:ext uri="{FF2B5EF4-FFF2-40B4-BE49-F238E27FC236}">
                <a16:creationId xmlns:a16="http://schemas.microsoft.com/office/drawing/2014/main" id="{49C44AFD-C72D-4D9C-84C6-73E615CE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D0F29-A2E3-98C0-D881-AE65E652D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239" y="5244371"/>
            <a:ext cx="10058400" cy="1609344"/>
          </a:xfrm>
        </p:spPr>
        <p:txBody>
          <a:bodyPr anchor="ctr">
            <a:norm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Cambria"/>
                <a:ea typeface="Cambria"/>
              </a:rPr>
              <a:t>танец роз</a:t>
            </a:r>
            <a:endParaRPr lang="ru-RU" dirty="0">
              <a:solidFill>
                <a:schemeClr val="tx1"/>
              </a:solidFill>
              <a:ea typeface="Cambria" panose="02040503050406030204" pitchFamily="18" charset="0"/>
            </a:endParaRPr>
          </a:p>
        </p:txBody>
      </p:sp>
      <p:sp>
        <p:nvSpPr>
          <p:cNvPr id="25" name="Content Placeholder 7">
            <a:extLst>
              <a:ext uri="{FF2B5EF4-FFF2-40B4-BE49-F238E27FC236}">
                <a16:creationId xmlns:a16="http://schemas.microsoft.com/office/drawing/2014/main" id="{54D71E5B-A466-F306-F210-DCA371D8B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050792"/>
          </a:xfrm>
        </p:spPr>
        <p:txBody>
          <a:bodyPr>
            <a:normAutofit/>
          </a:bodyPr>
          <a:lstStyle/>
          <a:p>
            <a:endParaRPr lang="en-US"/>
          </a:p>
        </p:txBody>
      </p:sp>
      <p:grpSp>
        <p:nvGrpSpPr>
          <p:cNvPr id="26" name="Group 14">
            <a:extLst>
              <a:ext uri="{FF2B5EF4-FFF2-40B4-BE49-F238E27FC236}">
                <a16:creationId xmlns:a16="http://schemas.microsoft.com/office/drawing/2014/main" id="{1D25B14F-36E0-41E8-956F-CABEF1AD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AFB9EA5-DE4D-4E6B-A302-F55174E4B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27" name="Oval 16">
              <a:extLst>
                <a:ext uri="{FF2B5EF4-FFF2-40B4-BE49-F238E27FC236}">
                  <a16:creationId xmlns:a16="http://schemas.microsoft.com/office/drawing/2014/main" id="{E44092F4-4D9B-4D0A-8832-C29E786F8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26507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спорт, одежда, человек, танцор&#10;&#10;Автоматически созданное описание">
            <a:extLst>
              <a:ext uri="{FF2B5EF4-FFF2-40B4-BE49-F238E27FC236}">
                <a16:creationId xmlns:a16="http://schemas.microsoft.com/office/drawing/2014/main" id="{E123C6BE-DCAE-7540-DB75-5BA8DFADA3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297" r="1815" b="1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79FF99C-BAA9-404F-9C96-6DD456B4F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C44AFD-C72D-4D9C-84C6-73E615CE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8A6774-13C6-0AE1-205F-28F3E3A74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22" y="-177977"/>
            <a:ext cx="10058400" cy="1609344"/>
          </a:xfrm>
        </p:spPr>
        <p:txBody>
          <a:bodyPr anchor="ctr">
            <a:normAutofit/>
          </a:bodyPr>
          <a:lstStyle/>
          <a:p>
            <a:r>
              <a:rPr lang="ru-RU">
                <a:solidFill>
                  <a:schemeClr val="tx1"/>
                </a:solidFill>
                <a:latin typeface="Cambria"/>
                <a:ea typeface="Cambria"/>
              </a:rPr>
              <a:t>Танец с мечами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69512C9-08B8-8C95-095E-F6ECDF480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050792"/>
          </a:xfrm>
        </p:spPr>
        <p:txBody>
          <a:bodyPr>
            <a:normAutofit/>
          </a:bodyPr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25B14F-36E0-41E8-956F-CABEF1AD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AFB9EA5-DE4D-4E6B-A302-F55174E4B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44092F4-4D9B-4D0A-8832-C29E786F8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66704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одежда, Китайский Новый год, Танец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E14E5C78-6E47-E8E4-9848-E385380A38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27" b="14228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79FF99C-BAA9-404F-9C96-6DD456B4F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C44AFD-C72D-4D9C-84C6-73E615CE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E0F56E-63D8-3317-6C9A-36F7DEEB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6370" y="4990371"/>
            <a:ext cx="10058400" cy="1609344"/>
          </a:xfrm>
        </p:spPr>
        <p:txBody>
          <a:bodyPr anchor="ctr">
            <a:normAutofit/>
          </a:bodyPr>
          <a:lstStyle/>
          <a:p>
            <a:r>
              <a:rPr lang="ru-RU">
                <a:solidFill>
                  <a:schemeClr val="tx1"/>
                </a:solidFill>
                <a:latin typeface="Cambria"/>
                <a:ea typeface="Cambria"/>
              </a:rPr>
              <a:t>Танец дракона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D67F60D-1C03-9CB5-33E2-B8DEA77FB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050792"/>
          </a:xfrm>
        </p:spPr>
        <p:txBody>
          <a:bodyPr>
            <a:normAutofit/>
          </a:bodyPr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25B14F-36E0-41E8-956F-CABEF1AD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AFB9EA5-DE4D-4E6B-A302-F55174E4B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44092F4-4D9B-4D0A-8832-C29E786F8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59495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6C1FA-CF2F-80F5-A278-68D740390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текст, овощи, чили, перец&#10;&#10;Автоматически созданное описание">
            <a:extLst>
              <a:ext uri="{FF2B5EF4-FFF2-40B4-BE49-F238E27FC236}">
                <a16:creationId xmlns:a16="http://schemas.microsoft.com/office/drawing/2014/main" id="{3110E042-837B-E7F0-47E1-45FFC91A9E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8401" y="1060"/>
            <a:ext cx="5872860" cy="6855834"/>
          </a:xfrm>
        </p:spPr>
      </p:pic>
    </p:spTree>
    <p:extLst>
      <p:ext uri="{BB962C8B-B14F-4D97-AF65-F5344CB8AC3E}">
        <p14:creationId xmlns:p14="http://schemas.microsoft.com/office/powerpoint/2010/main" val="2765509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одежда, человек, на открытом воздухе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AAC48653-57D6-DC98-947F-1AD4F282D4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88" b="-1"/>
          <a:stretch/>
        </p:blipFill>
        <p:spPr>
          <a:xfrm>
            <a:off x="20" y="10"/>
            <a:ext cx="12191980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79FF99C-BAA9-404F-9C96-6DD456B4F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C44AFD-C72D-4D9C-84C6-73E615CE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975DF-2445-B219-9442-E589A9BE4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587" y="4990371"/>
            <a:ext cx="10058400" cy="1609344"/>
          </a:xfrm>
        </p:spPr>
        <p:txBody>
          <a:bodyPr anchor="ctr">
            <a:normAutofit/>
          </a:bodyPr>
          <a:lstStyle/>
          <a:p>
            <a:r>
              <a:rPr lang="ru-RU">
                <a:solidFill>
                  <a:schemeClr val="tx1"/>
                </a:solidFill>
                <a:latin typeface="Cambria"/>
                <a:ea typeface="Cambria"/>
              </a:rPr>
              <a:t>Национальные костюмы венгрии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5C92BF-9580-ED09-3CE2-2A7A971CC1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050792"/>
          </a:xfrm>
        </p:spPr>
        <p:txBody>
          <a:bodyPr>
            <a:normAutofit/>
          </a:bodyPr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D25B14F-36E0-41E8-956F-CABEF1AD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AFB9EA5-DE4D-4E6B-A302-F55174E4B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44092F4-4D9B-4D0A-8832-C29E786F8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95560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9AFEA1-C725-0FCF-D476-F0B72A1E8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одежда, текст, танцы, спорт&#10;&#10;Автоматически созданное описание">
            <a:extLst>
              <a:ext uri="{FF2B5EF4-FFF2-40B4-BE49-F238E27FC236}">
                <a16:creationId xmlns:a16="http://schemas.microsoft.com/office/drawing/2014/main" id="{10931C93-26A7-4AFF-F0C2-C00BFD60B9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58" y="-2956"/>
            <a:ext cx="12190769" cy="6988357"/>
          </a:xfrm>
        </p:spPr>
      </p:pic>
    </p:spTree>
    <p:extLst>
      <p:ext uri="{BB962C8B-B14F-4D97-AF65-F5344CB8AC3E}">
        <p14:creationId xmlns:p14="http://schemas.microsoft.com/office/powerpoint/2010/main" val="4205223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84D40F-8147-C066-D2D2-5B1B5C1C6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Изображение выглядит как Человеческое лицо, рисунок, иллюстрация, мультфильм&#10;&#10;Автоматически созданное описание">
            <a:extLst>
              <a:ext uri="{FF2B5EF4-FFF2-40B4-BE49-F238E27FC236}">
                <a16:creationId xmlns:a16="http://schemas.microsoft.com/office/drawing/2014/main" id="{860A8A7F-E07C-BA26-F325-97DF498DC5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0380" y="1060"/>
            <a:ext cx="8347770" cy="6866878"/>
          </a:xfrm>
        </p:spPr>
      </p:pic>
    </p:spTree>
    <p:extLst>
      <p:ext uri="{BB962C8B-B14F-4D97-AF65-F5344CB8AC3E}">
        <p14:creationId xmlns:p14="http://schemas.microsoft.com/office/powerpoint/2010/main" val="4170402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5901C8-4E0A-8B2F-E064-5A7927F1C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5889" y="2433159"/>
            <a:ext cx="3091607" cy="1655483"/>
          </a:xfrm>
        </p:spPr>
        <p:txBody>
          <a:bodyPr anchor="b">
            <a:normAutofit/>
          </a:bodyPr>
          <a:lstStyle/>
          <a:p>
            <a:r>
              <a:rPr lang="ru-RU" sz="3700"/>
              <a:t>Самая музыкальная страна </a:t>
            </a:r>
          </a:p>
        </p:txBody>
      </p:sp>
      <p:pic>
        <p:nvPicPr>
          <p:cNvPr id="4" name="Объект 3" descr="Изображение выглядит как колесо, мультфильм, иллюстрация&#10;&#10;Автоматически созданное описание">
            <a:extLst>
              <a:ext uri="{FF2B5EF4-FFF2-40B4-BE49-F238E27FC236}">
                <a16:creationId xmlns:a16="http://schemas.microsoft.com/office/drawing/2014/main" id="{3FA644DC-38EC-21AA-7B3C-23D845F1BE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7" r="8650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29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5" name="Рисунок 4" descr="Изображение выглядит как одежда, человек, Дизайн костюма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id="{5436B174-E4F7-CB02-A1B2-6FB9C23630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80000"/>
          </a:blip>
          <a:srcRect b="27920"/>
          <a:stretch/>
        </p:blipFill>
        <p:spPr>
          <a:xfrm>
            <a:off x="3132160" y="1021"/>
            <a:ext cx="9059839" cy="685595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6A67491-8DC4-4A39-8A37-58B2F086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blipFill dpi="0" rotWithShape="1">
            <a:blip r:embed="rId3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1ED12E-A6C4-ECF9-F40F-25D826396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6663" y="4959626"/>
            <a:ext cx="4920019" cy="2021553"/>
          </a:xfrm>
        </p:spPr>
        <p:txBody>
          <a:bodyPr>
            <a:normAutofit/>
          </a:bodyPr>
          <a:lstStyle/>
          <a:p>
            <a:r>
              <a:rPr lang="ru-RU" sz="4600">
                <a:solidFill>
                  <a:srgbClr val="FFFFFF"/>
                </a:solidFill>
                <a:latin typeface="Cambria"/>
                <a:ea typeface="Cambria"/>
              </a:rPr>
              <a:t>Грузинские национальные костюмы </a:t>
            </a:r>
            <a:endParaRPr lang="ru-RU" sz="4600">
              <a:solidFill>
                <a:srgbClr val="FFFFFF"/>
              </a:solidFill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453FF84-60C1-4EA8-B49B-1B8C2D0C5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5859484" cy="6857997"/>
          </a:xfrm>
          <a:custGeom>
            <a:avLst/>
            <a:gdLst>
              <a:gd name="connsiteX0" fmla="*/ 3198825 w 5859484"/>
              <a:gd name="connsiteY0" fmla="*/ 0 h 6857997"/>
              <a:gd name="connsiteX1" fmla="*/ 3962351 w 5859484"/>
              <a:gd name="connsiteY1" fmla="*/ 0 h 6857997"/>
              <a:gd name="connsiteX2" fmla="*/ 4129776 w 5859484"/>
              <a:gd name="connsiteY2" fmla="*/ 128761 h 6857997"/>
              <a:gd name="connsiteX3" fmla="*/ 5859484 w 5859484"/>
              <a:gd name="connsiteY3" fmla="*/ 3718209 h 6857997"/>
              <a:gd name="connsiteX4" fmla="*/ 4624700 w 5859484"/>
              <a:gd name="connsiteY4" fmla="*/ 6845880 h 6857997"/>
              <a:gd name="connsiteX5" fmla="*/ 4612896 w 5859484"/>
              <a:gd name="connsiteY5" fmla="*/ 6857997 h 6857997"/>
              <a:gd name="connsiteX6" fmla="*/ 4017658 w 5859484"/>
              <a:gd name="connsiteY6" fmla="*/ 6857997 h 6857997"/>
              <a:gd name="connsiteX7" fmla="*/ 4173230 w 5859484"/>
              <a:gd name="connsiteY7" fmla="*/ 6719623 h 6857997"/>
              <a:gd name="connsiteX8" fmla="*/ 5443583 w 5859484"/>
              <a:gd name="connsiteY8" fmla="*/ 3718209 h 6857997"/>
              <a:gd name="connsiteX9" fmla="*/ 3355352 w 5859484"/>
              <a:gd name="connsiteY9" fmla="*/ 88079 h 6857997"/>
              <a:gd name="connsiteX10" fmla="*/ 0 w 5859484"/>
              <a:gd name="connsiteY10" fmla="*/ 0 h 6857997"/>
              <a:gd name="connsiteX11" fmla="*/ 2941255 w 5859484"/>
              <a:gd name="connsiteY11" fmla="*/ 0 h 6857997"/>
              <a:gd name="connsiteX12" fmla="*/ 3117080 w 5859484"/>
              <a:gd name="connsiteY12" fmla="*/ 88129 h 6857997"/>
              <a:gd name="connsiteX13" fmla="*/ 5324754 w 5859484"/>
              <a:gd name="connsiteY13" fmla="*/ 3718209 h 6857997"/>
              <a:gd name="connsiteX14" fmla="*/ 4089206 w 5859484"/>
              <a:gd name="connsiteY14" fmla="*/ 6637392 h 6857997"/>
              <a:gd name="connsiteX15" fmla="*/ 3841183 w 5859484"/>
              <a:gd name="connsiteY15" fmla="*/ 6857997 h 6857997"/>
              <a:gd name="connsiteX16" fmla="*/ 0 w 5859484"/>
              <a:gd name="connsiteY16" fmla="*/ 6857997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59484" h="6857997">
                <a:moveTo>
                  <a:pt x="3198825" y="0"/>
                </a:moveTo>
                <a:lnTo>
                  <a:pt x="3962351" y="0"/>
                </a:lnTo>
                <a:lnTo>
                  <a:pt x="4129776" y="128761"/>
                </a:lnTo>
                <a:cubicBezTo>
                  <a:pt x="5186152" y="981944"/>
                  <a:pt x="5859484" y="2273123"/>
                  <a:pt x="5859484" y="3718209"/>
                </a:cubicBezTo>
                <a:cubicBezTo>
                  <a:pt x="5859484" y="4922447"/>
                  <a:pt x="5391893" y="6019805"/>
                  <a:pt x="4624700" y="6845880"/>
                </a:cubicBezTo>
                <a:lnTo>
                  <a:pt x="4612896" y="6857997"/>
                </a:lnTo>
                <a:lnTo>
                  <a:pt x="4017658" y="6857997"/>
                </a:lnTo>
                <a:lnTo>
                  <a:pt x="4173230" y="6719623"/>
                </a:lnTo>
                <a:cubicBezTo>
                  <a:pt x="4958119" y="5951494"/>
                  <a:pt x="5443583" y="4890334"/>
                  <a:pt x="5443583" y="3718209"/>
                </a:cubicBezTo>
                <a:cubicBezTo>
                  <a:pt x="5443583" y="2179795"/>
                  <a:pt x="4607295" y="832535"/>
                  <a:pt x="3355352" y="88079"/>
                </a:cubicBezTo>
                <a:close/>
                <a:moveTo>
                  <a:pt x="0" y="0"/>
                </a:moveTo>
                <a:lnTo>
                  <a:pt x="2941255" y="0"/>
                </a:lnTo>
                <a:lnTo>
                  <a:pt x="3117080" y="88129"/>
                </a:lnTo>
                <a:cubicBezTo>
                  <a:pt x="4432070" y="787221"/>
                  <a:pt x="5324754" y="2150692"/>
                  <a:pt x="5324754" y="3718209"/>
                </a:cubicBezTo>
                <a:cubicBezTo>
                  <a:pt x="5324754" y="4858221"/>
                  <a:pt x="4852591" y="5890308"/>
                  <a:pt x="4089206" y="6637392"/>
                </a:cubicBezTo>
                <a:lnTo>
                  <a:pt x="3841183" y="6857997"/>
                </a:lnTo>
                <a:lnTo>
                  <a:pt x="0" y="68579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4" name="Объект 3" descr="Изображение выглядит как человек, одежда, костюм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1B8611DC-BC29-D665-03C6-3EF589A34ED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464"/>
          <a:stretch/>
        </p:blipFill>
        <p:spPr>
          <a:xfrm>
            <a:off x="1" y="2"/>
            <a:ext cx="6095695" cy="6857997"/>
          </a:xfrm>
          <a:custGeom>
            <a:avLst/>
            <a:gdLst/>
            <a:ahLst/>
            <a:cxnLst/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D3044F3-27AC-2C4B-8078-DF88B99A2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0924" y="2927444"/>
            <a:ext cx="4920019" cy="3244755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87D9359-6216-4C32-9A60-D601E5582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5409EBBC-4EF2-4ABA-A7EE-2D9F807F08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97983B73-5C22-4373-ACE8-713BB641D5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</p:spTree>
    <p:extLst>
      <p:ext uri="{BB962C8B-B14F-4D97-AF65-F5344CB8AC3E}">
        <p14:creationId xmlns:p14="http://schemas.microsoft.com/office/powerpoint/2010/main" val="17487750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CD923E-C674-A724-1091-260F5D2C1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/>
                <a:ea typeface="Cambria"/>
                <a:cs typeface="+mj-lt"/>
              </a:rPr>
              <a:t>https://www.youtube.com/watch?v=hCDBeKenL94</a:t>
            </a:r>
            <a:endParaRPr lang="ru-RU" dirty="0">
              <a:latin typeface="Cambria"/>
              <a:ea typeface="Cambria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631CCD-D8DF-4875-81B3-5BFA549F6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601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1B34B3-D465-827C-80C8-226068635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924" y="4849558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100"/>
              <a:t>Национальные костюмы Италии</a:t>
            </a:r>
          </a:p>
        </p:txBody>
      </p:sp>
      <p:pic>
        <p:nvPicPr>
          <p:cNvPr id="4" name="Объект 3" descr="Изображение выглядит как одежда, Выкройка (дизайн одежды), человек, Дизайн костюма&#10;&#10;Автоматически созданное описание">
            <a:extLst>
              <a:ext uri="{FF2B5EF4-FFF2-40B4-BE49-F238E27FC236}">
                <a16:creationId xmlns:a16="http://schemas.microsoft.com/office/drawing/2014/main" id="{7EBDECB4-DDFC-1269-D5A2-36A8A56703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79632" y="164592"/>
            <a:ext cx="3647976" cy="4087368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трава, человек, Человеческое лицо&#10;&#10;Автоматически созданное описание">
            <a:extLst>
              <a:ext uri="{FF2B5EF4-FFF2-40B4-BE49-F238E27FC236}">
                <a16:creationId xmlns:a16="http://schemas.microsoft.com/office/drawing/2014/main" id="{23FDC8B6-0E23-3305-0021-18BBE6CE8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85" y="164592"/>
            <a:ext cx="3504918" cy="4087368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одежда, спорт, танцор&#10;&#10;Автоматически созданное описание">
            <a:extLst>
              <a:ext uri="{FF2B5EF4-FFF2-40B4-BE49-F238E27FC236}">
                <a16:creationId xmlns:a16="http://schemas.microsoft.com/office/drawing/2014/main" id="{970DADDA-6C63-425C-9659-464F15BF2B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7304" y="512396"/>
            <a:ext cx="3758184" cy="339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21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10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транспорт, плавсредство, лодка, строительство&#10;&#10;Автоматически созданное описание">
            <a:extLst>
              <a:ext uri="{FF2B5EF4-FFF2-40B4-BE49-F238E27FC236}">
                <a16:creationId xmlns:a16="http://schemas.microsoft.com/office/drawing/2014/main" id="{98CDA335-9361-1D80-CD41-B9422239B1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12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7" name="Rectangle 12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83745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981573"/>
            <a:ext cx="10222992" cy="2078335"/>
          </a:xfrm>
          <a:prstGeom prst="rect">
            <a:avLst/>
          </a:prstGeom>
          <a:blipFill dpi="0" rotWithShape="1">
            <a:blip r:embed="rId3">
              <a:alphaModFix amt="9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D9F49-A186-C546-E7EA-B768A8C9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456" y="4162031"/>
            <a:ext cx="4543683" cy="1767141"/>
          </a:xfrm>
        </p:spPr>
        <p:txBody>
          <a:bodyPr vert="horz" lIns="91440" tIns="45720" rIns="91440" bIns="45720" rtlCol="0">
            <a:normAutofit/>
          </a:bodyPr>
          <a:lstStyle/>
          <a:p>
            <a:pPr algn="r"/>
            <a:r>
              <a:rPr lang="en-US"/>
              <a:t>*БаркарОла 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6AB8E27-DC86-9DE7-E7E7-48BA8CC3B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7920" y="4170410"/>
            <a:ext cx="4699221" cy="1767141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128670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227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лодка, транспорт, плавсредств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ABC48A36-3186-14AD-6DA9-DDB25651AC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775" r="1" b="261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pic>
        <p:nvPicPr>
          <p:cNvPr id="4" name="Объект 3" descr="Изображение выглядит как Человеческое лицо, портрет, одежда, Борода человека&#10;&#10;Автоматически созданное описание">
            <a:extLst>
              <a:ext uri="{FF2B5EF4-FFF2-40B4-BE49-F238E27FC236}">
                <a16:creationId xmlns:a16="http://schemas.microsoft.com/office/drawing/2014/main" id="{98822BF9-4546-7D23-018A-B6FEC22DD1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16" r="4969" b="2"/>
          <a:stretch/>
        </p:blipFill>
        <p:spPr>
          <a:xfrm>
            <a:off x="6089904" y="-5"/>
            <a:ext cx="6089904" cy="6858000"/>
          </a:xfrm>
          <a:prstGeom prst="rect">
            <a:avLst/>
          </a:prstGeom>
        </p:spPr>
      </p:pic>
      <p:sp>
        <p:nvSpPr>
          <p:cNvPr id="7" name="Rectangle 11">
            <a:extLst>
              <a:ext uri="{FF2B5EF4-FFF2-40B4-BE49-F238E27FC236}">
                <a16:creationId xmlns:a16="http://schemas.microsoft.com/office/drawing/2014/main" id="{F79FF99C-BAA9-404F-9C96-6DD456B4F7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49C44AFD-C72D-4D9C-84C6-73E615CE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blipFill dpi="0" rotWithShape="1">
            <a:blip r:embed="rId4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F3532F-FEE0-B415-12F3-D9E9C5EBC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03" y="4906541"/>
            <a:ext cx="10058400" cy="160934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Михаил Иванович Глинка "Венецианская ночь"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E6E4C76-601A-58D5-4465-807884C35B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050792"/>
          </a:xfrm>
        </p:spPr>
        <p:txBody>
          <a:bodyPr>
            <a:normAutofit/>
          </a:bodyPr>
          <a:lstStyle/>
          <a:p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25B14F-36E0-41E8-956F-CABEF1AD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AFB9EA5-DE4D-4E6B-A302-F55174E4B1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6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44092F4-4D9B-4D0A-8832-C29E786F8F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6875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спорт, танцор, человек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4A7616FA-14F2-28D1-CF7D-EE437B375E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17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837459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3981573"/>
            <a:ext cx="10222992" cy="2078335"/>
          </a:xfrm>
          <a:prstGeom prst="rect">
            <a:avLst/>
          </a:prstGeom>
          <a:blipFill dpi="0" rotWithShape="1">
            <a:blip r:embed="rId3">
              <a:alphaModFix amt="9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94DE6C-7196-8911-966D-3A8ED33C4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456" y="4162031"/>
            <a:ext cx="4543683" cy="1767141"/>
          </a:xfrm>
        </p:spPr>
        <p:txBody>
          <a:bodyPr>
            <a:normAutofit/>
          </a:bodyPr>
          <a:lstStyle/>
          <a:p>
            <a:pPr algn="r"/>
            <a:r>
              <a:rPr lang="ru-RU" sz="3800" dirty="0">
                <a:latin typeface="Cambria"/>
                <a:ea typeface="Cambria"/>
              </a:rPr>
              <a:t>Тарантелла - народный танец </a:t>
            </a:r>
            <a:r>
              <a:rPr lang="ru-RU" sz="3800" dirty="0" err="1">
                <a:latin typeface="Cambria"/>
                <a:ea typeface="Cambria"/>
              </a:rPr>
              <a:t>италии</a:t>
            </a:r>
            <a:endParaRPr lang="ru-RU" sz="3800" dirty="0" err="1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EB0B61B-F6D1-BDE8-C46B-231693120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7920" y="4170410"/>
            <a:ext cx="4699221" cy="1767141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128670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6482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B28E3-0CD6-76EE-A786-C15148EC3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748D5C-1296-0D3E-DCF7-65E6912010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Изображение выглядит как иллюстрация, рисунок, мультфильм, графическая вставка&#10;&#10;Автоматически созданное описание">
            <a:extLst>
              <a:ext uri="{FF2B5EF4-FFF2-40B4-BE49-F238E27FC236}">
                <a16:creationId xmlns:a16="http://schemas.microsoft.com/office/drawing/2014/main" id="{E5AFBAF5-D4C6-B795-AA6B-5B5E0635FB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" b="837"/>
          <a:stretch/>
        </p:blipFill>
        <p:spPr>
          <a:xfrm>
            <a:off x="2241986" y="227295"/>
            <a:ext cx="6574368" cy="640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76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97351-6868-C128-F1B9-602FDB646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834047"/>
            <a:ext cx="10506456" cy="113099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Национальные костюмы Франции</a:t>
            </a:r>
          </a:p>
        </p:txBody>
      </p:sp>
      <p:pic>
        <p:nvPicPr>
          <p:cNvPr id="4" name="Объект 3" descr="Изображение выглядит как человек, на открытом воздухе, дерево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F6B030F8-74F6-0847-9325-868713D888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3" b="12679"/>
          <a:stretch/>
        </p:blipFill>
        <p:spPr>
          <a:xfrm>
            <a:off x="8190920" y="181113"/>
            <a:ext cx="3799289" cy="3717071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Человеческое лицо, одежда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BE621E8B-905E-3EA2-2DC2-24A3C5942D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868" b="3"/>
          <a:stretch/>
        </p:blipFill>
        <p:spPr>
          <a:xfrm>
            <a:off x="203682" y="181113"/>
            <a:ext cx="3797398" cy="3717071"/>
          </a:xfrm>
          <a:prstGeom prst="rect">
            <a:avLst/>
          </a:prstGeom>
        </p:spPr>
      </p:pic>
      <p:pic>
        <p:nvPicPr>
          <p:cNvPr id="6" name="Рисунок 5" descr="Изображение выглядит как человек, одежда, небо, обувь&#10;&#10;Автоматически созданное описание">
            <a:extLst>
              <a:ext uri="{FF2B5EF4-FFF2-40B4-BE49-F238E27FC236}">
                <a16:creationId xmlns:a16="http://schemas.microsoft.com/office/drawing/2014/main" id="{11C42B0A-585E-6687-042B-20ADDCB649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0" r="16817" b="3"/>
          <a:stretch/>
        </p:blipFill>
        <p:spPr>
          <a:xfrm flipH="1">
            <a:off x="4193167" y="181113"/>
            <a:ext cx="3815005" cy="371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63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650207-BD86-41EF-AEC3-E32F2E059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939" y="-277"/>
            <a:ext cx="11859490" cy="1609344"/>
          </a:xfrm>
        </p:spPr>
        <p:txBody>
          <a:bodyPr>
            <a:normAutofit/>
          </a:bodyPr>
          <a:lstStyle/>
          <a:p>
            <a:r>
              <a:rPr lang="ru-RU" sz="4000" i="1" dirty="0">
                <a:solidFill>
                  <a:srgbClr val="333333"/>
                </a:solidFill>
                <a:ea typeface="+mj-lt"/>
                <a:cs typeface="+mj-lt"/>
              </a:rPr>
              <a:t>Кадриль - национальный французский танец</a:t>
            </a:r>
            <a:endParaRPr lang="ru-RU" sz="4000" i="1" dirty="0"/>
          </a:p>
        </p:txBody>
      </p:sp>
      <p:pic>
        <p:nvPicPr>
          <p:cNvPr id="4" name="Объект 3" descr="Изображение выглядит как человек, платье, одежда, свадебное платье&#10;&#10;Автоматически созданное описание">
            <a:extLst>
              <a:ext uri="{FF2B5EF4-FFF2-40B4-BE49-F238E27FC236}">
                <a16:creationId xmlns:a16="http://schemas.microsoft.com/office/drawing/2014/main" id="{99B63394-4EEB-0CDA-C855-3186AAA378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6515" y="1527451"/>
            <a:ext cx="10567926" cy="5047077"/>
          </a:xfrm>
        </p:spPr>
      </p:pic>
    </p:spTree>
    <p:extLst>
      <p:ext uri="{BB962C8B-B14F-4D97-AF65-F5344CB8AC3E}">
        <p14:creationId xmlns:p14="http://schemas.microsoft.com/office/powerpoint/2010/main" val="37209891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Wood Type</vt:lpstr>
      <vt:lpstr>По странам и континентам</vt:lpstr>
      <vt:lpstr>Самая музыкальная страна </vt:lpstr>
      <vt:lpstr>Национальные костюмы Италии</vt:lpstr>
      <vt:lpstr>*БаркарОла </vt:lpstr>
      <vt:lpstr>Михаил Иванович Глинка "Венецианская ночь"</vt:lpstr>
      <vt:lpstr>Тарантелла - народный танец италии</vt:lpstr>
      <vt:lpstr>Презентация PowerPoint</vt:lpstr>
      <vt:lpstr>Национальные костюмы Франции</vt:lpstr>
      <vt:lpstr>Кадриль - национальный французский танец</vt:lpstr>
      <vt:lpstr>Презентация PowerPoint</vt:lpstr>
      <vt:lpstr>Китайские национальные костюмы </vt:lpstr>
      <vt:lpstr>Танец</vt:lpstr>
      <vt:lpstr>танец роз</vt:lpstr>
      <vt:lpstr>Танец с мечами</vt:lpstr>
      <vt:lpstr>Танец дракона</vt:lpstr>
      <vt:lpstr>Презентация PowerPoint</vt:lpstr>
      <vt:lpstr>Национальные костюмы венгрии</vt:lpstr>
      <vt:lpstr>Презентация PowerPoint</vt:lpstr>
      <vt:lpstr>Презентация PowerPoint</vt:lpstr>
      <vt:lpstr>Грузинские национальные костюмы </vt:lpstr>
      <vt:lpstr>https://www.youtube.com/watch?v=hCDBeKenL94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164</cp:revision>
  <dcterms:created xsi:type="dcterms:W3CDTF">2024-03-25T04:08:17Z</dcterms:created>
  <dcterms:modified xsi:type="dcterms:W3CDTF">2024-03-25T04:45:24Z</dcterms:modified>
</cp:coreProperties>
</file>