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6.jpeg" ContentType="image/jpeg"/>
  <Override PartName="/ppt/media/image5.jpeg" ContentType="image/jpeg"/>
  <Override PartName="/ppt/media/image7.jpeg" ContentType="image/jpeg"/>
  <Override PartName="/ppt/media/image8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57120" y="690120"/>
            <a:ext cx="8428320" cy="13698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АББРЕВИАТУРА  КАК ЛИНГВИСТИЧЕСКАЯ          ОСОБЕННОСТЬ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ONLINE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ОБЩЕНИЯ 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4860000" y="4860000"/>
            <a:ext cx="3598920" cy="75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301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ts val="1301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                                           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ts val="1301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                                                                                   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500200" y="2571840"/>
            <a:ext cx="5108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79" name="Table 4"/>
          <p:cNvGraphicFramePr/>
          <p:nvPr/>
        </p:nvGraphicFramePr>
        <p:xfrm>
          <a:off x="1928880" y="1928880"/>
          <a:ext cx="5214600" cy="1919880"/>
        </p:xfrm>
        <a:graphic>
          <a:graphicData uri="http://schemas.openxmlformats.org/drawingml/2006/table">
            <a:tbl>
              <a:tblPr/>
              <a:tblGrid>
                <a:gridCol w="5214960"/>
              </a:tblGrid>
              <a:tr h="19202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   </a:t>
                      </a: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Нет загадочней натуры, </a:t>
                      </a:r>
                      <a:endParaRPr b="0" lang="ru-RU" sz="3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     </a:t>
                      </a: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чем у аббревиатуры</a:t>
                      </a: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.</a:t>
                      </a:r>
                      <a:br/>
                      <a:r>
                        <a:rPr b="1" lang="ru-RU" sz="2000" spc="-1" strike="noStrike">
                          <a:solidFill>
                            <a:srgbClr val="eeece1"/>
                          </a:solidFill>
                          <a:latin typeface="Times New Roman"/>
                        </a:rPr>
                        <a:t> 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35f0d">
                        <a:alpha val="85000"/>
                      </a:srgb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00040" y="269280"/>
            <a:ext cx="8142480" cy="56995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Заключение: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ru-RU" sz="24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1.Аббревиатуры помогают сократить до минимума речевые усилия, языковые средства и время, что актуально на сегодняшний день.</a:t>
            </a:r>
            <a:endParaRPr b="0" lang="ru-RU" sz="20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2.Аббревиация обслуживает практически все сферы человеческой деятельности, отражает важные социальные понятия, употребляется для обозначения предметов реальной действительности в повседневной жизни, в информационной среде, политике, науке, экономике.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endParaRPr b="0" lang="ru-RU" sz="20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3.Тяготение подростков  к необычности и нестандартности формы общения является еще одной причиной распространения сокращений и аббревиатур в онлайн общении.</a:t>
            </a:r>
            <a:endParaRPr b="0" lang="ru-RU" sz="20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457200" indent="-455760"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Calibri"/>
              </a:rPr>
              <a:t>4.Гипотеза подтвердилась, так как большинство опрошенных хотя бы однажды встречались с английскими аббревиатурами, но не все их могут понять.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1000080"/>
            <a:ext cx="8228160" cy="471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 marL="343080" indent="-341640" algn="ctr">
              <a:lnSpc>
                <a:spcPct val="100000"/>
              </a:lnSpc>
              <a:spcBef>
                <a:spcPts val="1599"/>
              </a:spcBef>
              <a:tabLst>
                <a:tab algn="l" pos="0"/>
              </a:tabLst>
            </a:pPr>
            <a:r>
              <a:rPr b="1" lang="en-US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TY</a:t>
            </a:r>
            <a:r>
              <a:rPr b="1" lang="ru-RU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!</a:t>
            </a:r>
            <a:endParaRPr b="0" lang="ru-RU" sz="8000" spc="-1" strike="noStrike">
              <a:latin typeface="Arial"/>
            </a:endParaRPr>
          </a:p>
          <a:p>
            <a:pPr marL="343080" indent="-341640" algn="ctr">
              <a:lnSpc>
                <a:spcPct val="100000"/>
              </a:lnSpc>
              <a:spcBef>
                <a:spcPts val="1599"/>
              </a:spcBef>
              <a:tabLst>
                <a:tab algn="l" pos="0"/>
              </a:tabLst>
            </a:pPr>
            <a:r>
              <a:rPr b="1" lang="ru-RU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 </a:t>
            </a:r>
            <a:r>
              <a:rPr b="1" lang="en-US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CU</a:t>
            </a:r>
            <a:r>
              <a:rPr b="1" lang="ru-RU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 </a:t>
            </a:r>
            <a:r>
              <a:rPr b="1" lang="en-US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L8R</a:t>
            </a:r>
            <a:r>
              <a:rPr b="1" lang="ru-RU" sz="8000" spc="-1" strike="noStrike">
                <a:solidFill>
                  <a:srgbClr val="c00000"/>
                </a:solidFill>
                <a:latin typeface="Times New Roman"/>
                <a:ea typeface="DejaVu Sans"/>
              </a:rPr>
              <a:t>!</a:t>
            </a:r>
            <a:endParaRPr b="0" lang="ru-RU" sz="8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000840" y="2857320"/>
            <a:ext cx="2025720" cy="5158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2"/>
          <p:cNvSpPr/>
          <p:nvPr/>
        </p:nvSpPr>
        <p:spPr>
          <a:xfrm>
            <a:off x="214200" y="214200"/>
            <a:ext cx="8642520" cy="502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5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Актуальность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данного исследования обусловлена тем, что существуют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проблемы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которые возникли с появлением Интернет - сленга и не решены до настоящего времени: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1) сетевой язык уже превратился из модного течения в новый стиль онлайнового общения, и правописания на сайтах, блогах и чатах, наличие орфографических ошибок входит в привычку и становится причиной падения грамотности;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2) сетевой язык наступает теперь не только из виртуального пространства, но и с экранов телевизоров, из радиоприемников и со страниц печатных СМИ;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3) невозможно постоянно выражать свои мысли и эмоции с помощью аббревиаций, а потом, когда того требуют обстоятельства, заговорить красиво, грамотно, свободно.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4) отсутствие достаточно полного описания языка виртуальной коммуникации, несмотря на стабильную тенденцию к его повсеместному распространению.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4" descr=""/>
          <p:cNvPicPr/>
          <p:nvPr/>
        </p:nvPicPr>
        <p:blipFill>
          <a:blip r:embed="rId1"/>
          <a:stretch/>
        </p:blipFill>
        <p:spPr>
          <a:xfrm>
            <a:off x="5357880" y="3714840"/>
            <a:ext cx="3141720" cy="3141720"/>
          </a:xfrm>
          <a:prstGeom prst="rect">
            <a:avLst/>
          </a:prstGeom>
          <a:ln w="0"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720000" y="360000"/>
            <a:ext cx="7918920" cy="379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Объектом исследования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является онлайн общение как форма речевого общения посредством компьютеров, связанных сетью Интернет.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Предметом исследования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выступают аббревиационные процессы, являющиеся специфической особенностью языка виртуальной коммуникации, и отличающие его от общеязыковой нормы.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Цель 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настоящей работы - изучить и проанализировать аббревиацию как типичную черту онлайн общения, а также составить список наиболее распространенных сокращений, используемых в процессе виртуального общения.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28760" y="214200"/>
            <a:ext cx="8213760" cy="310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Для достижения поставленной цели необходимо решить следующие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задачи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- определить понятие аббревиации как лингвистического феномена;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- исследовать причины возникновения аббревиатур;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- рассмотреть способы образования сокращений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- изучить ряд сокращений, наиболее используемых в английских чатах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Tahoma"/>
              </a:rPr>
              <a:t>Гипотеза: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Tahoma"/>
              </a:rPr>
              <a:t>Мы предполагаем, что использование аббревиатур в онлайн общении значительно экономит время, придает речи экспрессивную и эмоциональную окраску, но оказывает пагубное влияние на нормативный язык.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85" name="Picture 5" descr="C:\Users\Наталья\Desktop\2(3).jpg"/>
          <p:cNvPicPr/>
          <p:nvPr/>
        </p:nvPicPr>
        <p:blipFill>
          <a:blip r:embed="rId1"/>
          <a:stretch/>
        </p:blipFill>
        <p:spPr>
          <a:xfrm>
            <a:off x="2214720" y="3286080"/>
            <a:ext cx="5132520" cy="3570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0"/>
            <a:ext cx="8228160" cy="707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Научная значимость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данной работы состоит в оптимизации и упорядочивании существующей научно-методологической базы по исследуемой проблематике еще одним исследованием.</a:t>
            </a:r>
            <a:endParaRPr b="0" lang="ru-RU" sz="20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Практическая значимость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состоит в разработке удобной для использования в виртуальном общении классификации сокращений по видам, темам и значениям. Это значит, что данная работа будет иметь учебную, теоретическую и практическую значимость.</a:t>
            </a:r>
            <a:endParaRPr b="0" lang="ru-RU" sz="20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Новизна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работы заключается в детальном анализе аббревиатур виртуального дискурса, их группировании и составлении списка наиболее употребляемых из них.</a:t>
            </a:r>
            <a:endParaRPr b="0" lang="ru-RU" sz="20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2000" spc="-1" strike="noStrike">
              <a:latin typeface="Arial"/>
            </a:endParaRPr>
          </a:p>
        </p:txBody>
      </p:sp>
      <p:pic>
        <p:nvPicPr>
          <p:cNvPr id="87" name="Picture 3" descr="C:\Users\Наталья\Desktop\оля максюта фото.png"/>
          <p:cNvPicPr/>
          <p:nvPr/>
        </p:nvPicPr>
        <p:blipFill>
          <a:blip r:embed="rId1"/>
          <a:stretch/>
        </p:blipFill>
        <p:spPr>
          <a:xfrm>
            <a:off x="2571840" y="4000680"/>
            <a:ext cx="4243680" cy="2713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8160" cy="58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314280" y="1000080"/>
            <a:ext cx="8399520" cy="512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35000"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"BOT" (back on topic);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"BTW" (by the way);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"RBTL" (read between the lines);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"RML" (read my lips);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"CUL8R" (see you later);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"TIE" (take it easy);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“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I’ll B L8” (I shall be late)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"ASAP" (as soon as possible);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"HTH" (Hope this help)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"ISP" (Internet service provider);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"L8R" (later);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"B4" (before);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"SH" (shit happens);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"ONNA" (Oh no, not again);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"tlph" (telephone);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"bcs” (because)</a:t>
            </a:r>
            <a:endParaRPr b="0" lang="ru-RU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"bf" (before);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90" name="Picture 3" descr="C:\Users\Наталья\Desktop\abbrev.jpg"/>
          <p:cNvPicPr/>
          <p:nvPr/>
        </p:nvPicPr>
        <p:blipFill>
          <a:blip r:embed="rId1"/>
          <a:stretch/>
        </p:blipFill>
        <p:spPr>
          <a:xfrm>
            <a:off x="2857320" y="3429000"/>
            <a:ext cx="5856480" cy="2705400"/>
          </a:xfrm>
          <a:prstGeom prst="rect">
            <a:avLst/>
          </a:prstGeom>
          <a:ln w="0">
            <a:noFill/>
          </a:ln>
        </p:spPr>
      </p:pic>
      <p:sp>
        <p:nvSpPr>
          <p:cNvPr id="91" name="CustomShape 3"/>
          <p:cNvSpPr/>
          <p:nvPr/>
        </p:nvSpPr>
        <p:spPr>
          <a:xfrm>
            <a:off x="457560" y="275040"/>
            <a:ext cx="8228160" cy="58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2" name="CustomShape 4"/>
          <p:cNvSpPr/>
          <p:nvPr/>
        </p:nvSpPr>
        <p:spPr>
          <a:xfrm>
            <a:off x="457560" y="275040"/>
            <a:ext cx="8228160" cy="58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0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42960" y="500040"/>
            <a:ext cx="7713720" cy="237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1. Общепринятые графические сокращения, такие, как "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etc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", "т.д. ", "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max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", "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min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"; 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2. Буквенно-числовые сокращения: “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L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8”, “4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U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”, “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B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4”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Использование символов вместо слов, идиоматическое письмо: "</a:t>
            </a:r>
            <a:r>
              <a:rPr b="0" lang="en-US" sz="2000" spc="-1" strike="noStrike">
                <a:solidFill>
                  <a:srgbClr val="000000"/>
                </a:solidFill>
                <a:latin typeface="PT Serif"/>
                <a:ea typeface="DejaVu Sans"/>
              </a:rPr>
              <a:t>some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$", "100%".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94" name="Picture 3" descr="C:\Users\Наталья\Desktop\236551ee254d9648eae3d50e3d127653.jpg"/>
          <p:cNvPicPr/>
          <p:nvPr/>
        </p:nvPicPr>
        <p:blipFill>
          <a:blip r:embed="rId1"/>
          <a:stretch/>
        </p:blipFill>
        <p:spPr>
          <a:xfrm>
            <a:off x="2143080" y="2500200"/>
            <a:ext cx="4499280" cy="3713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285840" y="285840"/>
            <a:ext cx="8399520" cy="583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640" algn="just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1. Сталкивались ли Вы с сокращениями английских слов и фраз в Интернете? Например, IMHO, LOL, L8R, SUP, WBW.</a:t>
            </a:r>
            <a:endParaRPr b="0" lang="ru-RU" sz="32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2. Понимаете ли Вы их значение?</a:t>
            </a:r>
            <a:endParaRPr b="0" lang="ru-RU" sz="32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Пользуетесь ли Вы ими при общении в Интернете?</a:t>
            </a:r>
            <a:endParaRPr b="0" lang="ru-RU" sz="3200" spc="-1" strike="noStrike">
              <a:latin typeface="Arial"/>
            </a:endParaRPr>
          </a:p>
          <a:p>
            <a:pPr marL="343080" indent="-341640" algn="just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4. Нужно ли Вам больше информации по данному вопросу?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96" name="Picture 1" descr="C:\Users\Наталья\Desktop\97383741-7a00-43df-88a9-0513d3b790ec.jpg"/>
          <p:cNvPicPr/>
          <p:nvPr/>
        </p:nvPicPr>
        <p:blipFill>
          <a:blip r:embed="rId1"/>
          <a:stretch/>
        </p:blipFill>
        <p:spPr>
          <a:xfrm>
            <a:off x="1214280" y="4500000"/>
            <a:ext cx="6618600" cy="1618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1"/>
          <p:cNvGrpSpPr/>
          <p:nvPr/>
        </p:nvGrpSpPr>
        <p:grpSpPr>
          <a:xfrm>
            <a:off x="2714760" y="3429000"/>
            <a:ext cx="5230800" cy="1355760"/>
            <a:chOff x="2714760" y="3429000"/>
            <a:chExt cx="5230800" cy="1355760"/>
          </a:xfrm>
        </p:grpSpPr>
        <p:sp>
          <p:nvSpPr>
            <p:cNvPr id="98" name="CustomShape 2"/>
            <p:cNvSpPr/>
            <p:nvPr/>
          </p:nvSpPr>
          <p:spPr>
            <a:xfrm>
              <a:off x="2714760" y="3500280"/>
              <a:ext cx="5230800" cy="114156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solidFill>
                <a:srgbClr val="ffffff"/>
              </a:solidFill>
              <a:round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99" name="CustomShape 3"/>
            <p:cNvSpPr/>
            <p:nvPr/>
          </p:nvSpPr>
          <p:spPr>
            <a:xfrm>
              <a:off x="2848680" y="3429000"/>
              <a:ext cx="4865040" cy="1355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1043640" rIns="182880" tIns="182880" bIns="182880" anchor="ctr">
              <a:noAutofit/>
            </a:bodyPr>
            <a:p>
              <a:pPr>
                <a:lnSpc>
                  <a:spcPct val="90000"/>
                </a:lnSpc>
                <a:spcAft>
                  <a:spcPts val="1681"/>
                </a:spcAft>
              </a:pPr>
              <a:r>
                <a:rPr b="0" lang="ru-RU" sz="4800" spc="-1" strike="noStrike">
                  <a:solidFill>
                    <a:srgbClr val="ffffff"/>
                  </a:solidFill>
                  <a:latin typeface="Times New Roman"/>
                  <a:ea typeface="DejaVu Sans"/>
                </a:rPr>
                <a:t>Инициальные</a:t>
              </a:r>
              <a:endParaRPr b="0" lang="ru-RU" sz="4800" spc="-1" strike="noStrike">
                <a:latin typeface="Arial"/>
              </a:endParaRPr>
            </a:p>
          </p:txBody>
        </p:sp>
      </p:grpSp>
      <p:grpSp>
        <p:nvGrpSpPr>
          <p:cNvPr id="100" name="Group 4"/>
          <p:cNvGrpSpPr/>
          <p:nvPr/>
        </p:nvGrpSpPr>
        <p:grpSpPr>
          <a:xfrm>
            <a:off x="785880" y="1428840"/>
            <a:ext cx="5141880" cy="1998720"/>
            <a:chOff x="785880" y="1428840"/>
            <a:chExt cx="5141880" cy="1998720"/>
          </a:xfrm>
        </p:grpSpPr>
        <p:sp>
          <p:nvSpPr>
            <p:cNvPr id="101" name="CustomShape 5"/>
            <p:cNvSpPr/>
            <p:nvPr/>
          </p:nvSpPr>
          <p:spPr>
            <a:xfrm>
              <a:off x="930600" y="1773720"/>
              <a:ext cx="4997160" cy="124020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solidFill>
                <a:srgbClr val="ffffff"/>
              </a:solidFill>
              <a:round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02" name="CustomShape 6"/>
            <p:cNvSpPr/>
            <p:nvPr/>
          </p:nvSpPr>
          <p:spPr>
            <a:xfrm>
              <a:off x="785880" y="1428840"/>
              <a:ext cx="4997160" cy="1998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1043640" rIns="182880" tIns="182880" bIns="182880" anchor="ctr">
              <a:noAutofit/>
            </a:bodyPr>
            <a:p>
              <a:pPr>
                <a:lnSpc>
                  <a:spcPct val="90000"/>
                </a:lnSpc>
                <a:spcAft>
                  <a:spcPts val="1681"/>
                </a:spcAft>
              </a:pPr>
              <a:r>
                <a:rPr b="0" lang="ru-RU" sz="4800" spc="-1" strike="noStrike">
                  <a:solidFill>
                    <a:srgbClr val="ffffff"/>
                  </a:solidFill>
                  <a:latin typeface="Times New Roman"/>
                  <a:ea typeface="DejaVu Sans"/>
                </a:rPr>
                <a:t>Графические</a:t>
              </a:r>
              <a:endParaRPr b="0" lang="ru-RU" sz="4800" spc="-1" strike="noStrike">
                <a:latin typeface="Arial"/>
              </a:endParaRPr>
            </a:p>
          </p:txBody>
        </p:sp>
      </p:grpSp>
      <p:grpSp>
        <p:nvGrpSpPr>
          <p:cNvPr id="103" name="Group 7"/>
          <p:cNvGrpSpPr/>
          <p:nvPr/>
        </p:nvGrpSpPr>
        <p:grpSpPr>
          <a:xfrm>
            <a:off x="3929040" y="5286240"/>
            <a:ext cx="5213520" cy="1141560"/>
            <a:chOff x="3929040" y="5286240"/>
            <a:chExt cx="5213520" cy="1141560"/>
          </a:xfrm>
        </p:grpSpPr>
        <p:sp>
          <p:nvSpPr>
            <p:cNvPr id="104" name="CustomShape 8"/>
            <p:cNvSpPr/>
            <p:nvPr/>
          </p:nvSpPr>
          <p:spPr>
            <a:xfrm>
              <a:off x="4156200" y="5286240"/>
              <a:ext cx="4700520" cy="1141560"/>
            </a:xfrm>
            <a:prstGeom prst="roundRect">
              <a:avLst>
                <a:gd name="adj" fmla="val 16667"/>
              </a:avLst>
            </a:prstGeom>
            <a:solidFill>
              <a:srgbClr val="99ff33"/>
            </a:solidFill>
            <a:ln>
              <a:solidFill>
                <a:srgbClr val="ffffff"/>
              </a:solidFill>
              <a:round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05" name="CustomShape 9"/>
            <p:cNvSpPr/>
            <p:nvPr/>
          </p:nvSpPr>
          <p:spPr>
            <a:xfrm>
              <a:off x="3929040" y="5613120"/>
              <a:ext cx="5213520" cy="51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1043640" rIns="182880" tIns="182880" bIns="182880" anchor="ctr">
              <a:noAutofit/>
            </a:bodyPr>
            <a:p>
              <a:pPr>
                <a:lnSpc>
                  <a:spcPct val="90000"/>
                </a:lnSpc>
                <a:spcAft>
                  <a:spcPts val="1749"/>
                </a:spcAft>
              </a:pPr>
              <a:r>
                <a:rPr b="0" lang="ru-RU" sz="4800" spc="-1" strike="noStrike">
                  <a:solidFill>
                    <a:srgbClr val="ffffff"/>
                  </a:solidFill>
                  <a:latin typeface="Times New Roman"/>
                  <a:ea typeface="DejaVu Sans"/>
                </a:rPr>
                <a:t>Лексические</a:t>
              </a:r>
              <a:r>
                <a:rPr b="0" lang="ru-RU" sz="50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 </a:t>
              </a:r>
              <a:endParaRPr b="0" lang="ru-RU" sz="5000" spc="-1" strike="noStrike">
                <a:latin typeface="Arial"/>
              </a:endParaRPr>
            </a:p>
          </p:txBody>
        </p:sp>
      </p:grpSp>
      <p:sp>
        <p:nvSpPr>
          <p:cNvPr id="106" name="CustomShape 10"/>
          <p:cNvSpPr/>
          <p:nvPr/>
        </p:nvSpPr>
        <p:spPr>
          <a:xfrm>
            <a:off x="357120" y="214200"/>
            <a:ext cx="8356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Результаты исследований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07" name="CustomShape 11"/>
          <p:cNvSpPr/>
          <p:nvPr/>
        </p:nvSpPr>
        <p:spPr>
          <a:xfrm>
            <a:off x="2928960" y="857160"/>
            <a:ext cx="38001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e46c0a"/>
                </a:solidFill>
                <a:latin typeface="Times New Roman"/>
                <a:ea typeface="DejaVu Sans"/>
              </a:rPr>
              <a:t>Типы аббревиатур 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2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Application>LibreOffice/7.0.6.2$Linux_X86_64 LibreOffice_project/00$Build-2</Application>
  <AppVersion>15.0000</AppVersion>
  <Words>1064</Words>
  <Paragraphs>141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2019-05-03T15:22:41Z</dcterms:created>
  <dc:creator>Наталья</dc:creator>
  <dc:description/>
  <dc:language>ru-RU</dc:language>
  <cp:lastModifiedBy/>
  <dcterms:modified xsi:type="dcterms:W3CDTF">2024-03-25T08:45:26Z</dcterms:modified>
  <cp:revision>148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15</vt:i4>
  </property>
</Properties>
</file>