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64" r:id="rId9"/>
    <p:sldId id="271" r:id="rId10"/>
    <p:sldId id="274" r:id="rId11"/>
    <p:sldId id="265" r:id="rId12"/>
    <p:sldId id="273" r:id="rId13"/>
    <p:sldId id="272" r:id="rId14"/>
    <p:sldId id="268" r:id="rId15"/>
    <p:sldId id="278" r:id="rId16"/>
    <p:sldId id="277" r:id="rId17"/>
    <p:sldId id="276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09.03.2024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2487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dirty="0"/>
              <a:t>«Лингвистические ошибки в современной рекламе»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976216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Автор проекта</a:t>
            </a:r>
            <a:r>
              <a:rPr lang="ru-RU" sz="1600" dirty="0" smtClean="0"/>
              <a:t>:</a:t>
            </a:r>
          </a:p>
          <a:p>
            <a:r>
              <a:rPr lang="ru-RU" sz="1600" dirty="0" smtClean="0"/>
              <a:t>Агафонова  </a:t>
            </a:r>
            <a:r>
              <a:rPr lang="ru-RU" sz="1600" dirty="0" err="1" smtClean="0"/>
              <a:t>АнастасиЯ</a:t>
            </a:r>
            <a:r>
              <a:rPr lang="ru-RU" sz="1600" dirty="0" smtClean="0"/>
              <a:t>,</a:t>
            </a:r>
          </a:p>
          <a:p>
            <a:r>
              <a:rPr lang="ru-RU" sz="1600" dirty="0" smtClean="0"/>
              <a:t>ученица 10  класса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Руководитель</a:t>
            </a:r>
            <a:r>
              <a:rPr lang="ru-RU" sz="1600" dirty="0"/>
              <a:t>:</a:t>
            </a:r>
          </a:p>
          <a:p>
            <a:r>
              <a:rPr lang="ru-RU" sz="1600" dirty="0"/>
              <a:t>Титова Елена Юрьевна,</a:t>
            </a:r>
          </a:p>
          <a:p>
            <a:r>
              <a:rPr lang="ru-RU" sz="1600" dirty="0"/>
              <a:t>учитель русского языка и литературы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764704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МОУ «ЖАРКОВСКАЯ СОШ №1»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899592" y="321297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Исследовательский проект по русскому языку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87824" y="5517232"/>
            <a:ext cx="3781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. Жарковский</a:t>
            </a:r>
          </a:p>
          <a:p>
            <a:pPr algn="ctr"/>
            <a:r>
              <a:rPr lang="ru-RU" dirty="0" smtClean="0"/>
              <a:t>2024г.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9694241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04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/>
              <a:t>2.1. </a:t>
            </a:r>
            <a:r>
              <a:rPr lang="ru-RU" b="1" u="sng" dirty="0" smtClean="0"/>
              <a:t>Пунктуационные </a:t>
            </a:r>
            <a:r>
              <a:rPr lang="ru-RU" b="1" u="sng" dirty="0"/>
              <a:t>ошибки</a:t>
            </a:r>
            <a:endParaRPr lang="ru-RU" dirty="0"/>
          </a:p>
          <a:p>
            <a:pPr marL="0" indent="0">
              <a:buNone/>
            </a:pPr>
            <a:endParaRPr lang="ru-RU" b="1" i="1" dirty="0" smtClean="0"/>
          </a:p>
          <a:p>
            <a:pPr marL="0" indent="0" algn="just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1.«На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бесплатный проезд имеют право дети до 7 лет не занимающие отдельного места».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 обособлен причастный оборот после определяемого слова «дети».)</a:t>
            </a:r>
            <a:endParaRPr lang="ru-RU" sz="2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2.«Мы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купим, ваш старый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компьютер». 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быть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запятой).</a:t>
            </a:r>
            <a:endParaRPr lang="ru-RU" sz="2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«Я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жду тебя мама». 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Пропущена запятая перед обращением «мама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endParaRPr lang="ru-RU" sz="2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11212711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990" y="692696"/>
            <a:ext cx="8183880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/>
              <a:t>2.1. Пунктуационные </a:t>
            </a:r>
            <a:r>
              <a:rPr lang="ru-RU" b="1" u="sng" dirty="0" smtClean="0"/>
              <a:t> и речевые ошибки</a:t>
            </a:r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«Оденьте очки чтобы испытать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…», - 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объявление в кинотеатре. В этой надписи не выделено запятой придаточное обстоятельственное. Кроме того нарушена речевая норма. Правильно писать «наденьте».</a:t>
            </a:r>
          </a:p>
          <a:p>
            <a:pPr marL="0" indent="0" algn="just"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5.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Объявление 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двери поликлиники: 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«Пожалуйста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входе одевайте бахилы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 </a:t>
            </a:r>
            <a:r>
              <a:rPr lang="ru-RU" sz="2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(речевая ошибка)</a:t>
            </a:r>
            <a:endParaRPr lang="ru-RU" sz="2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38089898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04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u="sng" dirty="0"/>
              <a:t>2.1. </a:t>
            </a:r>
            <a:r>
              <a:rPr lang="ru-RU" b="1" u="sng" dirty="0" smtClean="0"/>
              <a:t>Грамматические </a:t>
            </a:r>
            <a:r>
              <a:rPr lang="ru-RU" b="1" u="sng" dirty="0"/>
              <a:t>ошибки</a:t>
            </a:r>
          </a:p>
          <a:p>
            <a:pPr marL="0" indent="0" algn="just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Объявление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«Студенты, не сдавшие сессию, будут повешены на 3-м этаже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Скорее 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всего, речь идет о списке студентов, которые не сдали сессию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514350" indent="-514350" algn="just">
              <a:buAutoNum type="arabicPeriod"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«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Микролакс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для детей с укороченным носиком…».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(Подобная 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очень часто встречается. Из-за порядка слов выходит, что это дети с укороченным носиком, а не «</a:t>
            </a:r>
            <a:r>
              <a:rPr lang="ru-RU" sz="2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Микролакс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Лучше написать так: «Детский „</a:t>
            </a:r>
            <a:r>
              <a:rPr lang="ru-RU" sz="2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Микролакс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с укороченным носиком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...»)</a:t>
            </a:r>
            <a:endParaRPr lang="ru-RU" sz="2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i="1" dirty="0" smtClean="0"/>
              <a:t>      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2799787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131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u="sng" dirty="0"/>
              <a:t>2.1. Грамматические ошибки</a:t>
            </a:r>
          </a:p>
          <a:p>
            <a:pPr marL="0" indent="0">
              <a:buNone/>
            </a:pPr>
            <a:endParaRPr lang="ru-RU" b="1" i="1" dirty="0" smtClean="0"/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«Артист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снялся в двух десятках фильмах».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(Здесь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видим нарушение согласования. Два десятка (чего?) фильмов 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сериалов)</a:t>
            </a:r>
          </a:p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«Внучка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Елизаветы II вышла замуж за официанта в русском кокошнике».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хотел сказать, что украшение невесты похоже на кокошник, а получилось, что жених был в кокошнике. Исправить ошибку просто: достаточно удалить слова «в русском кокошнике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».)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11266646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276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3. Причины возникновения ошибок</a:t>
            </a:r>
            <a:endParaRPr lang="ru-RU" dirty="0" smtClean="0"/>
          </a:p>
          <a:p>
            <a:endParaRPr lang="ru-RU" sz="2400" u="sng" dirty="0" smtClean="0"/>
          </a:p>
          <a:p>
            <a:pPr>
              <a:buNone/>
            </a:pPr>
            <a:r>
              <a:rPr lang="ru-RU" sz="2400" b="1" i="1" dirty="0" smtClean="0"/>
              <a:t>* Безграмотность. </a:t>
            </a:r>
          </a:p>
          <a:p>
            <a:endParaRPr lang="ru-RU" sz="2400" b="1" i="1" dirty="0" smtClean="0"/>
          </a:p>
          <a:p>
            <a:pPr>
              <a:buNone/>
            </a:pPr>
            <a:r>
              <a:rPr lang="ru-RU" sz="2400" b="1" i="1" dirty="0" smtClean="0"/>
              <a:t>* Нерадивость. </a:t>
            </a:r>
          </a:p>
          <a:p>
            <a:endParaRPr lang="ru-RU" sz="2400" b="1" i="1" dirty="0" smtClean="0"/>
          </a:p>
          <a:p>
            <a:pPr>
              <a:buNone/>
            </a:pPr>
            <a:r>
              <a:rPr lang="ru-RU" sz="2400" b="1" i="1" dirty="0" smtClean="0"/>
              <a:t>* Ложная экономия. </a:t>
            </a:r>
          </a:p>
          <a:p>
            <a:endParaRPr lang="ru-RU" sz="2400" b="1" i="1" dirty="0" smtClean="0"/>
          </a:p>
          <a:p>
            <a:pPr>
              <a:buNone/>
            </a:pPr>
            <a:r>
              <a:rPr lang="ru-RU" sz="2400" b="1" i="1" dirty="0" smtClean="0"/>
              <a:t>* Намеренное воздействие.</a:t>
            </a:r>
            <a:r>
              <a:rPr lang="ru-RU" sz="2400" dirty="0" smtClean="0"/>
              <a:t>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12680369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400" b="1" u="sng" dirty="0" smtClean="0"/>
              <a:t>4. Меры борьбы с ошибками</a:t>
            </a: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/>
            <a:r>
              <a:rPr lang="ru-RU" sz="2400" dirty="0" smtClean="0"/>
              <a:t>Во-первых, проводить акции по пропаганде грамотности, образованности среди населения.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Во-вторых, открыть сайты, высмеивающие ошибки, а также содержащие объяснение, как их нужно исправлять. 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В-третьих, привлекать специалистов-филологов для корректорской работы в рекламные агентства и типографии.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В-четвертых, следить за своей речью и правописанием, помогать в этом друзьям.</a:t>
            </a:r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12680369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                                                    И.С.Тургенев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400" dirty="0" smtClean="0"/>
          </a:p>
          <a:p>
            <a:pPr algn="just">
              <a:buNone/>
            </a:pP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"</a:t>
            </a:r>
            <a:r>
              <a:rPr lang="ru-RU" sz="430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Берегите наш язык, наш прекрасный русский язык, этот клад, это достояние, переданное нам нашими предшественниками… Обращайтесь почтительно с этим могущественным орудием: в руках умелых оно в состоянии совершать чудеса!"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12680369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ЗАКЛЮЧЕНИЕ </a:t>
            </a:r>
          </a:p>
          <a:p>
            <a:pPr algn="just">
              <a:buNone/>
            </a:pPr>
            <a:r>
              <a:rPr lang="ru-RU" sz="2400" dirty="0" smtClean="0"/>
              <a:t>       Если каждый человек будет задумываться над тем, что и как он говорит и пишет, русский язык еще долгие годы будет «великим» и «могучим».</a:t>
            </a:r>
          </a:p>
          <a:p>
            <a:pPr algn="just"/>
            <a:endParaRPr lang="ru-RU" sz="2400" dirty="0" smtClean="0"/>
          </a:p>
          <a:p>
            <a:pPr algn="just">
              <a:buNone/>
            </a:pPr>
            <a:r>
              <a:rPr lang="ru-RU" sz="2400" dirty="0" smtClean="0"/>
              <a:t>       Хочется верить, что в недалёком будущем  языковой материал рекламы в нашей стране станет образцовым!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r>
              <a:rPr lang="ru-RU" sz="2400" dirty="0" smtClean="0"/>
              <a:t>       Таким образом, гипотеза, выдвинутая в начале работы, подтверждена. Действительно, орфографический режим рекламных объявлений нуждается в контроле и коррекции; если реклама построена на принципе ошибки, неграмотно и неточно составлена, то она ведет к закреплению речевых, орфографических, грамматических и пунктуационных ошибок в устной и письменной речи.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12680369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800" b="1" dirty="0" smtClean="0"/>
              <a:t>ЛИТЕРАТУРА</a:t>
            </a:r>
          </a:p>
          <a:p>
            <a:pPr algn="just">
              <a:buNone/>
            </a:pPr>
            <a:r>
              <a:rPr lang="ru-RU" sz="2400" dirty="0" smtClean="0"/>
              <a:t>1. </a:t>
            </a:r>
            <a:r>
              <a:rPr lang="ru-RU" sz="2400" dirty="0" err="1" smtClean="0"/>
              <a:t>Бабайцева</a:t>
            </a:r>
            <a:r>
              <a:rPr lang="ru-RU" sz="2400" dirty="0" smtClean="0"/>
              <a:t>, В.В. Русский язык : теория : учебник  для 5-9 к  .-В.В. </a:t>
            </a:r>
            <a:r>
              <a:rPr lang="ru-RU" sz="2400" dirty="0" err="1" smtClean="0"/>
              <a:t>Бабайцева</a:t>
            </a:r>
            <a:r>
              <a:rPr lang="ru-RU" sz="2400" dirty="0" smtClean="0"/>
              <a:t>, Л.Д. </a:t>
            </a:r>
            <a:r>
              <a:rPr lang="ru-RU" sz="2400" dirty="0" err="1" smtClean="0"/>
              <a:t>Чеснокова</a:t>
            </a:r>
            <a:r>
              <a:rPr lang="ru-RU" sz="2400" dirty="0" smtClean="0"/>
              <a:t>.– М., 1998. - 287 с.</a:t>
            </a:r>
          </a:p>
          <a:p>
            <a:pPr algn="just">
              <a:buNone/>
            </a:pPr>
            <a:r>
              <a:rPr lang="ru-RU" sz="2400" dirty="0" smtClean="0"/>
              <a:t>2. Иванова,  В.Ф. Современный русский язык. Графика и орфография           / В.Ф.Иванова. - М., 1966. – 313 с.</a:t>
            </a:r>
          </a:p>
          <a:p>
            <a:pPr algn="just">
              <a:buNone/>
            </a:pPr>
            <a:r>
              <a:rPr lang="ru-RU" sz="2400" dirty="0" smtClean="0"/>
              <a:t>3. Ожегов, С.И Толковый словарь русского языка: 72 500 слов и 7 500 фразеологических выражений / С.И Ожегов, Н.Ю. Шведова; Российская Академия Наук, Институт русского языка; Российский фонд культуры; - М., 1993. – 960 с.</a:t>
            </a:r>
          </a:p>
          <a:p>
            <a:pPr algn="just">
              <a:buNone/>
            </a:pPr>
            <a:r>
              <a:rPr lang="ru-RU" sz="2400" dirty="0" smtClean="0"/>
              <a:t>4. Орфографический словарь русского языка:  106 000 слов / Под ред. С.Г. </a:t>
            </a:r>
            <a:r>
              <a:rPr lang="ru-RU" sz="2400" dirty="0" err="1" smtClean="0"/>
              <a:t>Бархударова</a:t>
            </a:r>
            <a:r>
              <a:rPr lang="ru-RU" sz="2400" dirty="0" smtClean="0"/>
              <a:t> и др. – 26 изд., стер. - М., 1988. – 400 с.</a:t>
            </a:r>
          </a:p>
          <a:p>
            <a:pPr algn="just">
              <a:buNone/>
            </a:pPr>
            <a:r>
              <a:rPr lang="ru-RU" sz="2400" dirty="0" smtClean="0"/>
              <a:t>5. Розенталь, Д.Э. Справочник по правописанию и литературной правке / Д.Э. Розенталь. - М., 1996. - 368 с.</a:t>
            </a:r>
          </a:p>
          <a:p>
            <a:pPr algn="just">
              <a:buNone/>
            </a:pPr>
            <a:r>
              <a:rPr lang="ru-RU" sz="2400" dirty="0" smtClean="0"/>
              <a:t>6. </a:t>
            </a:r>
            <a:r>
              <a:rPr lang="ru-RU" sz="2400" dirty="0" err="1" smtClean="0"/>
              <a:t>Акишина</a:t>
            </a:r>
            <a:r>
              <a:rPr lang="ru-RU" sz="2400" dirty="0" smtClean="0"/>
              <a:t> А.А., </a:t>
            </a:r>
            <a:r>
              <a:rPr lang="ru-RU" sz="2400" dirty="0" err="1" smtClean="0"/>
              <a:t>Формановская</a:t>
            </a:r>
            <a:r>
              <a:rPr lang="ru-RU" sz="2400" dirty="0" smtClean="0"/>
              <a:t> Н.И. Русский речевой этикет. М.: Русский язык, 1978</a:t>
            </a:r>
          </a:p>
          <a:p>
            <a:pPr algn="just">
              <a:buNone/>
            </a:pPr>
            <a:r>
              <a:rPr lang="ru-RU" sz="2400" dirty="0" smtClean="0"/>
              <a:t>7.Голуб И.Б., Розенталь Д.Э. Секреты хорошей речи. М.: Международные отношения, 1993.</a:t>
            </a:r>
          </a:p>
          <a:p>
            <a:pPr algn="just">
              <a:buNone/>
            </a:pPr>
            <a:r>
              <a:rPr lang="ru-RU" sz="2400" dirty="0" smtClean="0"/>
              <a:t>8.Мучник Б.С. Культура письменной речи. М.: Аспект Пресс, 1996</a:t>
            </a:r>
          </a:p>
          <a:p>
            <a:pPr algn="just">
              <a:buNone/>
            </a:pPr>
            <a:r>
              <a:rPr lang="ru-RU" sz="2400" dirty="0" smtClean="0"/>
              <a:t> </a:t>
            </a:r>
          </a:p>
          <a:p>
            <a:pPr algn="just">
              <a:buNone/>
            </a:pPr>
            <a:r>
              <a:rPr lang="ru-RU" sz="2400" b="1" i="1" dirty="0" smtClean="0"/>
              <a:t>Интернет-ресурсы</a:t>
            </a:r>
            <a:r>
              <a:rPr lang="ru-RU" sz="2400" dirty="0" smtClean="0"/>
              <a:t>:</a:t>
            </a:r>
          </a:p>
          <a:p>
            <a:pPr algn="just">
              <a:buNone/>
            </a:pPr>
            <a:r>
              <a:rPr lang="ru-RU" sz="2400" dirty="0" smtClean="0"/>
              <a:t>https://nsportal.ru/ap/library/drugoe/2013/01/13/lingvi</a:t>
            </a:r>
          </a:p>
          <a:p>
            <a:pPr algn="just">
              <a:buNone/>
            </a:pPr>
            <a:r>
              <a:rPr lang="ru-RU" sz="2400" dirty="0" smtClean="0"/>
              <a:t>http://him.na5bal.ru/doc/5773/index.html</a:t>
            </a:r>
          </a:p>
          <a:p>
            <a:pPr algn="just">
              <a:buNone/>
            </a:pPr>
            <a:r>
              <a:rPr lang="ru-RU" sz="2400" dirty="0" smtClean="0"/>
              <a:t>https://myknow.ru/394944/</a:t>
            </a:r>
          </a:p>
          <a:p>
            <a:pPr algn="just">
              <a:buNone/>
            </a:pPr>
            <a:r>
              <a:rPr lang="ru-RU" sz="2400" dirty="0" smtClean="0"/>
              <a:t>https://multiurok.ru/files/linghvistichieskiie-oshibk</a:t>
            </a:r>
          </a:p>
          <a:p>
            <a:pPr algn="just">
              <a:buNone/>
            </a:pPr>
            <a:r>
              <a:rPr lang="ru-RU" sz="2400" dirty="0" smtClean="0"/>
              <a:t>https://kopilkaurokov.ru/russkiyyazik/presentaci</a:t>
            </a:r>
          </a:p>
          <a:p>
            <a:pPr algn="just">
              <a:buNone/>
            </a:pPr>
            <a:r>
              <a:rPr lang="ru-RU" sz="2400" dirty="0" smtClean="0"/>
              <a:t> </a:t>
            </a:r>
          </a:p>
          <a:p>
            <a:pPr algn="just"/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112680369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34952"/>
          </a:xfrm>
        </p:spPr>
        <p:txBody>
          <a:bodyPr>
            <a:normAutofit/>
          </a:bodyPr>
          <a:lstStyle/>
          <a:p>
            <a:endParaRPr lang="ru-RU" sz="2800" b="1" dirty="0" smtClean="0"/>
          </a:p>
          <a:p>
            <a:pPr marL="0" indent="0" algn="just">
              <a:buNone/>
            </a:pPr>
            <a:r>
              <a:rPr lang="ru-RU" sz="2800" b="1" dirty="0" smtClean="0"/>
              <a:t>Цель</a:t>
            </a:r>
            <a:r>
              <a:rPr lang="ru-RU" sz="2800" b="1" dirty="0"/>
              <a:t>:</a:t>
            </a:r>
            <a:r>
              <a:rPr lang="ru-RU" sz="2800" dirty="0"/>
              <a:t> 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400" dirty="0" smtClean="0"/>
              <a:t>выявление </a:t>
            </a:r>
            <a:r>
              <a:rPr lang="ru-RU" sz="2400" dirty="0"/>
              <a:t>орфографических, пунктуационных, речевых ошибок в рекламных объявлениях, текстах на упаковках и этикетках</a:t>
            </a:r>
          </a:p>
          <a:p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/>
              <a:t>Задачи</a:t>
            </a:r>
            <a:r>
              <a:rPr lang="ru-RU" sz="2800" b="1" dirty="0"/>
              <a:t>:</a:t>
            </a:r>
          </a:p>
          <a:p>
            <a:pPr marL="0" indent="0" algn="just">
              <a:buNone/>
            </a:pPr>
            <a:r>
              <a:rPr lang="ru-RU" sz="2400" dirty="0"/>
              <a:t>*</a:t>
            </a:r>
            <a:r>
              <a:rPr lang="ru-RU" sz="2400" dirty="0" smtClean="0"/>
              <a:t>проанализировать </a:t>
            </a:r>
            <a:r>
              <a:rPr lang="ru-RU" sz="2400" dirty="0"/>
              <a:t>рекламные объявления, тексты на упаковках и этикетках и выделить основные виды орфографических, </a:t>
            </a:r>
            <a:r>
              <a:rPr lang="ru-RU" sz="2400" dirty="0" smtClean="0"/>
              <a:t>пунктуационных и </a:t>
            </a:r>
            <a:r>
              <a:rPr lang="ru-RU" sz="2400" dirty="0"/>
              <a:t>грамматических </a:t>
            </a:r>
            <a:r>
              <a:rPr lang="ru-RU" sz="2400" dirty="0" smtClean="0"/>
              <a:t> </a:t>
            </a:r>
            <a:r>
              <a:rPr lang="ru-RU" sz="2400" dirty="0"/>
              <a:t>ошибок</a:t>
            </a:r>
            <a:r>
              <a:rPr lang="ru-RU" sz="2400" dirty="0" smtClean="0"/>
              <a:t>;</a:t>
            </a:r>
          </a:p>
          <a:p>
            <a:pPr marL="0" indent="0" algn="just">
              <a:buNone/>
            </a:pPr>
            <a:r>
              <a:rPr lang="ru-RU" sz="2300" dirty="0"/>
              <a:t>*</a:t>
            </a:r>
            <a:r>
              <a:rPr lang="ru-RU" sz="2300" dirty="0" smtClean="0"/>
              <a:t>объяснить причины появления распространенных ошибок</a:t>
            </a:r>
            <a:endParaRPr lang="ru-RU" sz="23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3737738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/>
              <a:t>Объект исследования</a:t>
            </a:r>
            <a:r>
              <a:rPr lang="ru-RU" sz="2000" dirty="0"/>
              <a:t>: статьи в газетах и журналах, вывески на улицах города, рекламные объявления, этикетки, упаковка</a:t>
            </a:r>
          </a:p>
          <a:p>
            <a:pPr algn="just"/>
            <a:endParaRPr lang="ru-RU" sz="2000" b="1" dirty="0" smtClean="0"/>
          </a:p>
          <a:p>
            <a:pPr marL="0" indent="0" algn="just">
              <a:buNone/>
            </a:pPr>
            <a:r>
              <a:rPr lang="ru-RU" sz="2000" b="1" dirty="0" smtClean="0"/>
              <a:t>Предмет </a:t>
            </a:r>
            <a:r>
              <a:rPr lang="ru-RU" sz="2000" b="1" dirty="0"/>
              <a:t>исследования</a:t>
            </a:r>
            <a:r>
              <a:rPr lang="ru-RU" sz="2000" dirty="0" smtClean="0"/>
              <a:t>:</a:t>
            </a:r>
          </a:p>
          <a:p>
            <a:pPr marL="0" indent="0" algn="just">
              <a:buNone/>
            </a:pPr>
            <a:r>
              <a:rPr lang="ru-RU" sz="2000" dirty="0" smtClean="0"/>
              <a:t> </a:t>
            </a:r>
            <a:r>
              <a:rPr lang="ru-RU" sz="2000" dirty="0"/>
              <a:t>орфографические, пунктуационные, грамматические, речевые ошибки в рекламных объявлениях, на этикетках, упаковках, стендах.</a:t>
            </a:r>
          </a:p>
          <a:p>
            <a:pPr algn="just"/>
            <a:endParaRPr lang="ru-RU" sz="2000" b="1" dirty="0" smtClean="0"/>
          </a:p>
          <a:p>
            <a:pPr marL="0" indent="0" algn="just">
              <a:buNone/>
            </a:pPr>
            <a:r>
              <a:rPr lang="ru-RU" sz="2000" b="1" dirty="0" smtClean="0"/>
              <a:t>Гипотеза: </a:t>
            </a:r>
            <a:r>
              <a:rPr lang="ru-RU" sz="2000" dirty="0" smtClean="0"/>
              <a:t>орфографический </a:t>
            </a:r>
            <a:r>
              <a:rPr lang="ru-RU" sz="2000" dirty="0"/>
              <a:t>режим рекламных объявлений нуждается в контроле и коррекции; если реклама построена на принципе ошибки, неграмотно и неточно составлена, то она ведет к закреплению речевых, орфографических, грамматических и пунктуационных ошибок в устной и письменной речи.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7719774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Основные </a:t>
            </a:r>
            <a:r>
              <a:rPr lang="ru-RU" b="1" dirty="0"/>
              <a:t>методы и приемы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-сбор информации (рекламные объявления с ошибками);</a:t>
            </a:r>
          </a:p>
          <a:p>
            <a:pPr marL="0" indent="0">
              <a:buNone/>
            </a:pPr>
            <a:r>
              <a:rPr lang="ru-RU" dirty="0"/>
              <a:t>-работа с научной литературой</a:t>
            </a:r>
          </a:p>
          <a:p>
            <a:pPr marL="0" indent="0">
              <a:buNone/>
            </a:pPr>
            <a:r>
              <a:rPr lang="ru-RU" dirty="0"/>
              <a:t>-классификация;</a:t>
            </a:r>
          </a:p>
          <a:p>
            <a:pPr marL="0" indent="0">
              <a:buNone/>
            </a:pPr>
            <a:r>
              <a:rPr lang="ru-RU" dirty="0"/>
              <a:t>-анализ ошибок, допущенных в рекламных объявлениях.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068509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/>
              <a:t>Основная часть</a:t>
            </a:r>
            <a:r>
              <a:rPr lang="ru-RU" b="1" dirty="0" smtClean="0"/>
              <a:t>. Реклама.</a:t>
            </a:r>
          </a:p>
          <a:p>
            <a:pPr algn="ctr"/>
            <a:endParaRPr lang="ru-RU" sz="2400" b="1" dirty="0"/>
          </a:p>
          <a:p>
            <a:r>
              <a:rPr lang="ru-RU" sz="2400" dirty="0" smtClean="0"/>
              <a:t>1.1.Реклама:определение и структура.</a:t>
            </a:r>
          </a:p>
          <a:p>
            <a:r>
              <a:rPr lang="ru-RU" sz="2400" dirty="0"/>
              <a:t>1.2.Какая должна быть реклама. Принципы </a:t>
            </a:r>
            <a:r>
              <a:rPr lang="ru-RU" sz="2400" dirty="0" smtClean="0"/>
              <a:t>рекламы</a:t>
            </a:r>
            <a:endParaRPr lang="ru-RU" sz="2400" dirty="0"/>
          </a:p>
          <a:p>
            <a:r>
              <a:rPr lang="ru-RU" sz="2400" dirty="0"/>
              <a:t>1.3. Функции </a:t>
            </a:r>
            <a:r>
              <a:rPr lang="ru-RU" sz="2400" dirty="0" smtClean="0"/>
              <a:t>рекламы</a:t>
            </a:r>
            <a:endParaRPr lang="ru-RU" sz="2400" dirty="0"/>
          </a:p>
          <a:p>
            <a:r>
              <a:rPr lang="ru-RU" sz="2400" dirty="0"/>
              <a:t>1.4. Зачем нужна реклама </a:t>
            </a:r>
          </a:p>
        </p:txBody>
      </p:sp>
    </p:spTree>
    <p:extLst>
      <p:ext uri="{BB962C8B-B14F-4D97-AF65-F5344CB8AC3E}">
        <p14:creationId xmlns="" xmlns:p14="http://schemas.microsoft.com/office/powerpoint/2010/main" val="380500362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/>
              <a:t>Основная часть</a:t>
            </a:r>
            <a:r>
              <a:rPr lang="ru-RU" b="1" dirty="0" smtClean="0"/>
              <a:t>. Ошибки.</a:t>
            </a:r>
          </a:p>
          <a:p>
            <a:pPr algn="ctr"/>
            <a:endParaRPr lang="ru-RU" b="1" dirty="0" smtClean="0"/>
          </a:p>
          <a:p>
            <a:pPr marL="0" indent="0">
              <a:buNone/>
            </a:pPr>
            <a:r>
              <a:rPr lang="ru-RU" sz="2400" dirty="0"/>
              <a:t>2. Классификация лингвистических ошибок в </a:t>
            </a:r>
            <a:r>
              <a:rPr lang="ru-RU" sz="2400" dirty="0" smtClean="0"/>
              <a:t>рекламе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2.1. Орфографические </a:t>
            </a:r>
            <a:r>
              <a:rPr lang="ru-RU" sz="2400" dirty="0" smtClean="0"/>
              <a:t>ошибки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2.2.Пунктуационные </a:t>
            </a:r>
            <a:r>
              <a:rPr lang="ru-RU" sz="2400" dirty="0" smtClean="0"/>
              <a:t>ошибки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2.3.Речевые </a:t>
            </a:r>
            <a:r>
              <a:rPr lang="ru-RU" sz="2400" dirty="0" smtClean="0"/>
              <a:t>ошибки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2.4.Грамматические ошибки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187107011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Основная </a:t>
            </a:r>
            <a:r>
              <a:rPr lang="ru-RU" b="1" dirty="0"/>
              <a:t>часть</a:t>
            </a:r>
            <a:r>
              <a:rPr lang="ru-RU" b="1" dirty="0" smtClean="0"/>
              <a:t>. Результаты.</a:t>
            </a:r>
          </a:p>
          <a:p>
            <a:pPr algn="ctr"/>
            <a:endParaRPr lang="ru-RU" b="1" dirty="0" smtClean="0"/>
          </a:p>
          <a:p>
            <a:pPr marL="0" indent="0">
              <a:buNone/>
            </a:pPr>
            <a:r>
              <a:rPr lang="ru-RU" dirty="0"/>
              <a:t>3. Возможные причины появления ошибок в </a:t>
            </a:r>
            <a:r>
              <a:rPr lang="ru-RU" dirty="0" smtClean="0"/>
              <a:t>рекламы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4. Меры борьбы с </a:t>
            </a:r>
            <a:r>
              <a:rPr lang="ru-RU" dirty="0" smtClean="0"/>
              <a:t>ошибками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5.Результаты </a:t>
            </a:r>
            <a:r>
              <a:rPr lang="ru-RU" dirty="0" smtClean="0"/>
              <a:t>анкетирования</a:t>
            </a:r>
            <a:endParaRPr lang="ru-RU" dirty="0"/>
          </a:p>
          <a:p>
            <a:pPr marL="0" indent="0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139080515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u="sng" dirty="0"/>
              <a:t>2.1. Орфографические </a:t>
            </a:r>
            <a:r>
              <a:rPr lang="ru-RU" b="1" u="sng" dirty="0" smtClean="0"/>
              <a:t>ошибки</a:t>
            </a:r>
            <a:endParaRPr lang="ru-RU" dirty="0" smtClean="0"/>
          </a:p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«Дезинф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цирует бактерии, грибки и вирусы».</a:t>
            </a:r>
          </a:p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 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«Уважаемые покупатели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густация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продукции запрещена».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«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жаемые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покупатели товар возврату и обмену не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подлежи      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«Телефон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приёмной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</a:t>
            </a:r>
            <a:r>
              <a:rPr lang="ru-RU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мм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</a:t>
            </a:r>
            <a:r>
              <a:rPr lang="ru-RU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лл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огра</a:t>
            </a:r>
            <a:r>
              <a:rPr lang="ru-RU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роллов».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«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жильё в аренду».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815982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u="sng" dirty="0"/>
              <a:t>2.1. Орфографические </a:t>
            </a:r>
            <a:r>
              <a:rPr lang="ru-RU" b="1" u="sng" dirty="0" smtClean="0"/>
              <a:t>ошибки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«Пл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тишь 50 рублей- 50 рублей на счету». </a:t>
            </a:r>
            <a:endParaRPr lang="ru-RU" sz="2200" b="1" i="1" dirty="0" smtClean="0"/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7.«Лыж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Коньки. Багаж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 Табличка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одном из подъездов :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ru-RU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езъ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№1».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«Прист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гните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самого дорогого 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прист</a:t>
            </a:r>
            <a:r>
              <a:rPr lang="ru-RU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гнитесь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сами»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«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Сгущё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молоко»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960365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189</TotalTime>
  <Words>1104</Words>
  <Application>Microsoft Office PowerPoint</Application>
  <PresentationFormat>Экран (4:3)</PresentationFormat>
  <Paragraphs>128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 «Лингвистические ошибки в современной рекламе»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                                                   И.С.Тургенев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</dc:title>
  <dc:creator>Блэйн(Винчестер))))</dc:creator>
  <cp:lastModifiedBy>Учитель 2</cp:lastModifiedBy>
  <cp:revision>21</cp:revision>
  <dcterms:created xsi:type="dcterms:W3CDTF">2024-01-27T18:56:47Z</dcterms:created>
  <dcterms:modified xsi:type="dcterms:W3CDTF">2024-03-09T11:41:26Z</dcterms:modified>
</cp:coreProperties>
</file>