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74" r:id="rId2"/>
    <p:sldId id="301" r:id="rId3"/>
    <p:sldId id="306" r:id="rId4"/>
    <p:sldId id="307" r:id="rId5"/>
    <p:sldId id="309" r:id="rId6"/>
    <p:sldId id="303" r:id="rId7"/>
    <p:sldId id="304" r:id="rId8"/>
    <p:sldId id="310" r:id="rId9"/>
    <p:sldId id="305" r:id="rId10"/>
    <p:sldId id="311" r:id="rId11"/>
    <p:sldId id="312" r:id="rId12"/>
    <p:sldId id="308" r:id="rId13"/>
    <p:sldId id="28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6FEC"/>
    <a:srgbClr val="A5A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2F8502-7647-4CEF-ACA1-03C10F746F28}" v="1033" dt="2022-11-03T00:22:32.7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557" autoAdjust="0"/>
  </p:normalViewPr>
  <p:slideViewPr>
    <p:cSldViewPr snapToGrid="0">
      <p:cViewPr varScale="1">
        <p:scale>
          <a:sx n="44" d="100"/>
          <a:sy n="44" d="100"/>
        </p:scale>
        <p:origin x="104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D4AFB-80A3-4AE2-9E3B-374B5A573E67}" type="datetimeFigureOut">
              <a:rPr lang="ru-RU" smtClean="0"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EEF5A-060E-4D27-B7C7-91ABA89840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654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A2487B-DE5C-4B95-B132-588A17A9D7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69D4E86-3670-40C8-85A9-9722EA40C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125284-4EBD-427C-B595-D64D128E3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85011-EDB3-47DE-A408-02CD66DE90B9}" type="datetime1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06D84B-6091-4822-87B4-065C7B915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68B018-A4BA-44A2-8C6D-517A781DB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69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F1F368-5D44-459E-B874-536DB9837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A10F5D-20B3-4CEB-9ACC-3DA3398D1A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28155E-9554-475B-A3FF-10F6B2C30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BE14A-C05B-4063-865B-2A066ED7F0BC}" type="datetime1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AFA2C5-39AB-44C4-B677-1388F4743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3BF48A-16AC-40D5-A6EE-0649E6926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1506CC8-66B2-4CB8-AA36-53F374DE0D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3B5D44E-A692-477D-8863-7CD3516C10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9EA793-13B7-4C86-88D0-9C07CE548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EC5FF-0569-40A4-A492-8202BF031E2A}" type="datetime1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96A0F1-9807-413E-BE1A-8F8585F9E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AD59CD-BBBC-4AC0-B95B-2F592EA0A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53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3DAEA0-9CED-40A9-9AEC-3A9CE1FEC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4E6ABD-4FFB-4B28-BB08-21F2DC006B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A7C504-07CF-4915-9BC6-526F4E08C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5460F-6B8A-4ACA-A63B-E37B34F27DCC}" type="datetime1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0200DD-82D0-499F-A5CE-8D6A9D760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7EBB2B-FD0C-47E3-BBFD-5A01984B7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26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AB97A3-0BFB-435C-8A5A-9410C5A08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0FA3BF-469C-475D-B3FD-ED383AC14D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A50F51-EC6D-4B2E-A6F9-4321F2C9E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78A81-A353-42FB-A489-30FBE240241B}" type="datetime1">
              <a:rPr lang="ru-RU" smtClean="0"/>
              <a:t>25.03.2024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656BAA-E3A5-487E-8F84-2A933CAC9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19A918-BC65-41FD-A2E1-C1325099F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92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E1B2F8-303A-4B8A-BCD9-036A4237DE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6BCFA8-020E-4DA1-A133-6ECAB66D2B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165C321-075B-4474-9A99-5AAC2818C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0C3F7A4-76AB-4991-8337-AC5BCC646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A2ABC-5DDD-4EE4-A0FD-8DAF08504C74}" type="datetime1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33C1A5-B441-407E-8139-1E76A4324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A95396-52BF-49CE-8FA7-AC356F207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32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C752F3-7AD6-4182-BC27-D5BCB33B0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7CA2F2-3AD4-4066-BDC7-7E2706BB42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1CE74A6-0EDC-4B66-B2B2-58B9D15D94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85038CD-64B6-4C93-A81E-F7F0A33897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D2A78BB-CFBD-4A20-8DA3-073CCA6B78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4794037-C118-48DF-B9A0-FD50D1DAA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6B9E5-8654-4B1E-8A40-DAE5A9569404}" type="datetime1">
              <a:rPr lang="ru-RU" smtClean="0"/>
              <a:t>25.03.2024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E94A887-5C30-4EB9-9E91-A62AEC117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58E7224-4166-46B4-BEB4-C0F2BBA77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36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C9913C-5D24-4BB3-B85D-19D71B9E2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D0D494F-64F1-469B-A0ED-6C623BA1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56482-D391-4E98-954D-AC3966E28FA2}" type="datetime1">
              <a:rPr lang="ru-RU" smtClean="0"/>
              <a:t>25.03.2024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C6F55D5-DEC2-4E5E-BDB9-B84983CA5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2F4E128-ECF8-4405-985A-05A45B4FE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6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101F48C-FD32-40E3-8862-226A10E64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6830A-8F1F-4B7D-8E12-5215E38CE7F6}" type="datetime1">
              <a:rPr lang="ru-RU" smtClean="0"/>
              <a:t>25.03.2024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027611C-4C57-4AA9-B8C3-8530E65F9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9AC3F7C-ECB8-4117-BB83-D989D0B82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2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5C3037-1299-4666-8DFD-75E9EC22A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EFCAEB-8214-489F-9916-0CCFBB786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9CC0F9A-60EB-4FB3-8D0B-34AC30BF62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DC0D352-33DA-4D69-879C-2BE23A99C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5C43C-E0B9-4724-A61C-BB47038D54DF}" type="datetime1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EAF472-E4BE-4C20-81E0-43FBE0D03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57CB09-B9DE-453C-B134-B6293EAC8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87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383C5-7D15-47E5-9565-65E5C20D1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0F45883-6C3D-40B6-A4C2-5532A06D10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654937-E439-4371-AFC5-C34DDBD905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C7A9B5-6F80-4969-9261-90C01766F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49C3B-767C-40B3-90DA-B6111A14D899}" type="datetime1">
              <a:rPr lang="ru-RU" smtClean="0"/>
              <a:t>25.03.2024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1816C1-1E8C-46C9-A4B6-D330AA86B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F60C000-D8CC-4F63-8C01-8E35058F2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574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106959-231C-460B-99BA-20A686B5F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C96B6F-A9C5-4D74-A234-D7A704E01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CF1BED-396F-46FB-AA89-94D4E46835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31EA3D-8D61-4E1A-9771-A4B17D2D3D77}" type="datetime1">
              <a:rPr lang="ru-RU" smtClean="0"/>
              <a:t>25.03.2024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F832E66-D72A-4E68-9471-687AFBAE07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907765-35FF-4148-A40F-8F22DF2803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/>
              <a:t>1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C997D4F-8955-4ED4-B37B-B9D015FE300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9000"/>
                    </a14:imgEffect>
                    <a14:imgEffect>
                      <a14:brightnessContrast bright="48000" contras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323" y="-1283677"/>
            <a:ext cx="9425354" cy="942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3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>
        <p:wipe/>
      </p:transition>
    </mc:Choice>
    <mc:Fallback xmlns="">
      <p:transition>
        <p:wip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1%D0%BE%D0%B5%D0%B3%D0%BE%D0%BB%D0%BE%D0%B2%D0%BA%D0%B0" TargetMode="External"/><Relationship Id="rId3" Type="http://schemas.openxmlformats.org/officeDocument/2006/relationships/hyperlink" Target="https://ru.wikipedia.org/wiki/%D0%9A%D0%BE%D1%81%D0%BC%D0%B8%D1%87%D0%B5%D1%81%D0%BA%D0%BE%D0%B5_%D0%BF%D1%80%D0%BE%D1%81%D1%82%D1%80%D0%B0%D0%BD%D1%81%D1%82%D0%B2%D0%BE" TargetMode="External"/><Relationship Id="rId7" Type="http://schemas.openxmlformats.org/officeDocument/2006/relationships/hyperlink" Target="https://ru.wikipedia.org/wiki/%D0%9A%D0%BE%D1%81%D0%BC%D0%B8%D1%87%D0%B5%D1%81%D0%BA%D0%B8%D0%B9_%D0%BA%D0%BE%D1%80%D0%B0%D0%B1%D0%BB%D1%8C" TargetMode="External"/><Relationship Id="rId2" Type="http://schemas.openxmlformats.org/officeDocument/2006/relationships/hyperlink" Target="https://ru.wikipedia.org/wiki/%D0%9F%D0%BE%D0%BB%D0%B5%D0%B7%D0%BD%D0%B0%D1%8F_%D0%BD%D0%B0%D0%B3%D1%80%D1%83%D0%B7%D0%BA%D0%B0_%D0%BA%D0%BE%D1%81%D0%BC%D0%B8%D1%87%D0%B5%D1%81%D0%BA%D0%BE%D0%B3%D0%BE_%D0%B0%D0%BF%D0%BF%D0%B0%D1%80%D0%B0%D1%82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8%D1%81%D0%BA%D1%83%D1%81%D1%81%D1%82%D0%B2%D0%B5%D0%BD%D0%BD%D1%8B%D0%B9_%D1%81%D0%BF%D1%83%D1%82%D0%BD%D0%B8%D0%BA_%D0%97%D0%B5%D0%BC%D0%BB%D0%B8" TargetMode="External"/><Relationship Id="rId5" Type="http://schemas.openxmlformats.org/officeDocument/2006/relationships/hyperlink" Target="https://ru.wikipedia.org/wiki/%D0%97%D0%B5%D0%BC%D0%BB%D1%8F" TargetMode="External"/><Relationship Id="rId4" Type="http://schemas.openxmlformats.org/officeDocument/2006/relationships/hyperlink" Target="https://ru.wikipedia.org/wiki/%D0%A0%D0%B0%D0%BA%D0%B5%D1%82%D0%B0-%D0%BD%D0%BE%D1%81%D0%B8%D1%82%D0%B5%D0%BB%D1%8C#cite_note-_617a987addd3345c-1" TargetMode="External"/><Relationship Id="rId9" Type="http://schemas.openxmlformats.org/officeDocument/2006/relationships/hyperlink" Target="https://ru.wikipedia.org/wiki/%D0%9C%D0%B5%D0%B6%D0%BA%D0%BE%D0%BD%D1%82%D0%B8%D0%BD%D0%B5%D0%BD%D1%82%D0%B0%D0%BB%D1%8C%D0%BD%D0%B0%D1%8F_%D0%B1%D0%B0%D0%BB%D0%BB%D0%B8%D1%81%D1%82%D0%B8%D1%87%D0%B5%D1%81%D0%BA%D0%B0%D1%8F_%D1%80%D0%B0%D0%BA%D0%B5%D1%82%D0%B0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0%D0%BA%D0%B5%D1%82%D0%B0" TargetMode="External"/><Relationship Id="rId2" Type="http://schemas.openxmlformats.org/officeDocument/2006/relationships/hyperlink" Target="https://ru.wikipedia.org/wiki/%D0%9C%D1%8F%D1%82%D0%BB%D0%B8%D0%BA_%D0%BB%D1%83%D0%B3%D0%BE%D0%B2%D0%BE%D0%B9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0%D0%B0%D0%BA%D0%B5%D1%82%D0%B0-%D0%BD%D0%BE%D1%81%D0%B8%D1%82%D0%B5%D0%BB%D1%8C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A1%D0%BE%D1%8E%D0%B7-2.1%D0%B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FB9CFB-F57B-4516-B7E8-91F1BB7CD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296" y="0"/>
            <a:ext cx="12192000" cy="6858000"/>
          </a:xfrm>
          <a:prstGeom prst="rect">
            <a:avLst/>
          </a:prstGeom>
        </p:spPr>
      </p:pic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C6D19034-75AD-4FD8-86F7-C9AF45624B03}"/>
              </a:ext>
            </a:extLst>
          </p:cNvPr>
          <p:cNvSpPr/>
          <p:nvPr/>
        </p:nvSpPr>
        <p:spPr>
          <a:xfrm rot="701202">
            <a:off x="10836600" y="1157471"/>
            <a:ext cx="1467870" cy="2072711"/>
          </a:xfrm>
          <a:prstGeom prst="triangle">
            <a:avLst>
              <a:gd name="adj" fmla="val 50805"/>
            </a:avLst>
          </a:prstGeom>
          <a:solidFill>
            <a:srgbClr val="616FEC"/>
          </a:solidFill>
          <a:ln>
            <a:solidFill>
              <a:srgbClr val="616F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BC3C4D5-1FC3-4222-A1B7-38CB759C9967}"/>
              </a:ext>
            </a:extLst>
          </p:cNvPr>
          <p:cNvSpPr/>
          <p:nvPr/>
        </p:nvSpPr>
        <p:spPr>
          <a:xfrm>
            <a:off x="0" y="0"/>
            <a:ext cx="2688336" cy="3357365"/>
          </a:xfrm>
          <a:prstGeom prst="rect">
            <a:avLst/>
          </a:prstGeom>
          <a:solidFill>
            <a:srgbClr val="A5AEFF"/>
          </a:solidFill>
          <a:ln>
            <a:solidFill>
              <a:srgbClr val="A5A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B31076-DE47-49AD-9D6A-32BFBC874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" y="-1"/>
            <a:ext cx="2683235" cy="2613281"/>
          </a:xfrm>
          <a:prstGeom prst="rect">
            <a:avLst/>
          </a:prstGeom>
          <a:ln>
            <a:noFill/>
          </a:ln>
          <a:effectLst>
            <a:softEdge rad="76200"/>
          </a:effec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B1F84F4-1D62-4D84-BF47-2D65BAB73219}"/>
              </a:ext>
            </a:extLst>
          </p:cNvPr>
          <p:cNvSpPr/>
          <p:nvPr/>
        </p:nvSpPr>
        <p:spPr>
          <a:xfrm>
            <a:off x="969264" y="2466854"/>
            <a:ext cx="899054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Что сложнее- ракета или травинка?</a:t>
            </a:r>
            <a:endParaRPr lang="ru-RU" sz="6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3441705-B92A-4565-AEC7-CE608AF6BD1B}"/>
              </a:ext>
            </a:extLst>
          </p:cNvPr>
          <p:cNvSpPr/>
          <p:nvPr/>
        </p:nvSpPr>
        <p:spPr>
          <a:xfrm>
            <a:off x="82296" y="5240863"/>
            <a:ext cx="1121054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Татаринова </a:t>
            </a:r>
            <a:r>
              <a:rPr lang="ru-RU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А.В</a:t>
            </a:r>
            <a:r>
              <a:rPr lang="ru-RU" sz="28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., </a:t>
            </a:r>
            <a:r>
              <a:rPr lang="ru-RU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учитель </a:t>
            </a:r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биологии ГАНОУ «МАШ» РС (Я) </a:t>
            </a:r>
            <a:endParaRPr lang="ru-RU" sz="2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676097-E635-F745-A6A2-BACABC3D5C1C}"/>
              </a:ext>
            </a:extLst>
          </p:cNvPr>
          <p:cNvSpPr/>
          <p:nvPr/>
        </p:nvSpPr>
        <p:spPr>
          <a:xfrm>
            <a:off x="3202809" y="362495"/>
            <a:ext cx="768096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International</a:t>
            </a:r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Arctic</a:t>
            </a:r>
            <a:r>
              <a:rPr lang="ru-RU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cap="none" spc="0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School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4F7F504-DD0D-0744-83EA-314DF0B235C0}"/>
              </a:ext>
            </a:extLst>
          </p:cNvPr>
          <p:cNvSpPr/>
          <p:nvPr/>
        </p:nvSpPr>
        <p:spPr>
          <a:xfrm>
            <a:off x="2811067" y="6066215"/>
            <a:ext cx="65698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201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85750"/>
            <a:ext cx="10515600" cy="582930"/>
          </a:xfrm>
        </p:spPr>
        <p:txBody>
          <a:bodyPr>
            <a:noAutofit/>
          </a:bodyPr>
          <a:lstStyle/>
          <a:p>
            <a:pPr marL="228600" lvl="0" indent="-228600" algn="ctr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40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Значение в жизни человека</a:t>
            </a:r>
            <a:r>
              <a:rPr lang="ru-RU" sz="4000" b="1" i="1" dirty="0">
                <a:solidFill>
                  <a:srgbClr val="002060"/>
                </a:solidFill>
                <a:ea typeface="+mn-ea"/>
                <a:cs typeface="+mn-cs"/>
              </a:rPr>
              <a:t/>
            </a:r>
            <a:br>
              <a:rPr lang="ru-RU" sz="4000" b="1" i="1" dirty="0">
                <a:solidFill>
                  <a:srgbClr val="002060"/>
                </a:solidFill>
                <a:ea typeface="+mn-ea"/>
                <a:cs typeface="+mn-cs"/>
              </a:rPr>
            </a:br>
            <a:endParaRPr lang="ru-RU" sz="4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6792960"/>
              </p:ext>
            </p:extLst>
          </p:nvPr>
        </p:nvGraphicFramePr>
        <p:xfrm>
          <a:off x="838200" y="571500"/>
          <a:ext cx="11140440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1230">
                  <a:extLst>
                    <a:ext uri="{9D8B030D-6E8A-4147-A177-3AD203B41FA5}">
                      <a16:colId xmlns:a16="http://schemas.microsoft.com/office/drawing/2014/main" val="1209778142"/>
                    </a:ext>
                  </a:extLst>
                </a:gridCol>
                <a:gridCol w="5109210">
                  <a:extLst>
                    <a:ext uri="{9D8B030D-6E8A-4147-A177-3AD203B41FA5}">
                      <a16:colId xmlns:a16="http://schemas.microsoft.com/office/drawing/2014/main" val="857396561"/>
                    </a:ext>
                  </a:extLst>
                </a:gridCol>
              </a:tblGrid>
              <a:tr h="5832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«Ракета»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«Травинка»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4584677"/>
                  </a:ext>
                </a:extLst>
              </a:tr>
              <a:tr h="4994563">
                <a:tc>
                  <a:txBody>
                    <a:bodyPr/>
                    <a:lstStyle/>
                    <a:p>
                      <a:pPr algn="l"/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предназначенная для выведения </a:t>
                      </a:r>
                      <a:r>
                        <a:rPr lang="ru-RU" sz="2000" b="0" i="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 tooltip="Полезная нагрузка космического аппарата"/>
                        </a:rPr>
                        <a:t>полезной нагрузки</a:t>
                      </a:r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в </a:t>
                      </a:r>
                      <a:r>
                        <a:rPr lang="ru-RU" sz="2000" b="0" i="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tooltip="Космическое пространство"/>
                        </a:rPr>
                        <a:t>космическое пространство</a:t>
                      </a:r>
                      <a:r>
                        <a:rPr lang="ru-RU" sz="2000" b="0" i="0" u="none" strike="noStrike" baseline="30000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[1]</a:t>
                      </a:r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l"/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Иногда термин «ракета-носитель» применяется в расширенном значении: ракета, предназначенная для доставки в заданную точку (в </a:t>
                      </a:r>
                      <a:r>
                        <a:rPr lang="ru-RU" sz="2000" b="0" i="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tooltip="Космическое пространство"/>
                        </a:rPr>
                        <a:t>космос</a:t>
                      </a:r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либо в отдалённый район </a:t>
                      </a:r>
                      <a:r>
                        <a:rPr lang="ru-RU" sz="2000" b="0" i="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tooltip="Земля"/>
                        </a:rPr>
                        <a:t>Земли</a:t>
                      </a:r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полезной нагрузки — например, </a:t>
                      </a:r>
                      <a:r>
                        <a:rPr lang="ru-RU" sz="2000" b="0" i="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tooltip="Искусственный спутник Земли"/>
                        </a:rPr>
                        <a:t>искусственных спутников Земли</a:t>
                      </a:r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ru-RU" sz="2000" b="0" i="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tooltip="Космический корабль"/>
                        </a:rPr>
                        <a:t>космических кораблей</a:t>
                      </a:r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ядерных и неядерных </a:t>
                      </a:r>
                      <a:r>
                        <a:rPr lang="ru-RU" sz="2000" b="0" i="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tooltip="Боеголовка"/>
                        </a:rPr>
                        <a:t>боевых блоков</a:t>
                      </a:r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В такой трактовке термин «ракета-носитель» объединяет термины «ракета космического назначения» (РКН) и «</a:t>
                      </a:r>
                      <a:r>
                        <a:rPr lang="ru-RU" sz="2000" b="0" i="0" u="none" strike="noStrike" dirty="0" smtClean="0">
                          <a:solidFill>
                            <a:srgbClr val="0645AD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tooltip="Межконтинентальная баллистическая ракета"/>
                        </a:rPr>
                        <a:t>межконтинентальная баллистическая ракета</a:t>
                      </a:r>
                      <a:r>
                        <a:rPr lang="ru-RU" sz="2000" b="0" i="0" dirty="0" smtClean="0">
                          <a:solidFill>
                            <a:srgbClr val="20212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800" dirty="0" smtClean="0"/>
                        <a:t>Выделение кислорода в ходе фотосинтеза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800" dirty="0" smtClean="0"/>
                        <a:t>Перевод космической энергии в энергию химических связей органических веществ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800" baseline="0" dirty="0" smtClean="0"/>
                        <a:t>Красота растений радует и удивляет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47312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46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Выводы: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51560"/>
            <a:ext cx="10515600" cy="566991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Однозначно, автор строк был прав. По большинству критериев можно сказать, что «травинка» сложнее «ракеты»: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по строению структурных элементов;</a:t>
            </a:r>
          </a:p>
          <a:p>
            <a:r>
              <a:rPr lang="ru-RU" dirty="0">
                <a:solidFill>
                  <a:srgbClr val="002060"/>
                </a:solidFill>
              </a:rPr>
              <a:t>п</a:t>
            </a:r>
            <a:r>
              <a:rPr lang="ru-RU" dirty="0" smtClean="0">
                <a:solidFill>
                  <a:srgbClr val="002060"/>
                </a:solidFill>
              </a:rPr>
              <a:t>рочность стебля однодольных возможно проигрывает конструкции элементов ракет, но она доказана погодными условиями и анатомическим строением растения (при пропорциональном увеличении ткани растений прочнее конструкций ракет);</a:t>
            </a:r>
          </a:p>
          <a:p>
            <a:r>
              <a:rPr lang="ru-RU" dirty="0">
                <a:solidFill>
                  <a:srgbClr val="002060"/>
                </a:solidFill>
              </a:rPr>
              <a:t>д</a:t>
            </a:r>
            <a:r>
              <a:rPr lang="ru-RU" dirty="0" smtClean="0">
                <a:solidFill>
                  <a:srgbClr val="002060"/>
                </a:solidFill>
              </a:rPr>
              <a:t>олговечность растений доказывается их неограниченным ростом в течении всей их жизни;</a:t>
            </a:r>
          </a:p>
          <a:p>
            <a:r>
              <a:rPr lang="ru-RU" dirty="0">
                <a:solidFill>
                  <a:srgbClr val="002060"/>
                </a:solidFill>
              </a:rPr>
              <a:t>п</a:t>
            </a:r>
            <a:r>
              <a:rPr lang="ru-RU" dirty="0" smtClean="0">
                <a:solidFill>
                  <a:srgbClr val="002060"/>
                </a:solidFill>
              </a:rPr>
              <a:t>оложительное значение растений в жизни человека и природы определяется фотосинтезом, процессом переводящим космическую энергию в энергию </a:t>
            </a:r>
            <a:r>
              <a:rPr lang="ru-RU" dirty="0" err="1" smtClean="0">
                <a:solidFill>
                  <a:srgbClr val="002060"/>
                </a:solidFill>
              </a:rPr>
              <a:t>химсвязей</a:t>
            </a:r>
            <a:r>
              <a:rPr lang="ru-RU" dirty="0" smtClean="0">
                <a:solidFill>
                  <a:srgbClr val="002060"/>
                </a:solidFill>
              </a:rPr>
              <a:t> органических веществ с выделением кислорода в атмосферу.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96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Источники информации: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hlinkClick r:id="rId2"/>
              </a:rPr>
              <a:t>1.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://ru.wikipedia.org/wiki/%D0%9C%D1%8F%D1%82%D0%BB%D0%B8%D0%BA_%</a:t>
            </a:r>
            <a:r>
              <a:rPr lang="en-US" dirty="0" smtClean="0">
                <a:hlinkClick r:id="rId2"/>
              </a:rPr>
              <a:t>D0%BB%D1%83%D0%B3%D0%BE%D0%B2%D0%BE%D0%B9</a:t>
            </a:r>
            <a:endParaRPr lang="ru-RU" dirty="0" smtClean="0"/>
          </a:p>
          <a:p>
            <a:pPr marL="0" lvl="0" indent="0">
              <a:buNone/>
            </a:pPr>
            <a:r>
              <a:rPr lang="ru-RU" sz="2600" dirty="0" smtClean="0">
                <a:solidFill>
                  <a:prstClr val="black"/>
                </a:solidFill>
                <a:hlinkClick r:id="rId3"/>
              </a:rPr>
              <a:t>2. </a:t>
            </a:r>
            <a:r>
              <a:rPr lang="en-US" sz="2600" dirty="0" smtClean="0">
                <a:solidFill>
                  <a:prstClr val="black"/>
                </a:solidFill>
                <a:hlinkClick r:id="rId3"/>
              </a:rPr>
              <a:t>https</a:t>
            </a:r>
            <a:r>
              <a:rPr lang="en-US" sz="2600" dirty="0">
                <a:solidFill>
                  <a:prstClr val="black"/>
                </a:solidFill>
                <a:hlinkClick r:id="rId3"/>
              </a:rPr>
              <a:t>://ru.wikipedia.org/wiki/%D0%A0%D0%B0%D0%BA%D0%B5%D1%82%D0%B0</a:t>
            </a:r>
            <a:endParaRPr lang="ru-RU" sz="2600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65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5AEFF"/>
            </a:gs>
            <a:gs pos="97000">
              <a:srgbClr val="A5AEFF"/>
            </a:gs>
            <a:gs pos="27000">
              <a:srgbClr val="FDFDFE"/>
            </a:gs>
            <a:gs pos="40000">
              <a:schemeClr val="bg1"/>
            </a:gs>
            <a:gs pos="45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2E3D7B-926E-4A07-98A2-347AB0DED477}"/>
              </a:ext>
            </a:extLst>
          </p:cNvPr>
          <p:cNvSpPr/>
          <p:nvPr/>
        </p:nvSpPr>
        <p:spPr>
          <a:xfrm>
            <a:off x="2862072" y="6729984"/>
            <a:ext cx="7205472" cy="457200"/>
          </a:xfrm>
          <a:prstGeom prst="rect">
            <a:avLst/>
          </a:prstGeom>
          <a:solidFill>
            <a:srgbClr val="A5AEFF"/>
          </a:solidFill>
          <a:ln>
            <a:solidFill>
              <a:srgbClr val="A5AE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8E2AA71-830D-418A-A416-61C6B304CE7B}"/>
              </a:ext>
            </a:extLst>
          </p:cNvPr>
          <p:cNvSpPr/>
          <p:nvPr/>
        </p:nvSpPr>
        <p:spPr>
          <a:xfrm>
            <a:off x="805524" y="6022098"/>
            <a:ext cx="108713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INTERNATIONAL ARCTIC SCHOOL</a:t>
            </a:r>
            <a:endParaRPr lang="ru-RU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6D64CB-E7CB-4717-A36E-96AF2A617217}"/>
              </a:ext>
            </a:extLst>
          </p:cNvPr>
          <p:cNvSpPr/>
          <p:nvPr/>
        </p:nvSpPr>
        <p:spPr>
          <a:xfrm>
            <a:off x="2195515" y="2055126"/>
            <a:ext cx="8091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Благодарим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93971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2D2F12-C101-4274-8EA0-DDBAD53EC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331" y="735724"/>
            <a:ext cx="11382703" cy="7252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rgbClr val="002060"/>
                </a:solidFill>
              </a:rPr>
              <a:t>Условие задачи: </a:t>
            </a:r>
            <a:r>
              <a:rPr lang="ru-RU" sz="3100" b="1" dirty="0">
                <a:solidFill>
                  <a:srgbClr val="002060"/>
                </a:solidFill>
              </a:rPr>
              <a:t>Ч</a:t>
            </a:r>
            <a:r>
              <a:rPr lang="ru-RU" sz="3100" b="1" dirty="0" smtClean="0">
                <a:solidFill>
                  <a:srgbClr val="002060"/>
                </a:solidFill>
              </a:rPr>
              <a:t>то </a:t>
            </a:r>
            <a:r>
              <a:rPr lang="ru-RU" sz="3100" b="1" dirty="0">
                <a:solidFill>
                  <a:srgbClr val="002060"/>
                </a:solidFill>
              </a:rPr>
              <a:t>СЛОЖНЕЕ – РАКЕТА ИЛИ ТРАВИНКА?</a:t>
            </a: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B9A99A-04F6-4592-9F87-A43BA17DB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2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904" y="1114097"/>
            <a:ext cx="11414233" cy="5607378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sz="1800" b="1" i="1" dirty="0" smtClean="0">
                <a:solidFill>
                  <a:srgbClr val="002060"/>
                </a:solidFill>
                <a:ea typeface="+mj-ea"/>
                <a:cs typeface="+mj-cs"/>
              </a:rPr>
              <a:t>Прошу </a:t>
            </a: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мне ответить без всякой заминки: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Ракета сложней или проще травинки?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Вы скажете сразу – ракета сложнее.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Она и нужнее, она и важнее.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Она состоит из </a:t>
            </a:r>
            <a:r>
              <a:rPr lang="ru-RU" sz="1800" b="1" i="1" dirty="0" err="1">
                <a:solidFill>
                  <a:srgbClr val="002060"/>
                </a:solidFill>
                <a:ea typeface="+mj-ea"/>
                <a:cs typeface="+mj-cs"/>
              </a:rPr>
              <a:t>мильона</a:t>
            </a: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 деталей!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Её миллион человек собирали.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Тогда вам услышать быть может в новинку,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Что сделать нельзя полевую травинку.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Верней, для травинки найдутся детали,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Но вы соберете травинку едва ли.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Вам даже не сделать пустячной соринки – 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Кусочка от этой зеленой травинки!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Выходит травинка сложней, чем ракета.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  <a:t>Как просто всё это! Как сложно всё это! </a:t>
            </a:r>
            <a:br>
              <a:rPr lang="ru-RU" sz="1800" b="1" i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1800" b="1" dirty="0">
                <a:solidFill>
                  <a:srgbClr val="002060"/>
                </a:solidFill>
                <a:ea typeface="+mj-ea"/>
                <a:cs typeface="+mj-cs"/>
              </a:rPr>
              <a:t>                                                                    </a:t>
            </a:r>
            <a:endParaRPr lang="ru-RU" sz="1800" b="1" dirty="0" smtClean="0">
              <a:solidFill>
                <a:srgbClr val="002060"/>
              </a:solidFill>
              <a:ea typeface="+mj-ea"/>
              <a:cs typeface="+mj-cs"/>
            </a:endParaRPr>
          </a:p>
          <a:p>
            <a:pPr marL="0" indent="0" algn="r">
              <a:buNone/>
            </a:pPr>
            <a:r>
              <a:rPr lang="ru-RU" sz="1800" b="1" dirty="0" smtClean="0">
                <a:solidFill>
                  <a:srgbClr val="002060"/>
                </a:solidFill>
                <a:ea typeface="+mj-ea"/>
                <a:cs typeface="+mj-cs"/>
              </a:rPr>
              <a:t>   </a:t>
            </a:r>
            <a:r>
              <a:rPr lang="ru-RU" sz="1800" b="1" dirty="0">
                <a:solidFill>
                  <a:srgbClr val="002060"/>
                </a:solidFill>
                <a:ea typeface="+mj-ea"/>
                <a:cs typeface="+mj-cs"/>
              </a:rPr>
              <a:t>Ефим Ефимовский</a:t>
            </a:r>
            <a:r>
              <a:rPr lang="ru-RU" sz="1800" b="1" dirty="0" smtClean="0">
                <a:solidFill>
                  <a:srgbClr val="002060"/>
                </a:solidFill>
                <a:ea typeface="+mj-ea"/>
                <a:cs typeface="+mj-cs"/>
              </a:rPr>
              <a:t>.</a:t>
            </a:r>
          </a:p>
          <a:p>
            <a:pPr algn="r"/>
            <a:r>
              <a:rPr lang="ru-RU" sz="1800" b="1" dirty="0">
                <a:solidFill>
                  <a:srgbClr val="002060"/>
                </a:solidFill>
                <a:ea typeface="+mj-ea"/>
                <a:cs typeface="+mj-cs"/>
              </a:rPr>
              <a:t/>
            </a:r>
            <a:br>
              <a:rPr lang="ru-RU" sz="1800" b="1" dirty="0">
                <a:solidFill>
                  <a:srgbClr val="002060"/>
                </a:solidFill>
                <a:ea typeface="+mj-ea"/>
                <a:cs typeface="+mj-cs"/>
              </a:rPr>
            </a:br>
            <a:r>
              <a:rPr lang="ru-RU" sz="2400" b="1" dirty="0">
                <a:solidFill>
                  <a:srgbClr val="002060"/>
                </a:solidFill>
                <a:ea typeface="+mj-ea"/>
                <a:cs typeface="+mj-cs"/>
              </a:rPr>
              <a:t>Попробуйте доказать, или опровергнуть  слова поэта.  Для этого исследуйте травинки во дворе или в парке. А про ракету можно узнать в интернете. Сравните травинку и ракету с точки зрения сложности строения, прочности, долговечности, важности для природы и человека.</a:t>
            </a:r>
            <a:br>
              <a:rPr lang="ru-RU" sz="2400" b="1" dirty="0">
                <a:solidFill>
                  <a:srgbClr val="002060"/>
                </a:solidFill>
                <a:ea typeface="+mj-ea"/>
                <a:cs typeface="+mj-cs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7247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356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7030A0"/>
                </a:solidFill>
              </a:rPr>
              <a:t>Объект </a:t>
            </a:r>
            <a:r>
              <a:rPr lang="ru-RU" dirty="0" smtClean="0">
                <a:solidFill>
                  <a:srgbClr val="7030A0"/>
                </a:solidFill>
              </a:rPr>
              <a:t>№1 </a:t>
            </a:r>
            <a:r>
              <a:rPr lang="ru-RU" dirty="0">
                <a:solidFill>
                  <a:srgbClr val="7030A0"/>
                </a:solidFill>
              </a:rPr>
              <a:t>«</a:t>
            </a:r>
            <a:r>
              <a:rPr lang="ru-RU" b="1" dirty="0">
                <a:solidFill>
                  <a:srgbClr val="7030A0"/>
                </a:solidFill>
              </a:rPr>
              <a:t>Ракета</a:t>
            </a:r>
            <a:r>
              <a:rPr lang="ru-RU" dirty="0">
                <a:solidFill>
                  <a:srgbClr val="7030A0"/>
                </a:solidFill>
              </a:rPr>
              <a:t>»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61544"/>
            <a:ext cx="5257800" cy="5796455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002060"/>
                </a:solidFill>
              </a:rPr>
              <a:t>(</a:t>
            </a:r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dirty="0" smtClean="0">
                <a:solidFill>
                  <a:srgbClr val="002060"/>
                </a:solidFill>
              </a:rPr>
              <a:t>от</a:t>
            </a:r>
            <a:r>
              <a:rPr lang="ru-RU" dirty="0">
                <a:solidFill>
                  <a:srgbClr val="002060"/>
                </a:solidFill>
              </a:rPr>
              <a:t> итал. </a:t>
            </a:r>
            <a:r>
              <a:rPr lang="ru-RU" dirty="0" err="1">
                <a:solidFill>
                  <a:srgbClr val="002060"/>
                </a:solidFill>
              </a:rPr>
              <a:t>rocchetta</a:t>
            </a:r>
            <a:r>
              <a:rPr lang="ru-RU" dirty="0">
                <a:solidFill>
                  <a:srgbClr val="002060"/>
                </a:solidFill>
              </a:rPr>
              <a:t> — маленькое веретено, через нем. </a:t>
            </a:r>
            <a:r>
              <a:rPr lang="ru-RU" dirty="0" err="1">
                <a:solidFill>
                  <a:srgbClr val="002060"/>
                </a:solidFill>
              </a:rPr>
              <a:t>Rakete</a:t>
            </a:r>
            <a:r>
              <a:rPr lang="ru-RU" dirty="0">
                <a:solidFill>
                  <a:srgbClr val="002060"/>
                </a:solidFill>
              </a:rPr>
              <a:t> или </a:t>
            </a:r>
            <a:r>
              <a:rPr lang="ru-RU" dirty="0" err="1">
                <a:solidFill>
                  <a:srgbClr val="002060"/>
                </a:solidFill>
              </a:rPr>
              <a:t>нидерл</a:t>
            </a:r>
            <a:r>
              <a:rPr lang="ru-RU" dirty="0">
                <a:solidFill>
                  <a:srgbClr val="002060"/>
                </a:solidFill>
              </a:rPr>
              <a:t>. </a:t>
            </a:r>
            <a:r>
              <a:rPr lang="ru-RU" dirty="0" err="1">
                <a:solidFill>
                  <a:srgbClr val="002060"/>
                </a:solidFill>
              </a:rPr>
              <a:t>raket</a:t>
            </a:r>
            <a:r>
              <a:rPr lang="ru-RU" dirty="0">
                <a:solidFill>
                  <a:srgbClr val="002060"/>
                </a:solidFill>
              </a:rPr>
              <a:t>) — летательный аппарат, двигающийся в пространстве за счёт действия реактивной тяги, возникающей только вследствие отброса части собственной массы (рабочего тела) аппарата и без использования вещества из окружающей среды. Поскольку полёт ракеты не требует обязательного наличия окружающей воздушной или газовой среды, то он возможен не только в атмосфере, но и в вакууме. Словом ракета обозначают широкий спектр летающих устройств от праздничной петарды до космической ракеты-носителя</a:t>
            </a:r>
            <a:r>
              <a:rPr lang="ru-RU" dirty="0" smtClean="0">
                <a:solidFill>
                  <a:srgbClr val="002060"/>
                </a:solidFill>
              </a:rPr>
              <a:t>. (2)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3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4571" y="1061544"/>
            <a:ext cx="3513087" cy="526699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81104" y="6356349"/>
            <a:ext cx="41547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>
                <a:solidFill>
                  <a:srgbClr val="FAA700"/>
                </a:solidFill>
                <a:latin typeface="Arial" panose="020B0604020202020204" pitchFamily="34" charset="0"/>
                <a:hlinkClick r:id="rId3" tooltip="Ракета-носитель"/>
              </a:rPr>
              <a:t>Ракета-носитель</a:t>
            </a:r>
            <a:r>
              <a:rPr lang="ru-RU">
                <a:solidFill>
                  <a:srgbClr val="202122"/>
                </a:solidFill>
                <a:latin typeface="Arial" panose="020B0604020202020204" pitchFamily="34" charset="0"/>
              </a:rPr>
              <a:t> «</a:t>
            </a:r>
            <a:r>
              <a:rPr lang="ru-RU">
                <a:solidFill>
                  <a:srgbClr val="0645AD"/>
                </a:solidFill>
                <a:latin typeface="Arial" panose="020B0604020202020204" pitchFamily="34" charset="0"/>
                <a:hlinkClick r:id="rId4" tooltip="Союз-2.1а"/>
              </a:rPr>
              <a:t>Союз-2.1а</a:t>
            </a:r>
            <a:r>
              <a:rPr lang="ru-RU">
                <a:solidFill>
                  <a:srgbClr val="202122"/>
                </a:solidFill>
                <a:latin typeface="Arial" panose="020B0604020202020204" pitchFamily="34" charset="0"/>
              </a:rPr>
              <a:t>»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48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284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7030A0"/>
                </a:solidFill>
              </a:rPr>
              <a:t>Объект </a:t>
            </a:r>
            <a:r>
              <a:rPr lang="ru-RU" sz="4000" dirty="0" smtClean="0">
                <a:solidFill>
                  <a:srgbClr val="7030A0"/>
                </a:solidFill>
              </a:rPr>
              <a:t>№2 «</a:t>
            </a:r>
            <a:r>
              <a:rPr lang="ru-RU" sz="4000" b="1" dirty="0" smtClean="0">
                <a:solidFill>
                  <a:srgbClr val="7030A0"/>
                </a:solidFill>
              </a:rPr>
              <a:t>Травинка</a:t>
            </a:r>
            <a:r>
              <a:rPr lang="ru-RU" sz="4000" dirty="0" smtClean="0">
                <a:solidFill>
                  <a:srgbClr val="7030A0"/>
                </a:solidFill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7861" y="987972"/>
            <a:ext cx="6779173" cy="573350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Высшее семенное растение, представитель отдела Цветковые, класс Однодольные, семейство Злаковые, Например, Мятлик луговой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Научная классификация: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Домен:	Эукариоты</a:t>
            </a:r>
          </a:p>
          <a:p>
            <a:r>
              <a:rPr lang="ru-RU" dirty="0">
                <a:solidFill>
                  <a:srgbClr val="002060"/>
                </a:solidFill>
              </a:rPr>
              <a:t>Царство:	Растения</a:t>
            </a:r>
          </a:p>
          <a:p>
            <a:r>
              <a:rPr lang="ru-RU" dirty="0">
                <a:solidFill>
                  <a:srgbClr val="002060"/>
                </a:solidFill>
              </a:rPr>
              <a:t>Отдел:	Цветковые</a:t>
            </a:r>
          </a:p>
          <a:p>
            <a:r>
              <a:rPr lang="ru-RU" dirty="0">
                <a:solidFill>
                  <a:srgbClr val="002060"/>
                </a:solidFill>
              </a:rPr>
              <a:t>Класс:	</a:t>
            </a:r>
            <a:r>
              <a:rPr lang="ru-RU" dirty="0" smtClean="0">
                <a:solidFill>
                  <a:srgbClr val="002060"/>
                </a:solidFill>
              </a:rPr>
              <a:t>Однодольные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Порядок:	</a:t>
            </a:r>
            <a:r>
              <a:rPr lang="ru-RU" dirty="0" err="1">
                <a:solidFill>
                  <a:srgbClr val="002060"/>
                </a:solidFill>
              </a:rPr>
              <a:t>Злакоцветные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Семейство:	Злаки</a:t>
            </a:r>
          </a:p>
          <a:p>
            <a:r>
              <a:rPr lang="ru-RU" dirty="0">
                <a:solidFill>
                  <a:srgbClr val="002060"/>
                </a:solidFill>
              </a:rPr>
              <a:t>Род:	Мятлик</a:t>
            </a:r>
          </a:p>
          <a:p>
            <a:r>
              <a:rPr lang="ru-RU" dirty="0">
                <a:solidFill>
                  <a:srgbClr val="002060"/>
                </a:solidFill>
              </a:rPr>
              <a:t>Вид:	Мятлик луговой</a:t>
            </a:r>
          </a:p>
          <a:p>
            <a:r>
              <a:rPr lang="ru-RU" dirty="0">
                <a:solidFill>
                  <a:srgbClr val="002060"/>
                </a:solidFill>
              </a:rPr>
              <a:t>Международное научное название</a:t>
            </a:r>
          </a:p>
          <a:p>
            <a:pPr marL="0" indent="0">
              <a:buNone/>
            </a:pPr>
            <a:r>
              <a:rPr lang="ru-RU" dirty="0" err="1">
                <a:solidFill>
                  <a:srgbClr val="002060"/>
                </a:solidFill>
              </a:rPr>
              <a:t>Poa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pratensis</a:t>
            </a:r>
            <a:r>
              <a:rPr lang="ru-RU" dirty="0">
                <a:solidFill>
                  <a:srgbClr val="002060"/>
                </a:solidFill>
              </a:rPr>
              <a:t> L., </a:t>
            </a:r>
            <a:r>
              <a:rPr lang="ru-RU" dirty="0" smtClean="0">
                <a:solidFill>
                  <a:srgbClr val="002060"/>
                </a:solidFill>
              </a:rPr>
              <a:t>1753 (1)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4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7241" y="914400"/>
            <a:ext cx="4288220" cy="50940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915807" y="6008410"/>
            <a:ext cx="48873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Ботаническая иллюстрация из книги К. А. М. </a:t>
            </a:r>
            <a:r>
              <a:rPr lang="ru-RU" dirty="0" err="1"/>
              <a:t>Линдмана</a:t>
            </a:r>
            <a:r>
              <a:rPr lang="ru-RU" dirty="0"/>
              <a:t> </a:t>
            </a:r>
            <a:r>
              <a:rPr lang="ru-RU" dirty="0" err="1"/>
              <a:t>Bilder</a:t>
            </a:r>
            <a:r>
              <a:rPr lang="ru-RU" dirty="0"/>
              <a:t> </a:t>
            </a:r>
            <a:r>
              <a:rPr lang="ru-RU" dirty="0" err="1"/>
              <a:t>ur</a:t>
            </a:r>
            <a:r>
              <a:rPr lang="ru-RU" dirty="0"/>
              <a:t> </a:t>
            </a:r>
            <a:r>
              <a:rPr lang="ru-RU" dirty="0" err="1"/>
              <a:t>Nordens</a:t>
            </a:r>
            <a:r>
              <a:rPr lang="ru-RU" dirty="0"/>
              <a:t> </a:t>
            </a:r>
            <a:r>
              <a:rPr lang="ru-RU" dirty="0" err="1"/>
              <a:t>Flora</a:t>
            </a:r>
            <a:r>
              <a:rPr lang="ru-RU" dirty="0"/>
              <a:t>, 1917—1926</a:t>
            </a:r>
          </a:p>
        </p:txBody>
      </p:sp>
    </p:spTree>
    <p:extLst>
      <p:ext uri="{BB962C8B-B14F-4D97-AF65-F5344CB8AC3E}">
        <p14:creationId xmlns:p14="http://schemas.microsoft.com/office/powerpoint/2010/main" val="69960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Критерии для сравнения: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3341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ложность строения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Прочность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Долговечность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ажность 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природы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Значение в жизни человека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28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2594030"/>
            <a:ext cx="10515600" cy="51703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Сложность строения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8765919"/>
              </p:ext>
            </p:extLst>
          </p:nvPr>
        </p:nvGraphicFramePr>
        <p:xfrm>
          <a:off x="252249" y="1062034"/>
          <a:ext cx="11838042" cy="5795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79741">
                  <a:extLst>
                    <a:ext uri="{9D8B030D-6E8A-4147-A177-3AD203B41FA5}">
                      <a16:colId xmlns:a16="http://schemas.microsoft.com/office/drawing/2014/main" val="2929048526"/>
                    </a:ext>
                  </a:extLst>
                </a:gridCol>
                <a:gridCol w="7358301">
                  <a:extLst>
                    <a:ext uri="{9D8B030D-6E8A-4147-A177-3AD203B41FA5}">
                      <a16:colId xmlns:a16="http://schemas.microsoft.com/office/drawing/2014/main" val="1361164030"/>
                    </a:ext>
                  </a:extLst>
                </a:gridCol>
              </a:tblGrid>
              <a:tr h="40165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«Ракета»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«Травинка»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675257"/>
                  </a:ext>
                </a:extLst>
              </a:tr>
              <a:tr h="539431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3143305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6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875" y="1774758"/>
            <a:ext cx="3415862" cy="49467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41780" t="16919" r="10267" b="23318"/>
          <a:stretch/>
        </p:blipFill>
        <p:spPr>
          <a:xfrm>
            <a:off x="9948664" y="1541251"/>
            <a:ext cx="2141626" cy="16383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l="12824" t="5366" r="15517" b="10617"/>
          <a:stretch/>
        </p:blipFill>
        <p:spPr>
          <a:xfrm>
            <a:off x="6768662" y="1485644"/>
            <a:ext cx="1771281" cy="15555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7111" t="39117" r="9483" b="18241"/>
          <a:stretch/>
        </p:blipFill>
        <p:spPr>
          <a:xfrm>
            <a:off x="4934605" y="3078081"/>
            <a:ext cx="2359574" cy="903606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48303" y="273269"/>
            <a:ext cx="6695089" cy="645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 algn="ctr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Сложность строения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10560" t="18170" r="4957" b="6733"/>
          <a:stretch/>
        </p:blipFill>
        <p:spPr>
          <a:xfrm>
            <a:off x="4841888" y="1495199"/>
            <a:ext cx="1909665" cy="15554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/>
          <a:srcRect l="13469" t="5653" r="9053" b="9610"/>
          <a:stretch/>
        </p:blipFill>
        <p:spPr>
          <a:xfrm>
            <a:off x="8496248" y="1502125"/>
            <a:ext cx="1378459" cy="154809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8202" y="4098444"/>
            <a:ext cx="1770803" cy="139510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01193" y="5499826"/>
            <a:ext cx="1948895" cy="132044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86250" y="5488559"/>
            <a:ext cx="2466116" cy="13810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55581" y="3089665"/>
            <a:ext cx="1876410" cy="218045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70590" y="3155430"/>
            <a:ext cx="3021410" cy="1763087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54203" y="4950246"/>
            <a:ext cx="2204275" cy="187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25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170" y="451945"/>
            <a:ext cx="10515600" cy="1156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Прочность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9651204"/>
              </p:ext>
            </p:extLst>
          </p:nvPr>
        </p:nvGraphicFramePr>
        <p:xfrm>
          <a:off x="377190" y="567558"/>
          <a:ext cx="11841480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6560">
                  <a:extLst>
                    <a:ext uri="{9D8B030D-6E8A-4147-A177-3AD203B41FA5}">
                      <a16:colId xmlns:a16="http://schemas.microsoft.com/office/drawing/2014/main" val="3853099439"/>
                    </a:ext>
                  </a:extLst>
                </a:gridCol>
                <a:gridCol w="5074920">
                  <a:extLst>
                    <a:ext uri="{9D8B030D-6E8A-4147-A177-3AD203B41FA5}">
                      <a16:colId xmlns:a16="http://schemas.microsoft.com/office/drawing/2014/main" val="3968273967"/>
                    </a:ext>
                  </a:extLst>
                </a:gridCol>
              </a:tblGrid>
              <a:tr h="31968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«Ракета»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«Травинка»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2968576"/>
                  </a:ext>
                </a:extLst>
              </a:tr>
              <a:tr h="5834233">
                <a:tc>
                  <a:txBody>
                    <a:bodyPr/>
                    <a:lstStyle/>
                    <a:p>
                      <a:r>
                        <a:rPr lang="ru-RU" dirty="0" smtClean="0"/>
                        <a:t>Для всех элементов конструкции требует достаточно подробного расчетного анализа с использованием уточненных расчетных моделей изделия и внешнего воздействия на всех этапах эксплуатации.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В настоящее время ОАО «ВПК «НПО машиностроения» осуществляет проект по созданию космической системы, включающей в свой состав спутники с разными типами полезных нагрузок. Все космические аппараты, входящие в систему, создаются на базе универсальной космической платформы и выводятся на рабочую орбиту конверсионными ракетами-носителями легкого класса «Стрела». При этом не изготавливаются отдельные изделия для отработки статической и динамической прочности, а необходимые виды испытаний проводятся на технологическом изделии и частично на летном. Таким образом, указанный проект консолидирует в себе все три направления уменьшения стоимости и, одновременно, все сложности по подтверждению прочности.</a:t>
                      </a:r>
                    </a:p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Вывод:</a:t>
                      </a:r>
                      <a:r>
                        <a:rPr lang="ru-RU" baseline="0" dirty="0" smtClean="0"/>
                        <a:t> требует подтверждения многими испытаниями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 smtClean="0">
                          <a:effectLst/>
                          <a:latin typeface="ProximaNovaMedium"/>
                        </a:rPr>
                        <a:t>За эту функцию отвечает механическая ткань. Ее клетки имеют прочные стенки, и в совокупности они предотвращают поломку органов растения от воздействия факторов окружающей среды. За счет повышенной прочности, растение может раскачиваться и даже сгибаться от ветра, при этом не ломаясь. А механическая ткань некоторых плодов делает их твердыми как камень.</a:t>
                      </a:r>
                      <a:r>
                        <a:rPr lang="ru-RU" b="0" i="0" baseline="0" dirty="0" smtClean="0">
                          <a:effectLst/>
                          <a:latin typeface="ProximaNovaMedium"/>
                        </a:rPr>
                        <a:t> </a:t>
                      </a:r>
                      <a:r>
                        <a:rPr lang="ru-RU" b="0" i="0" dirty="0" smtClean="0">
                          <a:effectLst/>
                          <a:latin typeface="ProximaNovaMedium"/>
                        </a:rPr>
                        <a:t>Частично функцию механической защиты выполняет покровная ткань, она придает дополнительную прочность стеблям, корням и листьям.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9762567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7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241" y="4572383"/>
            <a:ext cx="2152650" cy="15020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007" y="4335044"/>
            <a:ext cx="2391643" cy="188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1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32105"/>
          </a:xfrm>
        </p:spPr>
        <p:txBody>
          <a:bodyPr>
            <a:normAutofit fontScale="90000"/>
          </a:bodyPr>
          <a:lstStyle/>
          <a:p>
            <a:pPr marL="228600" lvl="0" indent="-228600" algn="ctr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Долговечность</a:t>
            </a:r>
            <a:b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7889977"/>
              </p:ext>
            </p:extLst>
          </p:nvPr>
        </p:nvGraphicFramePr>
        <p:xfrm>
          <a:off x="0" y="365126"/>
          <a:ext cx="12192000" cy="777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44696">
                  <a:extLst>
                    <a:ext uri="{9D8B030D-6E8A-4147-A177-3AD203B41FA5}">
                      <a16:colId xmlns:a16="http://schemas.microsoft.com/office/drawing/2014/main" val="3148989636"/>
                    </a:ext>
                  </a:extLst>
                </a:gridCol>
                <a:gridCol w="1647304">
                  <a:extLst>
                    <a:ext uri="{9D8B030D-6E8A-4147-A177-3AD203B41FA5}">
                      <a16:colId xmlns:a16="http://schemas.microsoft.com/office/drawing/2014/main" val="3982555169"/>
                    </a:ext>
                  </a:extLst>
                </a:gridCol>
              </a:tblGrid>
              <a:tr h="35496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«Ракета»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«Травинка»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7032526"/>
                  </a:ext>
                </a:extLst>
              </a:tr>
              <a:tr h="5070348">
                <a:tc>
                  <a:txBody>
                    <a:bodyPr/>
                    <a:lstStyle/>
                    <a:p>
                      <a:r>
                        <a:rPr lang="ru-RU" sz="800" baseline="0" dirty="0" smtClean="0"/>
                        <a:t>№ запуска	Дата (</a:t>
                      </a:r>
                      <a:r>
                        <a:rPr lang="en-US" sz="800" baseline="0" dirty="0" smtClean="0"/>
                        <a:t>UTC)	</a:t>
                      </a:r>
                      <a:r>
                        <a:rPr lang="ru-RU" sz="800" baseline="0" dirty="0" smtClean="0"/>
                        <a:t>Номер РН	Дата изготовления	Полезная нагрузка	Тип КК	Индекс КК	</a:t>
                      </a:r>
                      <a:r>
                        <a:rPr lang="en-US" sz="800" baseline="0" dirty="0" smtClean="0"/>
                        <a:t>NSSDC ID	SCD	</a:t>
                      </a:r>
                      <a:r>
                        <a:rPr lang="ru-RU" sz="800" baseline="0" dirty="0" smtClean="0"/>
                        <a:t>Стартовый комплекс	Результат</a:t>
                      </a:r>
                    </a:p>
                    <a:p>
                      <a:r>
                        <a:rPr lang="ru-RU" sz="800" baseline="0" dirty="0" smtClean="0"/>
                        <a:t>1	28 ноября 1966 года	У15000-02	1965	Флаг СССР Космос-133	7К-ОК № 2	11Ф615	1966-107</a:t>
                      </a:r>
                      <a:r>
                        <a:rPr lang="en-US" sz="800" baseline="0" dirty="0" smtClean="0"/>
                        <a:t>A	02601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2	12 декабря 1966 года	У15000-01	1965	Флаг СССР —	7К-ОК № 1	11Ф615	—	—	Флаг СССР Байконур 31/6	Авария</a:t>
                      </a:r>
                    </a:p>
                    <a:p>
                      <a:r>
                        <a:rPr lang="ru-RU" sz="800" baseline="0" dirty="0" smtClean="0"/>
                        <a:t>3	7 февраля 1967 года	У15000-04	1965	Флаг СССР Космос-140	7К-ОК № 3	11Ф615	1967-009</a:t>
                      </a:r>
                      <a:r>
                        <a:rPr lang="en-US" sz="800" baseline="0" dirty="0" smtClean="0"/>
                        <a:t>A	02667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4	23 апреля 1967 года	У15000-03	1965	Флаг СССР Союз-1	7К-ОК № 4	11Ф615	1967-037</a:t>
                      </a:r>
                      <a:r>
                        <a:rPr lang="en-US" sz="800" baseline="0" dirty="0" smtClean="0"/>
                        <a:t>A	02759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5	27 октября 1967 года	У15000-05	1965	Флаг СССР Космос-186	7К-ОК № 6	11Ф615	1967-105</a:t>
                      </a:r>
                      <a:r>
                        <a:rPr lang="en-US" sz="800" baseline="0" dirty="0" smtClean="0"/>
                        <a:t>A	03014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6	30 октября 1967 года	Н15000-07	1966	Флаг СССР Космос-188	7К-ОК № 5	11Ф615	1967-107</a:t>
                      </a:r>
                      <a:r>
                        <a:rPr lang="en-US" sz="800" baseline="0" dirty="0" smtClean="0"/>
                        <a:t>A	03020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7	14 апреля 1968 года	Я15000-07	1967	Флаг СССР Космос-212	7К-ОК № 8	11Ф615	1968-029</a:t>
                      </a:r>
                      <a:r>
                        <a:rPr lang="en-US" sz="800" baseline="0" dirty="0" smtClean="0"/>
                        <a:t>A	03183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8	15 апреля 1968 года	У15000-06	1965	Флаг СССР Космос-213	7К-ОК № 7	11Ф615	1968-030</a:t>
                      </a:r>
                      <a:r>
                        <a:rPr lang="en-US" sz="800" baseline="0" dirty="0" smtClean="0"/>
                        <a:t>A	03193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9	28 августа 1968 года	В15000-13	1968	Флаг СССР Космос-238	7К-ОК № 9	11Ф615	1968-072</a:t>
                      </a:r>
                      <a:r>
                        <a:rPr lang="en-US" sz="800" baseline="0" dirty="0" smtClean="0"/>
                        <a:t>A	03351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10	25 октября 1968 года	Я15000-08	1967	Флаг СССР Союз-2	7К-ОК № 11	11Ф615	1968-093</a:t>
                      </a:r>
                      <a:r>
                        <a:rPr lang="en-US" sz="800" baseline="0" dirty="0" smtClean="0"/>
                        <a:t>A	03511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11	26 октября 1968 года	Я15000-10	1967	Флаг СССР Союз-3	7К-ОК № 10	11Ф615	1968-084</a:t>
                      </a:r>
                      <a:r>
                        <a:rPr lang="en-US" sz="800" baseline="0" dirty="0" smtClean="0"/>
                        <a:t>A	03516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12	14 января 1969 года	Я15000-12	1967	Флаг СССР Союз-4	7К-ОК № 12	11Ф615	1969-004</a:t>
                      </a:r>
                      <a:r>
                        <a:rPr lang="en-US" sz="800" baseline="0" dirty="0" smtClean="0"/>
                        <a:t>A	03654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13	15 января 1969 года	Я15000-11	1967	Флаг СССР Союз-5	7К-ОК № 13	11Ф615	1969-005</a:t>
                      </a:r>
                      <a:r>
                        <a:rPr lang="en-US" sz="800" baseline="0" dirty="0" smtClean="0"/>
                        <a:t>A	03656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14	11 октября 1969 года	В15000-14	1968	Флаг СССР Союз-6	7К-ОК № 14	11Ф615	1969-085</a:t>
                      </a:r>
                      <a:r>
                        <a:rPr lang="en-US" sz="800" baseline="0" dirty="0" smtClean="0"/>
                        <a:t>A	04122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15	12 октября 1969 года	Ю15000-19	1969	Флаг СССР Союз-7	7К-ОК № 15	11Ф615	1969-086</a:t>
                      </a:r>
                      <a:r>
                        <a:rPr lang="en-US" sz="800" baseline="0" dirty="0" smtClean="0"/>
                        <a:t>A	04124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16	13 октября 1969 года	Ю15000-18	1969	Флаг СССР Союз-8	7К-ОК № 16	11Ф615	1969-087</a:t>
                      </a:r>
                      <a:r>
                        <a:rPr lang="en-US" sz="800" baseline="0" dirty="0" smtClean="0"/>
                        <a:t>A	04126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17	1 июня 1970 года	Ю15000-21С	1969	Флаг СССР Союз-9	7К-ОК № 17	11Ф615	1970-041</a:t>
                      </a:r>
                      <a:r>
                        <a:rPr lang="en-US" sz="800" baseline="0" dirty="0" smtClean="0"/>
                        <a:t>A	04407	</a:t>
                      </a:r>
                      <a:r>
                        <a:rPr lang="ru-RU" sz="800" baseline="0" dirty="0" smtClean="0"/>
                        <a:t>Флаг СССР Байконур 31	Успех</a:t>
                      </a:r>
                    </a:p>
                    <a:p>
                      <a:r>
                        <a:rPr lang="ru-RU" sz="800" baseline="0" dirty="0" smtClean="0"/>
                        <a:t>18	22 апреля 1971 года	Х15000-25	1970	Флаг СССР Союз-10	7К-Т № 31	11Ф615А8	1971-034</a:t>
                      </a:r>
                      <a:r>
                        <a:rPr lang="en-US" sz="800" baseline="0" dirty="0" smtClean="0"/>
                        <a:t>A	05172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19	6 июня 1971 года	Х15000-24	1970	Флаг СССР Союз-11	7К-Т № 33	11Ф615А8	1971-053</a:t>
                      </a:r>
                      <a:r>
                        <a:rPr lang="en-US" sz="800" baseline="0" dirty="0" smtClean="0"/>
                        <a:t>A	05283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20	26 июня 1972 года	Ю15000-20	1969	Флаг СССР Космос-496	7К-Т № 33А	11Ф615А8	1972-045</a:t>
                      </a:r>
                      <a:r>
                        <a:rPr lang="en-US" sz="800" baseline="0" dirty="0" smtClean="0"/>
                        <a:t>A	06066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21	15 июня 1973 года	С15000-27	1971	Флаг СССР Космос-573	7К-Т № 36	11Ф615А8	1973-041</a:t>
                      </a:r>
                      <a:r>
                        <a:rPr lang="en-US" sz="800" baseline="0" dirty="0" smtClean="0"/>
                        <a:t>A	06694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22	27 сентября 1973 года	С15000-26	1971	Флаг СССР Союз-12	7К-Т № 37	11Ф615А8	1973-067</a:t>
                      </a:r>
                      <a:r>
                        <a:rPr lang="en-US" sz="800" baseline="0" dirty="0" smtClean="0"/>
                        <a:t>A	06836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23	30 ноября 1973 года	С15000-29	1971	Флаг СССР Космос-613	7К-Т № 34А	11Ф615А8	1973-096</a:t>
                      </a:r>
                      <a:r>
                        <a:rPr lang="en-US" sz="800" baseline="0" dirty="0" smtClean="0"/>
                        <a:t>A	06957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24	18 декабря 1973 года	С15000-28	1971	Флаг СССР Союз-13	7К-Т № 33	11Ф615А8	1973-103</a:t>
                      </a:r>
                      <a:r>
                        <a:rPr lang="en-US" sz="800" baseline="0" dirty="0" smtClean="0"/>
                        <a:t>A	06982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25	27 мая 1974 года	С15000-32	1973	Флаг СССР Космос-656	7К-ТА № 61	11Ф615А9	1974-036</a:t>
                      </a:r>
                      <a:r>
                        <a:rPr lang="en-US" sz="800" baseline="0" dirty="0" smtClean="0"/>
                        <a:t>A	07313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26	3 июля 1974 года	С15000-31	1971	Флаг СССР Союз-14	7К-ТА № 62	11Ф615А9	1974-051</a:t>
                      </a:r>
                      <a:r>
                        <a:rPr lang="en-US" sz="800" baseline="0" dirty="0" smtClean="0"/>
                        <a:t>A	07361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27	26 августа 1974 года	С15000-30	1971	Флаг СССР Союз-15	7К-ТА № 63	11Ф615А9	1974-067</a:t>
                      </a:r>
                      <a:r>
                        <a:rPr lang="en-US" sz="800" baseline="0" dirty="0" smtClean="0"/>
                        <a:t>A	07421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28	10 января 1975 года	Х15000-22	1970	Флаг СССР Союз-17	7К-Т № 38	11Ф615А8	1975-001</a:t>
                      </a:r>
                      <a:r>
                        <a:rPr lang="en-US" sz="800" baseline="0" dirty="0" smtClean="0"/>
                        <a:t>A	07604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29	5 апреля 1975 года	Х15000-23	1970	Флаг СССР Союз-18А	7К-Т № 39	11Ф615А8	—	—	Флаг СССР Байконур 1	Частично</a:t>
                      </a:r>
                    </a:p>
                    <a:p>
                      <a:r>
                        <a:rPr lang="ru-RU" sz="800" baseline="0" dirty="0" smtClean="0"/>
                        <a:t>30	24 мая 1975 года	Ф15000-33	1975	Флаг СССР Союз-18	7К-Т № 40	11Ф615А8	1975-044</a:t>
                      </a:r>
                      <a:r>
                        <a:rPr lang="en-US" sz="800" baseline="0" dirty="0" smtClean="0"/>
                        <a:t>A	07818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31	6 июля 1975 года	Ф15000-34	1975	Флаг СССР Союз-21	7К-Т № 41	11Ф615А8	1975-064</a:t>
                      </a:r>
                      <a:r>
                        <a:rPr lang="en-US" sz="800" baseline="0" dirty="0" smtClean="0"/>
                        <a:t>A	08934	</a:t>
                      </a:r>
                      <a:r>
                        <a:rPr lang="ru-RU" sz="800" baseline="0" dirty="0" smtClean="0"/>
                        <a:t>Флаг СССР Байконур 1	Успех</a:t>
                      </a:r>
                    </a:p>
                    <a:p>
                      <a:r>
                        <a:rPr lang="ru-RU" sz="800" baseline="0" dirty="0" smtClean="0"/>
                        <a:t>32	14 октября 1976 года	Э15000-35	1976	Флаг СССР Союз-23	7К-ТА № 65	11Ф615А9	1976-100</a:t>
                      </a:r>
                      <a:r>
                        <a:rPr lang="en-US" sz="800" baseline="0" dirty="0" smtClean="0"/>
                        <a:t>A	0947</a:t>
                      </a:r>
                      <a:r>
                        <a:rPr lang="ru-RU" sz="800" baseline="0" dirty="0" smtClean="0"/>
                        <a:t>и и 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Обладает</a:t>
                      </a:r>
                      <a:r>
                        <a:rPr lang="ru-RU" sz="1400" baseline="0" dirty="0" smtClean="0"/>
                        <a:t> неограниченным ростом!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7395531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00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8591"/>
            <a:ext cx="10515600" cy="7658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Важность для природы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ctr" fontAlgn="t">
              <a:spcBef>
                <a:spcPts val="0"/>
              </a:spcBef>
            </a:pPr>
            <a:r>
              <a:rPr lang="ru-RU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«Ракета»</a:t>
            </a:r>
            <a:endParaRPr lang="ru-RU" dirty="0" smtClean="0">
              <a:latin typeface="Arial" panose="020B0604020202020204" pitchFamily="34" charset="0"/>
            </a:endParaRPr>
          </a:p>
          <a:p>
            <a:pPr marL="0" algn="ctr" fontAlgn="t">
              <a:spcBef>
                <a:spcPts val="0"/>
              </a:spcBef>
            </a:pPr>
            <a:r>
              <a:rPr lang="ru-RU" b="1" dirty="0" smtClean="0">
                <a:solidFill>
                  <a:srgbClr val="FFFFFF"/>
                </a:solidFill>
                <a:latin typeface="Cambria" panose="02040503050406030204" pitchFamily="18" charset="0"/>
              </a:rPr>
              <a:t>«</a:t>
            </a:r>
            <a:r>
              <a:rPr lang="ru-RU" b="1" dirty="0">
                <a:solidFill>
                  <a:srgbClr val="FFFFFF"/>
                </a:solidFill>
                <a:latin typeface="Cambria" panose="02040503050406030204" pitchFamily="18" charset="0"/>
              </a:rPr>
              <a:t>Травинка»</a:t>
            </a:r>
            <a:endParaRPr lang="ru-RU" dirty="0"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44B4D-96AC-41BF-8903-9F1A5D2D4B5C}" type="slidenum">
              <a:rPr lang="ru-RU" smtClean="0"/>
              <a:t>9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754782"/>
              </p:ext>
            </p:extLst>
          </p:nvPr>
        </p:nvGraphicFramePr>
        <p:xfrm>
          <a:off x="285750" y="685800"/>
          <a:ext cx="11681460" cy="5542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40730">
                  <a:extLst>
                    <a:ext uri="{9D8B030D-6E8A-4147-A177-3AD203B41FA5}">
                      <a16:colId xmlns:a16="http://schemas.microsoft.com/office/drawing/2014/main" val="3941354432"/>
                    </a:ext>
                  </a:extLst>
                </a:gridCol>
                <a:gridCol w="5840730">
                  <a:extLst>
                    <a:ext uri="{9D8B030D-6E8A-4147-A177-3AD203B41FA5}">
                      <a16:colId xmlns:a16="http://schemas.microsoft.com/office/drawing/2014/main" val="402659737"/>
                    </a:ext>
                  </a:extLst>
                </a:gridCol>
              </a:tblGrid>
              <a:tr h="3314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«Ракета»</a:t>
                      </a:r>
                      <a:endParaRPr lang="ru-RU" sz="28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/>
                        <a:t>«Травинка»</a:t>
                      </a:r>
                      <a:endParaRPr lang="ru-RU" sz="2800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6153467"/>
                  </a:ext>
                </a:extLst>
              </a:tr>
              <a:tr h="4749723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4000" dirty="0" smtClean="0"/>
                        <a:t>Негативное</a:t>
                      </a:r>
                      <a:r>
                        <a:rPr lang="ru-RU" sz="4000" baseline="0" dirty="0" smtClean="0"/>
                        <a:t> влияние выбросов при запуске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4000" baseline="0" dirty="0" smtClean="0"/>
                        <a:t>Космический мусор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4000" dirty="0" smtClean="0"/>
                        <a:t>Звено в пищевой цепи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4000" dirty="0" smtClean="0"/>
                        <a:t>Фотосинтез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4000" dirty="0" smtClean="0"/>
                        <a:t>Участник</a:t>
                      </a:r>
                      <a:r>
                        <a:rPr lang="ru-RU" sz="4000" baseline="0" dirty="0" smtClean="0"/>
                        <a:t> круговорота веществ и энергии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17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6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4179</TotalTime>
  <Words>2001</Words>
  <Application>Microsoft Office PowerPoint</Application>
  <PresentationFormat>Широкоэкранный</PresentationFormat>
  <Paragraphs>120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Cambria</vt:lpstr>
      <vt:lpstr>ProximaNovaMedium</vt:lpstr>
      <vt:lpstr>Times New Roman</vt:lpstr>
      <vt:lpstr>Тема Office</vt:lpstr>
      <vt:lpstr>Презентация PowerPoint</vt:lpstr>
      <vt:lpstr>Условие задачи: Что СЛОЖНЕЕ – РАКЕТА ИЛИ ТРАВИНКА?  </vt:lpstr>
      <vt:lpstr>Объект №1 «Ракета»  </vt:lpstr>
      <vt:lpstr>Объект №2 «Травинка»</vt:lpstr>
      <vt:lpstr>Критерии для сравнения:</vt:lpstr>
      <vt:lpstr>Сложность строения </vt:lpstr>
      <vt:lpstr>Прочность </vt:lpstr>
      <vt:lpstr>Долговечность </vt:lpstr>
      <vt:lpstr>Важность для природы </vt:lpstr>
      <vt:lpstr>Значение в жизни человека </vt:lpstr>
      <vt:lpstr>Выводы:  </vt:lpstr>
      <vt:lpstr>Источники информации: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Общее собрание работников ГАНОУ Международная Арктическая школа РС(Я)</dc:title>
  <dc:creator>Парфенов Александр Радионович</dc:creator>
  <cp:lastModifiedBy>Айта</cp:lastModifiedBy>
  <cp:revision>325</cp:revision>
  <dcterms:created xsi:type="dcterms:W3CDTF">2021-09-02T08:26:50Z</dcterms:created>
  <dcterms:modified xsi:type="dcterms:W3CDTF">2024-03-25T05:16:05Z</dcterms:modified>
</cp:coreProperties>
</file>