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80" r:id="rId4"/>
    <p:sldId id="284" r:id="rId5"/>
    <p:sldId id="258" r:id="rId6"/>
    <p:sldId id="283" r:id="rId7"/>
    <p:sldId id="282" r:id="rId8"/>
    <p:sldId id="281" r:id="rId9"/>
    <p:sldId id="272" r:id="rId10"/>
    <p:sldId id="260" r:id="rId11"/>
    <p:sldId id="285" r:id="rId12"/>
    <p:sldId id="275" r:id="rId13"/>
    <p:sldId id="276" r:id="rId14"/>
    <p:sldId id="286" r:id="rId15"/>
    <p:sldId id="287" r:id="rId16"/>
    <p:sldId id="288" r:id="rId17"/>
    <p:sldId id="259" r:id="rId18"/>
    <p:sldId id="290" r:id="rId19"/>
    <p:sldId id="291" r:id="rId20"/>
    <p:sldId id="292" r:id="rId21"/>
    <p:sldId id="293" r:id="rId22"/>
    <p:sldId id="294" r:id="rId23"/>
    <p:sldId id="295" r:id="rId24"/>
    <p:sldId id="296" r:id="rId25"/>
    <p:sldId id="297" r:id="rId26"/>
    <p:sldId id="298" r:id="rId27"/>
    <p:sldId id="299" r:id="rId28"/>
    <p:sldId id="278" r:id="rId29"/>
    <p:sldId id="261" r:id="rId30"/>
    <p:sldId id="274" r:id="rId3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1308" y="-22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28.11.2018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28.11.2018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28.11.2018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28.11.2018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7" Type="http://schemas.openxmlformats.org/officeDocument/2006/relationships/image" Target="../media/image2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jpeg"/><Relationship Id="rId3" Type="http://schemas.openxmlformats.org/officeDocument/2006/relationships/image" Target="../media/image29.jpeg"/><Relationship Id="rId7" Type="http://schemas.openxmlformats.org/officeDocument/2006/relationships/image" Target="../media/image3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2.jpeg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8.jpeg"/><Relationship Id="rId4" Type="http://schemas.openxmlformats.org/officeDocument/2006/relationships/image" Target="../media/image37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2.jpeg"/><Relationship Id="rId5" Type="http://schemas.openxmlformats.org/officeDocument/2006/relationships/image" Target="../media/image41.jpeg"/><Relationship Id="rId4" Type="http://schemas.openxmlformats.org/officeDocument/2006/relationships/image" Target="../media/image40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6.jpeg"/><Relationship Id="rId5" Type="http://schemas.openxmlformats.org/officeDocument/2006/relationships/image" Target="../media/image45.jpeg"/><Relationship Id="rId4" Type="http://schemas.openxmlformats.org/officeDocument/2006/relationships/image" Target="../media/image44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9.jpeg"/><Relationship Id="rId4" Type="http://schemas.openxmlformats.org/officeDocument/2006/relationships/image" Target="../media/image48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1.jpeg"/><Relationship Id="rId4" Type="http://schemas.openxmlformats.org/officeDocument/2006/relationships/image" Target="../media/image50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4.jpeg"/><Relationship Id="rId4" Type="http://schemas.openxmlformats.org/officeDocument/2006/relationships/image" Target="../media/image53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9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7" Type="http://schemas.openxmlformats.org/officeDocument/2006/relationships/image" Target="../media/image6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3.jpeg"/><Relationship Id="rId5" Type="http://schemas.openxmlformats.org/officeDocument/2006/relationships/image" Target="../media/image62.jpeg"/><Relationship Id="rId4" Type="http://schemas.openxmlformats.org/officeDocument/2006/relationships/image" Target="../media/image61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8.jpeg"/><Relationship Id="rId4" Type="http://schemas.openxmlformats.org/officeDocument/2006/relationships/image" Target="../media/image67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eg"/><Relationship Id="rId7" Type="http://schemas.openxmlformats.org/officeDocument/2006/relationships/image" Target="../media/image7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2.png"/><Relationship Id="rId5" Type="http://schemas.openxmlformats.org/officeDocument/2006/relationships/image" Target="../media/image71.png"/><Relationship Id="rId4" Type="http://schemas.openxmlformats.org/officeDocument/2006/relationships/image" Target="../media/image7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WordArt 3"/>
          <p:cNvSpPr>
            <a:spLocks noChangeArrowheads="1" noChangeShapeType="1" noTextEdit="1"/>
          </p:cNvSpPr>
          <p:nvPr/>
        </p:nvSpPr>
        <p:spPr bwMode="auto">
          <a:xfrm>
            <a:off x="1763688" y="548680"/>
            <a:ext cx="5934075" cy="10953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3600" kern="10" spc="0" dirty="0" smtClean="0">
                <a:ln w="9525">
                  <a:solidFill>
                    <a:srgbClr val="7030A0"/>
                  </a:solidFill>
                  <a:round/>
                  <a:headEnd/>
                  <a:tailEnd/>
                </a:ln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Проект по конструированию </a:t>
            </a:r>
          </a:p>
          <a:p>
            <a:pPr algn="ctr" rtl="0"/>
            <a:r>
              <a:rPr lang="ru-RU" sz="3600" kern="10" spc="0" dirty="0" smtClean="0">
                <a:ln w="9525">
                  <a:solidFill>
                    <a:srgbClr val="7030A0"/>
                  </a:solidFill>
                  <a:round/>
                  <a:headEnd/>
                  <a:tailEnd/>
                </a:ln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в группе компенсирующей направленности</a:t>
            </a:r>
            <a:endParaRPr lang="ru-RU" sz="3600" kern="10" spc="0" dirty="0">
              <a:ln w="9525">
                <a:solidFill>
                  <a:srgbClr val="7030A0"/>
                </a:solidFill>
                <a:round/>
                <a:headEnd/>
                <a:tailEnd/>
              </a:ln>
              <a:solidFill>
                <a:srgbClr val="336699"/>
              </a:solidFill>
              <a:effectLst>
                <a:outerShdw dist="45791" dir="2021404" algn="ctr" rotWithShape="0">
                  <a:srgbClr val="B2B2B2">
                    <a:alpha val="80000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1028" name="WordArt 4"/>
          <p:cNvSpPr>
            <a:spLocks noChangeArrowheads="1" noChangeShapeType="1" noTextEdit="1"/>
          </p:cNvSpPr>
          <p:nvPr/>
        </p:nvSpPr>
        <p:spPr bwMode="auto">
          <a:xfrm>
            <a:off x="1259632" y="2348880"/>
            <a:ext cx="6696744" cy="2679551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3600" kern="10" spc="0" dirty="0" smtClean="0">
                <a:ln w="9525">
                  <a:solidFill>
                    <a:srgbClr val="C00000"/>
                  </a:solidFill>
                  <a:round/>
                  <a:headEnd/>
                  <a:tailEnd/>
                </a:ln>
                <a:solidFill>
                  <a:srgbClr val="002060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"Фантазируем,</a:t>
            </a:r>
          </a:p>
          <a:p>
            <a:pPr algn="ctr" rtl="0"/>
            <a:r>
              <a:rPr lang="ru-RU" sz="3600" kern="10" spc="0" dirty="0" smtClean="0">
                <a:ln w="9525">
                  <a:solidFill>
                    <a:srgbClr val="C00000"/>
                  </a:solidFill>
                  <a:round/>
                  <a:headEnd/>
                  <a:tailEnd/>
                </a:ln>
                <a:solidFill>
                  <a:srgbClr val="002060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творим,</a:t>
            </a:r>
          </a:p>
          <a:p>
            <a:pPr algn="ctr" rtl="0"/>
            <a:r>
              <a:rPr lang="ru-RU" sz="3600" kern="10" spc="0" dirty="0" smtClean="0">
                <a:ln w="9525">
                  <a:solidFill>
                    <a:srgbClr val="C00000"/>
                  </a:solidFill>
                  <a:round/>
                  <a:headEnd/>
                  <a:tailEnd/>
                </a:ln>
                <a:solidFill>
                  <a:srgbClr val="002060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конструируем"</a:t>
            </a:r>
            <a:endParaRPr lang="ru-RU" sz="3600" kern="10" spc="0" dirty="0">
              <a:ln w="9525">
                <a:solidFill>
                  <a:srgbClr val="C00000"/>
                </a:solidFill>
                <a:round/>
                <a:headEnd/>
                <a:tailEnd/>
              </a:ln>
              <a:solidFill>
                <a:srgbClr val="002060"/>
              </a:solidFill>
              <a:effectLst>
                <a:outerShdw dist="45791" dir="2021404" algn="ctr" rotWithShape="0">
                  <a:srgbClr val="B2B2B2">
                    <a:alpha val="80000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27649" name="Rectangle 1"/>
          <p:cNvSpPr>
            <a:spLocks noChangeArrowheads="1"/>
          </p:cNvSpPr>
          <p:nvPr/>
        </p:nvSpPr>
        <p:spPr bwMode="auto">
          <a:xfrm>
            <a:off x="5796136" y="5661248"/>
            <a:ext cx="3203848" cy="10002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                                                                                                                                          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17365D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Руководители: </a:t>
            </a:r>
            <a:endParaRPr kumimoji="0" lang="ru-RU" sz="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17365D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Воспитатель :Исайкина Т.А.</a:t>
            </a:r>
            <a:endParaRPr kumimoji="0" lang="ru-RU" sz="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17365D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Учитель-логопед: Любавская Г.В.</a:t>
            </a:r>
            <a:endParaRPr kumimoji="0" lang="ru-RU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https://ds04.infourok.ru/uploads/ex/04e4/0001c61b-96354f11/img14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87624" y="404664"/>
            <a:ext cx="3635896" cy="29969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60032" y="2996952"/>
            <a:ext cx="3564104" cy="33843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s://ds04.infourok.ru/uploads/ex/04e4/0001c61b-96354f11/img14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 descr="C:\Users\admin\Desktop\ФОТО с ТЕЛЕФОНА\ПРОЕКТ,конкурс\IMG_20181107_162541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31640" y="404664"/>
            <a:ext cx="2990850" cy="2924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  <p:pic>
        <p:nvPicPr>
          <p:cNvPr id="5" name="Рисунок 4" descr="C:\Users\admin\Desktop\ФОТО с ТЕЛЕФОНА\ПРОЕКТ,конкурс\IMG_20181107_162606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4048" y="404664"/>
            <a:ext cx="2990850" cy="2880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  <p:pic>
        <p:nvPicPr>
          <p:cNvPr id="6" name="Рисунок 5" descr="C:\Users\admin\Desktop\ФОТО с ТЕЛЕФОНА\ПРОЕКТ,конкурс\IMG_20181107_164622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403648" y="3573016"/>
            <a:ext cx="2952328" cy="2952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  <p:pic>
        <p:nvPicPr>
          <p:cNvPr id="7" name="Рисунок 6" descr="C:\Users\admin\Desktop\ФОТО с ТЕЛЕФОНА\ПРОЕКТ,конкурс\IMG_20181107_163112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004048" y="3645024"/>
            <a:ext cx="2990850" cy="28803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https://ds04.infourok.ru/uploads/ex/04e4/0001c61b-96354f11/img14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C:\Users\admin\Desktop\ФОТО с ТЕЛЕФОНА\ПРОЕКТ,конкурс\IMG_20181107_162814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87624" y="332656"/>
            <a:ext cx="2880320" cy="33843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  <p:pic>
        <p:nvPicPr>
          <p:cNvPr id="8" name="Рисунок 7" descr="C:\Users\admin\Desktop\ФОТО с ТЕЛЕФОНА\ПРОЕКТ,конкурс\IMG_20181107_164510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76056" y="404664"/>
            <a:ext cx="2880319" cy="33123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  <p:pic>
        <p:nvPicPr>
          <p:cNvPr id="9" name="Рисунок 8" descr="C:\Users\admin\Desktop\ФОТО с ТЕЛЕФОНА\ПРОЕКТ,конкурс\IMG_20181107_165858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915816" y="3356992"/>
            <a:ext cx="2880320" cy="31683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https://ds04.infourok.ru/uploads/ex/04e4/0001c61b-96354f11/img14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Рисунок 1" descr="C:\Users\admin\Desktop\ФОТО с ТЕЛЕФОНА\ПРОЕКТ,конкурс\IMG_20181107_162617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43608" y="260648"/>
            <a:ext cx="3248025" cy="302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  <p:pic>
        <p:nvPicPr>
          <p:cNvPr id="3" name="Рисунок 2" descr="C:\Users\admin\Desktop\ФОТО с ТЕЛЕФОНА\ПРОЕКТ,конкурс\IMG_20181107_165202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43608" y="3429000"/>
            <a:ext cx="3240360" cy="30243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  <p:pic>
        <p:nvPicPr>
          <p:cNvPr id="4" name="Рисунок 3" descr="C:\Users\admin\Desktop\ФОТО с ТЕЛЕФОНА\ПРОЕКТ,конкурс\IMG_20181107_170024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580112" y="3429000"/>
            <a:ext cx="3240360" cy="30243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  <p:pic>
        <p:nvPicPr>
          <p:cNvPr id="5" name="Рисунок 4" descr="C:\Users\admin\Desktop\ФОТО с ТЕЛЕФОНА\ПРОЕКТ,конкурс\IMG_20181107_165226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508104" y="332656"/>
            <a:ext cx="3240360" cy="30243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  <p:pic>
        <p:nvPicPr>
          <p:cNvPr id="6" name="Рисунок 5" descr="C:\Users\admin\Desktop\ФОТО с ТЕЛЕФОНА\ПРОЕКТ,конкурс\IMG_20181107_170039.jpg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707904" y="1988840"/>
            <a:ext cx="2218556" cy="30030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s://ds04.infourok.ru/uploads/ex/04e4/0001c61b-96354f11/img14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7140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 descr="https://i.mycdn.me/image?id=883505018417&amp;t=3&amp;plc=WEB&amp;tkn=*sVSNN7OVGVjB_o0cxuLDWFOhyN0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1600" y="260648"/>
            <a:ext cx="2952328" cy="2808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  <p:pic>
        <p:nvPicPr>
          <p:cNvPr id="4" name="Рисунок 3" descr="https://i.mycdn.me/image?id=883505019697&amp;t=3&amp;plc=WEB&amp;tkn=*FjQjJPFjWg6uw-0p767-H3d8BAM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419872" y="116632"/>
            <a:ext cx="2952327" cy="2808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  <p:pic>
        <p:nvPicPr>
          <p:cNvPr id="5" name="Рисунок 4" descr="https://i.mycdn.me/image?id=883505020721&amp;t=3&amp;plc=WEB&amp;tkn=*8ucw7ayjC-s_5MA5s3eR2KwfLMo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156176" y="332656"/>
            <a:ext cx="2700807" cy="2808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  <p:pic>
        <p:nvPicPr>
          <p:cNvPr id="6" name="Рисунок 5" descr="https://i.mycdn.me/image?id=883505031473&amp;t=3&amp;plc=WEB&amp;tkn=*sIPNyoOs34SPFJwXk5G-Uy6slQI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043608" y="3429000"/>
            <a:ext cx="3024336" cy="27363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  <p:pic>
        <p:nvPicPr>
          <p:cNvPr id="7" name="Рисунок 6" descr="https://i.mycdn.me/image?id=883505032497&amp;t=3&amp;plc=WEB&amp;tkn=*Borp98QOemC2g3kWxR9N0KTDW2c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563888" y="3212976"/>
            <a:ext cx="3042221" cy="27363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  <p:pic>
        <p:nvPicPr>
          <p:cNvPr id="8" name="Рисунок 7" descr="https://i.mycdn.me/image?id=883505033521&amp;t=3&amp;plc=WEB&amp;tkn=*MwQeam7zhjMaaTbyW6fhpv_a9DQ"/>
          <p:cNvPicPr/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868144" y="3429000"/>
            <a:ext cx="2880320" cy="28083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s://ds04.infourok.ru/uploads/ex/04e4/0001c61b-96354f11/img14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 descr="https://i.mycdn.me/image?id=883505034289&amp;t=3&amp;plc=WEB&amp;tkn=*B3zHLVSHtx3XKEbgsr250hpobrE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11760" y="332656"/>
            <a:ext cx="5148337" cy="6192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s://ds04.infourok.ru/uploads/ex/04e4/0001c61b-96354f11/img14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986" name="Picture 2" descr="C:\Users\admin\Desktop\ФОТО\фото бумага\IMG-20181109-WA000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03648" y="404664"/>
            <a:ext cx="3224808" cy="3138686"/>
          </a:xfrm>
          <a:prstGeom prst="rect">
            <a:avLst/>
          </a:prstGeom>
          <a:noFill/>
          <a:effectLst>
            <a:softEdge rad="127000"/>
          </a:effectLst>
        </p:spPr>
      </p:pic>
      <p:pic>
        <p:nvPicPr>
          <p:cNvPr id="41987" name="Picture 3" descr="C:\Users\admin\Desktop\ФОТО\фото бумага\IMG-20181109-WA000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20072" y="332656"/>
            <a:ext cx="3528392" cy="3168352"/>
          </a:xfrm>
          <a:prstGeom prst="rect">
            <a:avLst/>
          </a:prstGeom>
          <a:noFill/>
          <a:effectLst>
            <a:softEdge rad="127000"/>
          </a:effectLst>
        </p:spPr>
      </p:pic>
      <p:pic>
        <p:nvPicPr>
          <p:cNvPr id="41988" name="Picture 4" descr="C:\Users\admin\Desktop\ФОТО\фото бумага\IMG-20181109-WA0005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843808" y="3501008"/>
            <a:ext cx="3570734" cy="3024336"/>
          </a:xfrm>
          <a:prstGeom prst="rect">
            <a:avLst/>
          </a:prstGeom>
          <a:noFill/>
          <a:effectLst>
            <a:softEdge rad="1270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https://ds04.infourok.ru/uploads/ex/04e4/0001c61b-96354f11/img14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87624" y="548680"/>
            <a:ext cx="3672384" cy="2736304"/>
          </a:xfrm>
          <a:prstGeom prst="rect">
            <a:avLst/>
          </a:prstGeom>
          <a:ln>
            <a:noFill/>
          </a:ln>
          <a:effectLst>
            <a:glow rad="228600">
              <a:schemeClr val="accent4">
                <a:satMod val="175000"/>
                <a:alpha val="40000"/>
              </a:schemeClr>
            </a:glow>
            <a:softEdge rad="112500"/>
          </a:effectLst>
        </p:spPr>
      </p:pic>
      <p:pic>
        <p:nvPicPr>
          <p:cNvPr id="3" name="Рисунок 2" descr="F:\Рапб стол\ПРОЕКТ ФОТО\PC185399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20072" y="476672"/>
            <a:ext cx="3600400" cy="2808312"/>
          </a:xfrm>
          <a:prstGeom prst="rect">
            <a:avLst/>
          </a:prstGeom>
          <a:ln>
            <a:noFill/>
          </a:ln>
          <a:effectLst>
            <a:glow rad="139700">
              <a:schemeClr val="accent6">
                <a:satMod val="175000"/>
                <a:alpha val="40000"/>
              </a:schemeClr>
            </a:glow>
            <a:softEdge rad="112500"/>
          </a:effectLst>
        </p:spPr>
      </p:pic>
      <p:pic>
        <p:nvPicPr>
          <p:cNvPr id="4" name="Рисунок 3" descr="F:\Рапб стол\ПРОЕКТ ФОТО\PC185405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860032" y="3717032"/>
            <a:ext cx="3916288" cy="2520280"/>
          </a:xfrm>
          <a:prstGeom prst="rect">
            <a:avLst/>
          </a:prstGeom>
          <a:ln>
            <a:noFill/>
          </a:ln>
          <a:effectLst>
            <a:glow rad="139700">
              <a:schemeClr val="accent5">
                <a:satMod val="175000"/>
                <a:alpha val="40000"/>
              </a:schemeClr>
            </a:glow>
            <a:softEdge rad="112500"/>
          </a:effectLst>
        </p:spPr>
      </p:pic>
      <p:pic>
        <p:nvPicPr>
          <p:cNvPr id="6" name="Рисунок 5" descr="F:\Рапб стол\ПРОЕКТ ФОТО\PC185427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971600" y="3645024"/>
            <a:ext cx="3744416" cy="2524125"/>
          </a:xfrm>
          <a:prstGeom prst="rect">
            <a:avLst/>
          </a:prstGeom>
          <a:ln>
            <a:noFill/>
          </a:ln>
          <a:effectLst>
            <a:glow rad="139700">
              <a:schemeClr val="accent3">
                <a:satMod val="175000"/>
                <a:alpha val="40000"/>
              </a:schemeClr>
            </a:glow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s://ds04.infourok.ru/uploads/ex/04e4/0001c61b-96354f11/img14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3" descr="C:\Users\admin\Desktop\ФОТО\ЮЛЯ ПАНОВА\image (2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03648" y="332656"/>
            <a:ext cx="3096344" cy="2952328"/>
          </a:xfrm>
          <a:prstGeom prst="rect">
            <a:avLst/>
          </a:prstGeom>
          <a:noFill/>
          <a:effectLst>
            <a:softEdge rad="127000"/>
          </a:effectLst>
        </p:spPr>
      </p:pic>
      <p:pic>
        <p:nvPicPr>
          <p:cNvPr id="43010" name="Picture 2" descr="C:\Users\admin\Desktop\ФОТО\ЮЛЯ ПАНОВА\image (9)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32040" y="404664"/>
            <a:ext cx="3384376" cy="2952328"/>
          </a:xfrm>
          <a:prstGeom prst="rect">
            <a:avLst/>
          </a:prstGeom>
          <a:noFill/>
          <a:effectLst>
            <a:softEdge rad="127000"/>
          </a:effectLst>
        </p:spPr>
      </p:pic>
      <p:pic>
        <p:nvPicPr>
          <p:cNvPr id="43011" name="Picture 3" descr="C:\Users\admin\Desktop\ФОТО\ЮЛЯ ПАНОВА\image (6)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331640" y="3501008"/>
            <a:ext cx="3168352" cy="2952328"/>
          </a:xfrm>
          <a:prstGeom prst="rect">
            <a:avLst/>
          </a:prstGeom>
          <a:noFill/>
          <a:effectLst>
            <a:softEdge rad="127000"/>
          </a:effectLst>
        </p:spPr>
      </p:pic>
      <p:pic>
        <p:nvPicPr>
          <p:cNvPr id="43012" name="Picture 4" descr="C:\Users\admin\Desktop\ФОТО\ЮЛЯ ПАНОВА\image (3)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076056" y="3501008"/>
            <a:ext cx="3384376" cy="3096344"/>
          </a:xfrm>
          <a:prstGeom prst="rect">
            <a:avLst/>
          </a:prstGeom>
          <a:noFill/>
          <a:effectLst>
            <a:softEdge rad="1270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s://ds04.infourok.ru/uploads/ex/04e4/0001c61b-96354f11/img14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7584" y="260648"/>
            <a:ext cx="3672408" cy="40831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  <p:pic>
        <p:nvPicPr>
          <p:cNvPr id="8" name="Рисунок 7" descr="C:\Users\admin\Desktop\ФОТО с ТЕЛЕФОНА\ПРОЕКТ,конкурс\IMG_20181112_163815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76056" y="476672"/>
            <a:ext cx="3672840" cy="41764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  <p:pic>
        <p:nvPicPr>
          <p:cNvPr id="9" name="Рисунок 8" descr="C:\Users\admin\Desktop\ФОТО с ТЕЛЕФОНА\ПРОЕКТ,конкурс\IMG_20181112_164509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131840" y="3933056"/>
            <a:ext cx="3094112" cy="27363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s://ds04.infourok.ru/uploads/ex/04e4/0001c61b-96354f11/img14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25" name="Rectangle 1"/>
          <p:cNvSpPr>
            <a:spLocks noChangeArrowheads="1"/>
          </p:cNvSpPr>
          <p:nvPr/>
        </p:nvSpPr>
        <p:spPr bwMode="auto">
          <a:xfrm>
            <a:off x="0" y="3202330"/>
            <a:ext cx="14199721" cy="203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                                   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                                   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                                   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                                  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b="1" dirty="0" smtClean="0">
              <a:solidFill>
                <a:srgbClr val="FF0000"/>
              </a:solidFill>
              <a:latin typeface="Monotype Corsiva" pitchFamily="66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Monotype Corsiva" pitchFamily="66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b="1" dirty="0" smtClean="0">
              <a:solidFill>
                <a:srgbClr val="FF0000"/>
              </a:solidFill>
              <a:latin typeface="Monotype Corsiva" pitchFamily="66" charset="0"/>
              <a:ea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259632" y="332656"/>
            <a:ext cx="7560840" cy="6192688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Тема   проекта: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</a:p>
          <a:p>
            <a:pPr algn="ctr"/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</a:t>
            </a:r>
            <a:r>
              <a:rPr lang="ru-RU" sz="2000" dirty="0" err="1" smtClean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Фантазируем,творим,конструируем</a:t>
            </a: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»</a:t>
            </a:r>
          </a:p>
          <a:p>
            <a:pPr algn="ctr"/>
            <a:endParaRPr lang="ru-RU" sz="2000" dirty="0" smtClean="0">
              <a:solidFill>
                <a:schemeClr val="tx1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3200" b="1" dirty="0" smtClean="0">
                <a:solidFill>
                  <a:srgbClr val="FF0000"/>
                </a:solidFill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Вид </a:t>
            </a:r>
            <a:r>
              <a:rPr lang="ru-RU" sz="3200" b="1" dirty="0" smtClean="0">
                <a:solidFill>
                  <a:srgbClr val="FF0000"/>
                </a:solidFill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проекта:</a:t>
            </a:r>
            <a:r>
              <a:rPr lang="ru-RU" sz="3200" b="1" dirty="0" smtClean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lang="ru-RU" sz="3200" b="1" dirty="0" smtClean="0">
              <a:solidFill>
                <a:schemeClr val="tx1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краткосрочный</a:t>
            </a: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познавательно-творческий</a:t>
            </a:r>
          </a:p>
          <a:p>
            <a:pPr algn="ctr"/>
            <a:endParaRPr lang="ru-RU" sz="2000" dirty="0" smtClean="0">
              <a:solidFill>
                <a:schemeClr val="tx1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3200" b="1" dirty="0" smtClean="0">
                <a:solidFill>
                  <a:srgbClr val="FF0000"/>
                </a:solidFill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Срок  реализации </a:t>
            </a:r>
            <a:r>
              <a:rPr lang="ru-RU" sz="3200" b="1" dirty="0" smtClean="0">
                <a:solidFill>
                  <a:srgbClr val="FF0000"/>
                </a:solidFill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проекта:</a:t>
            </a:r>
            <a:r>
              <a:rPr lang="ru-RU" sz="3200" b="1" dirty="0" smtClean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lang="ru-RU" sz="3200" b="1" dirty="0" smtClean="0">
              <a:solidFill>
                <a:schemeClr val="tx1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 </a:t>
            </a: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месяц (01.11.2018 – 30.11.2018</a:t>
            </a: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.)</a:t>
            </a:r>
          </a:p>
          <a:p>
            <a:pPr algn="ctr"/>
            <a:endParaRPr lang="ru-RU" sz="2000" dirty="0" smtClean="0">
              <a:solidFill>
                <a:schemeClr val="tx1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3200" b="1" dirty="0" smtClean="0">
                <a:solidFill>
                  <a:srgbClr val="FF0000"/>
                </a:solidFill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Участники проекта:</a:t>
            </a:r>
            <a:r>
              <a:rPr lang="ru-RU" sz="3200" b="1" dirty="0" smtClean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lang="ru-RU" sz="3200" b="1" dirty="0" smtClean="0">
              <a:solidFill>
                <a:schemeClr val="tx1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воспитатели</a:t>
            </a: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учитель-логопед, дети, родители</a:t>
            </a:r>
            <a:endParaRPr lang="ru-RU" sz="20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s://ds04.infourok.ru/uploads/ex/04e4/0001c61b-96354f11/img14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13366104"/>
            <a:ext cx="3672408" cy="40831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 descr="C:\Users\admin\Desktop\фото бумага\IMG_20181128_154827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331640" y="476672"/>
            <a:ext cx="3528392" cy="38884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  <p:pic>
        <p:nvPicPr>
          <p:cNvPr id="5" name="Рисунок 4" descr="C:\Users\admin\Desktop\фото бумага\IMG_20181128_155115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76056" y="2420888"/>
            <a:ext cx="3528392" cy="38884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https://ds04.infourok.ru/uploads/ex/04e4/0001c61b-96354f11/img14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Рисунок 1" descr="C:\Users\admin\Desktop\фото бумага\IMG-20181108-WA0002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15616" y="476672"/>
            <a:ext cx="2520280" cy="33843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  <p:pic>
        <p:nvPicPr>
          <p:cNvPr id="3" name="Рисунок 2" descr="C:\Users\admin\Desktop\фото бумага\IMG-20181108-WA0005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635896" y="1628800"/>
            <a:ext cx="2520280" cy="33843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  <p:pic>
        <p:nvPicPr>
          <p:cNvPr id="4" name="Рисунок 3" descr="C:\Users\admin\Desktop\фото бумага\IMG-20181108-WA0006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228184" y="2780928"/>
            <a:ext cx="2520280" cy="33843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s://ds04.infourok.ru/uploads/ex/04e4/0001c61b-96354f11/img14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 descr="C:\Users\admin\Desktop\фото бумага\IMG-20181108-WA0007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11760" y="332656"/>
            <a:ext cx="4392488" cy="6192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s://ds04.infourok.ru/uploads/ex/04e4/0001c61b-96354f11/img14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 descr="C:\Users\admin\Desktop\ФОТО с ТЕЛЕФОНА\ПРОЕКТ,конкурс\IMG_20181107_165507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35696" y="980728"/>
            <a:ext cx="5940425" cy="4454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139700">
              <a:schemeClr val="accent2">
                <a:satMod val="175000"/>
                <a:alpha val="40000"/>
              </a:schemeClr>
            </a:glo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s://ds04.infourok.ru/uploads/ex/04e4/0001c61b-96354f11/img14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 descr="C:\Users\admin\Desktop\фото бумага\IMG-20181110-WA0003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23728" y="332656"/>
            <a:ext cx="4842421" cy="6120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s://ds04.infourok.ru/uploads/ex/04e4/0001c61b-96354f11/img14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 descr="https://i.mycdn.me/image?id=881196567829&amp;t=3&amp;plc=WEB&amp;tkn=*GMVShxfD0qmTHxGjpBDl3tTeUSo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59632" y="476672"/>
            <a:ext cx="3168352" cy="38164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  <p:pic>
        <p:nvPicPr>
          <p:cNvPr id="4" name="Рисунок 3" descr="https://i.mycdn.me/image?id=881196567573&amp;t=3&amp;plc=WEB&amp;tkn=*Ik2-tPzBCP6qTF6LwNr4WfM5I0M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32040" y="2780928"/>
            <a:ext cx="3456384" cy="36724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s://ds04.infourok.ru/uploads/ex/04e4/0001c61b-96354f11/img14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 descr="C:\Users\admin\Desktop\фото бумага\IMG-20181108-WA0014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15616" y="404664"/>
            <a:ext cx="2304256" cy="2952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 descr="C:\Users\admin\Desktop\фото бумага\IMG-20181108-WA0008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635896" y="404664"/>
            <a:ext cx="2448272" cy="2952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C:\Users\admin\Desktop\фото бумага\IMG-20181108-WA0013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228184" y="404664"/>
            <a:ext cx="2520280" cy="2952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C:\Users\admin\Desktop\фото бумага\IMG-20181108-WA0010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115616" y="3429000"/>
            <a:ext cx="2304256" cy="2952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C:\Users\admin\Desktop\фото бумага\IMG-20181108-WA0021.jpg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563889" y="3429000"/>
            <a:ext cx="5256584" cy="29814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s://ds04.infourok.ru/uploads/ex/04e4/0001c61b-96354f11/img14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 descr="C:\Users\admin\Desktop\ФОТО с ТЕЛЕФОНА\ПРОЕКТ,конкурс\IMG_20181108_170348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31640" y="404664"/>
            <a:ext cx="7416824" cy="5904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s://ds04.infourok.ru/uploads/ex/04e4/0001c61b-96354f11/img14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87624" y="404664"/>
            <a:ext cx="3707904" cy="25649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  <p:pic>
        <p:nvPicPr>
          <p:cNvPr id="4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76056" y="404664"/>
            <a:ext cx="3672408" cy="259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131840" y="3284984"/>
            <a:ext cx="3600400" cy="27089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 descr="https://ds04.infourok.ru/uploads/ex/04e4/0001c61b-96354f11/img14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7373600" y="-8915400"/>
            <a:ext cx="5400000" cy="303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7373600" y="-8915400"/>
            <a:ext cx="5400000" cy="303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7373600" y="-8915400"/>
            <a:ext cx="5400000" cy="303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259632" y="476672"/>
            <a:ext cx="3456384" cy="30243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88024" y="476672"/>
            <a:ext cx="3888432" cy="30243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  <p:pic>
        <p:nvPicPr>
          <p:cNvPr id="10" name="Picture 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187624" y="3573016"/>
            <a:ext cx="3456384" cy="30243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716017" y="3573016"/>
            <a:ext cx="3960439" cy="29969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s://ds04.infourok.ru/uploads/ex/04e4/0001c61b-96354f11/img14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Скругленный прямоугольник 2"/>
          <p:cNvSpPr/>
          <p:nvPr/>
        </p:nvSpPr>
        <p:spPr>
          <a:xfrm>
            <a:off x="1187624" y="980728"/>
            <a:ext cx="7632848" cy="468052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3200" b="1" dirty="0" smtClean="0">
                <a:solidFill>
                  <a:srgbClr val="FF0000"/>
                </a:solidFill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Актуальность </a:t>
            </a:r>
            <a:r>
              <a:rPr lang="ru-RU" sz="3200" b="1" dirty="0" smtClean="0">
                <a:solidFill>
                  <a:srgbClr val="FF0000"/>
                </a:solidFill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проекта:</a:t>
            </a:r>
            <a:r>
              <a:rPr lang="ru-RU" sz="3200" dirty="0" smtClean="0">
                <a:solidFill>
                  <a:schemeClr val="tx1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 </a:t>
            </a:r>
            <a:endParaRPr lang="ru-RU" sz="3200" dirty="0" smtClean="0">
              <a:solidFill>
                <a:schemeClr val="tx1"/>
              </a:solidFill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Мы </a:t>
            </a: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живем в мире, совсем не </a:t>
            </a: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похожем на </a:t>
            </a: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тот, </a:t>
            </a: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 </a:t>
            </a: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котором мы родились. И темп изменений продолжает </a:t>
            </a: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нарастать</a:t>
            </a: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r>
              <a:rPr lang="ru-RU" sz="20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Сегодняшним дошкольникам  </a:t>
            </a: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предстоит: </a:t>
            </a:r>
            <a:endParaRPr lang="ru-RU" sz="20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  <a:sym typeface="Symbol" pitchFamily="18" charset="2"/>
              </a:rPr>
              <a:t>      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  <a:sym typeface="Symbol" pitchFamily="18" charset="2"/>
              </a:rPr>
              <a:t></a:t>
            </a: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решать задачи, о которых мы можем лишь догадываться;</a:t>
            </a:r>
            <a:endParaRPr lang="ru-RU" sz="2000" dirty="0" smtClean="0">
              <a:solidFill>
                <a:schemeClr val="tx1"/>
              </a:solidFill>
              <a:latin typeface="Arial" pitchFamily="34" charset="0"/>
              <a:cs typeface="Arial" pitchFamily="34" charset="0"/>
              <a:sym typeface="Symbol" pitchFamily="18" charset="2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  <a:sym typeface="Symbol" pitchFamily="18" charset="2"/>
              </a:rPr>
              <a:t>      </a:t>
            </a:r>
            <a:endParaRPr lang="ru-RU" sz="2000" dirty="0" smtClean="0">
              <a:solidFill>
                <a:schemeClr val="tx1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  <a:sym typeface="Symbol" pitchFamily="18" charset="2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  <a:sym typeface="Symbol" pitchFamily="18" charset="2"/>
              </a:rPr>
              <a:t></a:t>
            </a: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использовать технологии, которые еще не созданы;</a:t>
            </a:r>
            <a:endParaRPr lang="ru-RU" sz="2000" dirty="0" smtClean="0">
              <a:solidFill>
                <a:schemeClr val="tx1"/>
              </a:solidFill>
              <a:latin typeface="Arial" pitchFamily="34" charset="0"/>
              <a:cs typeface="Arial" pitchFamily="34" charset="0"/>
              <a:sym typeface="Symbol" pitchFamily="18" charset="2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  <a:sym typeface="Symbol" pitchFamily="18" charset="2"/>
              </a:rPr>
              <a:t>    </a:t>
            </a:r>
            <a:endParaRPr lang="ru-RU" sz="2000" dirty="0" smtClean="0">
              <a:solidFill>
                <a:schemeClr val="tx1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  <a:sym typeface="Symbol" pitchFamily="18" charset="2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  <a:sym typeface="Symbol" pitchFamily="18" charset="2"/>
              </a:rPr>
              <a:t>  </a:t>
            </a: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  <a:sym typeface="Symbol" pitchFamily="18" charset="2"/>
              </a:rPr>
              <a:t></a:t>
            </a: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работать по профессиям, которых пока нет;</a:t>
            </a:r>
            <a:endParaRPr lang="ru-RU" sz="2000" dirty="0" smtClean="0">
              <a:solidFill>
                <a:schemeClr val="tx1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  <a:sym typeface="Symbol" pitchFamily="18" charset="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https://ds04.infourok.ru/uploads/ex/04e4/0001c61b-96354f11/img14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89" name="WordArt 1"/>
          <p:cNvSpPr>
            <a:spLocks noChangeArrowheads="1" noChangeShapeType="1" noTextEdit="1"/>
          </p:cNvSpPr>
          <p:nvPr/>
        </p:nvSpPr>
        <p:spPr bwMode="auto">
          <a:xfrm>
            <a:off x="1619672" y="908720"/>
            <a:ext cx="6624736" cy="4973166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192"/>
              </a:avLst>
            </a:prstTxWarp>
          </a:bodyPr>
          <a:lstStyle/>
          <a:p>
            <a:pPr algn="ctr" rtl="0"/>
            <a:r>
              <a:rPr lang="ru-RU" sz="3600" kern="10" spc="0" smtClean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Arial Black"/>
              </a:rPr>
              <a:t>Благодарим </a:t>
            </a:r>
          </a:p>
          <a:p>
            <a:pPr algn="ctr" rtl="0"/>
            <a:r>
              <a:rPr lang="ru-RU" sz="3600" kern="10" spc="0" smtClean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Arial Black"/>
              </a:rPr>
              <a:t>за </a:t>
            </a:r>
          </a:p>
          <a:p>
            <a:pPr algn="ctr" rtl="0"/>
            <a:r>
              <a:rPr lang="ru-RU" sz="3600" kern="10" spc="0" smtClean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Arial Black"/>
              </a:rPr>
              <a:t>внимание"</a:t>
            </a:r>
            <a:endParaRPr lang="ru-RU" sz="3600" kern="10" spc="0">
              <a:ln w="12700">
                <a:solidFill>
                  <a:srgbClr val="EAEAEA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80000"/>
                  </a:srgbClr>
                </a:outerShdw>
              </a:effectLst>
              <a:latin typeface="Arial Black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s://ds04.infourok.ru/uploads/ex/04e4/0001c61b-96354f11/img14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Скругленный прямоугольник 2"/>
          <p:cNvSpPr/>
          <p:nvPr/>
        </p:nvSpPr>
        <p:spPr>
          <a:xfrm>
            <a:off x="1259632" y="764704"/>
            <a:ext cx="7560840" cy="5472608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lvl="0" fontAlgn="base">
              <a:spcBef>
                <a:spcPct val="0"/>
              </a:spcBef>
              <a:spcAft>
                <a:spcPct val="0"/>
              </a:spcAft>
              <a:tabLst>
                <a:tab pos="319088" algn="l"/>
              </a:tabLst>
            </a:pPr>
            <a:r>
              <a:rPr lang="ru-RU" sz="3200" b="1" dirty="0" smtClean="0">
                <a:solidFill>
                  <a:srgbClr val="FF0000"/>
                </a:solidFill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Цель проекта:</a:t>
            </a:r>
            <a:endParaRPr lang="ru-RU" sz="3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319088" algn="l"/>
              </a:tabLst>
            </a:pP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                Развитие творческих конструктивно-инженерных способностей  детей дошкольного возраста</a:t>
            </a:r>
            <a:endParaRPr lang="ru-RU" sz="20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319088" algn="l"/>
              </a:tabLst>
            </a:pPr>
            <a:r>
              <a:rPr lang="ru-RU" sz="3200" b="1" dirty="0" smtClean="0">
                <a:solidFill>
                  <a:srgbClr val="FF0000"/>
                </a:solidFill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Задачи</a:t>
            </a:r>
            <a:r>
              <a:rPr lang="ru-RU" sz="3200" b="1" dirty="0" smtClean="0">
                <a:solidFill>
                  <a:srgbClr val="FF0000"/>
                </a:solidFill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:</a:t>
            </a:r>
            <a:endParaRPr lang="ru-RU" sz="3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319088" algn="l"/>
              </a:tabLst>
            </a:pP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Стимулировать мотивацию детей к получению знаний, помогать формировать творческую  личность ребенка.</a:t>
            </a:r>
            <a:endParaRPr lang="ru-RU" sz="20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319088" algn="l"/>
              </a:tabLst>
            </a:pP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Способствовать развитию конструкторских, инженерных навыков.</a:t>
            </a:r>
            <a:endParaRPr lang="ru-RU" sz="20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319088" algn="l"/>
              </a:tabLst>
            </a:pP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Развивать мелкую моторику, пространственное мышление, воображение, творчество.</a:t>
            </a:r>
            <a:endParaRPr lang="ru-RU" sz="20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319088" algn="l"/>
              </a:tabLst>
            </a:pP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Способствовать формированию самостоятельности, трудолюбия, начатое дело доводить до конца. </a:t>
            </a:r>
            <a:endParaRPr lang="ru-RU" sz="20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319088" algn="l"/>
              </a:tabLst>
            </a:pP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Воспитывать интерес к различным видам конструирования.</a:t>
            </a:r>
            <a:endParaRPr lang="ru-RU" sz="20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319088" algn="l"/>
              </a:tabLst>
            </a:pP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Привлечь родителей и других членов семей к совместному с дошкольниками  конструированию из разнообразного материала</a:t>
            </a:r>
            <a:endParaRPr lang="ru-RU" sz="20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https://ds04.infourok.ru/uploads/ex/04e4/0001c61b-96354f11/img14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Рисунок 1" descr="C:\Users\admin\Desktop\ФОТО с ТЕЛЕФОНА\ПРОЕКТ,конкурс\IMG_20181107_140847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99592" y="1340768"/>
            <a:ext cx="2664296" cy="3240360"/>
          </a:xfrm>
          <a:prstGeom prst="rect">
            <a:avLst/>
          </a:prstGeom>
          <a:ln>
            <a:noFill/>
          </a:ln>
          <a:effectLst>
            <a:softEdge rad="127000"/>
          </a:effectLst>
        </p:spPr>
      </p:pic>
      <p:pic>
        <p:nvPicPr>
          <p:cNvPr id="3" name="Рисунок 2" descr="C:\Users\admin\Desktop\ФОТО с ТЕЛЕФОНА\ПРОЕКТ,конкурс\IMG_20181107_153608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300192" y="3356992"/>
            <a:ext cx="2520280" cy="30963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  <p:pic>
        <p:nvPicPr>
          <p:cNvPr id="4" name="Рисунок 3" descr="C:\Users\admin\Desktop\ФОТО с ТЕЛЕФОНА\ПРОЕКТ,конкурс\IMG_20181107_153750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635896" y="2060848"/>
            <a:ext cx="2520279" cy="30963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  <p:sp>
        <p:nvSpPr>
          <p:cNvPr id="8194" name="WordArt 2"/>
          <p:cNvSpPr>
            <a:spLocks noChangeArrowheads="1" noChangeShapeType="1" noTextEdit="1"/>
          </p:cNvSpPr>
          <p:nvPr/>
        </p:nvSpPr>
        <p:spPr bwMode="auto">
          <a:xfrm>
            <a:off x="1691680" y="260648"/>
            <a:ext cx="6912768" cy="70294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3600" kern="10" spc="0" smtClean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Arial Black"/>
              </a:rPr>
              <a:t>Выставка литературы по конструированию</a:t>
            </a:r>
            <a:endParaRPr lang="ru-RU" sz="3600" kern="10" spc="0">
              <a:ln w="12700">
                <a:solidFill>
                  <a:srgbClr val="EAEAEA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80000"/>
                  </a:srgbClr>
                </a:outerShdw>
              </a:effectLst>
              <a:latin typeface="Arial Black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s://ds04.infourok.ru/uploads/ex/04e4/0001c61b-96354f11/img14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 descr="C:\Users\admin\Desktop\ФОТО с ТЕЛЕФОНА\ПРОЕКТ,конкурс\IMG_20181107_153933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7584" y="260648"/>
            <a:ext cx="2990850" cy="4029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  <p:pic>
        <p:nvPicPr>
          <p:cNvPr id="4" name="Рисунок 3" descr="C:\Users\admin\Desktop\ФОТО с ТЕЛЕФОНА\ПРОЕКТ,конкурс\IMG_20181107_160528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03848" y="2492896"/>
            <a:ext cx="3024336" cy="4029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  <p:pic>
        <p:nvPicPr>
          <p:cNvPr id="5" name="Рисунок 4" descr="C:\Users\admin\Desktop\ФОТО с ТЕЛЕФОНА\ПРОЕКТ,конкурс\IMG_20181107_153835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868144" y="332656"/>
            <a:ext cx="3024336" cy="401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s://ds04.infourok.ru/uploads/ex/04e4/0001c61b-96354f11/img14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Скругленный прямоугольник 2"/>
          <p:cNvSpPr/>
          <p:nvPr/>
        </p:nvSpPr>
        <p:spPr>
          <a:xfrm>
            <a:off x="3203848" y="548680"/>
            <a:ext cx="3456384" cy="914400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Конструирование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Овал 3"/>
          <p:cNvSpPr/>
          <p:nvPr/>
        </p:nvSpPr>
        <p:spPr>
          <a:xfrm>
            <a:off x="899592" y="1556792"/>
            <a:ext cx="2592288" cy="914400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/>
              <a:t>Из </a:t>
            </a:r>
            <a:r>
              <a:rPr lang="ru-RU" sz="1400" dirty="0" err="1" smtClean="0"/>
              <a:t>метал.конструктора</a:t>
            </a:r>
            <a:endParaRPr lang="ru-RU" sz="1400" dirty="0" smtClean="0"/>
          </a:p>
          <a:p>
            <a:pPr algn="ctr"/>
            <a:r>
              <a:rPr lang="ru-RU" sz="1400" dirty="0" smtClean="0"/>
              <a:t>(дома)</a:t>
            </a:r>
            <a:endParaRPr lang="ru-RU" sz="1400" dirty="0"/>
          </a:p>
        </p:txBody>
      </p:sp>
      <p:sp>
        <p:nvSpPr>
          <p:cNvPr id="5" name="Овал 4"/>
          <p:cNvSpPr/>
          <p:nvPr/>
        </p:nvSpPr>
        <p:spPr>
          <a:xfrm>
            <a:off x="1331640" y="2924944"/>
            <a:ext cx="2448272" cy="914400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rgbClr val="7030A0"/>
                </a:solidFill>
              </a:rPr>
              <a:t>Из строительного материала</a:t>
            </a:r>
          </a:p>
          <a:p>
            <a:pPr algn="ctr"/>
            <a:r>
              <a:rPr lang="ru-RU" sz="1400" dirty="0" smtClean="0">
                <a:solidFill>
                  <a:srgbClr val="7030A0"/>
                </a:solidFill>
              </a:rPr>
              <a:t>(группа)</a:t>
            </a:r>
            <a:endParaRPr lang="ru-RU" sz="1400" dirty="0">
              <a:solidFill>
                <a:srgbClr val="7030A0"/>
              </a:solidFill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6300192" y="2924944"/>
            <a:ext cx="2376264" cy="91440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/>
              <a:t>Из природного материала</a:t>
            </a:r>
          </a:p>
          <a:p>
            <a:pPr algn="ctr"/>
            <a:r>
              <a:rPr lang="ru-RU" sz="1400" dirty="0" smtClean="0"/>
              <a:t>(дома)</a:t>
            </a:r>
            <a:endParaRPr lang="ru-RU" sz="1400" dirty="0"/>
          </a:p>
        </p:txBody>
      </p:sp>
      <p:sp>
        <p:nvSpPr>
          <p:cNvPr id="7" name="Овал 6"/>
          <p:cNvSpPr/>
          <p:nvPr/>
        </p:nvSpPr>
        <p:spPr>
          <a:xfrm>
            <a:off x="1619672" y="4077072"/>
            <a:ext cx="2592288" cy="914400"/>
          </a:xfrm>
          <a:prstGeom prst="ellipse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rgbClr val="7030A0"/>
                </a:solidFill>
              </a:rPr>
              <a:t>Из ЛЕГО –конструктора</a:t>
            </a:r>
          </a:p>
          <a:p>
            <a:pPr algn="ctr"/>
            <a:r>
              <a:rPr lang="ru-RU" sz="1400" dirty="0" smtClean="0">
                <a:solidFill>
                  <a:srgbClr val="7030A0"/>
                </a:solidFill>
              </a:rPr>
              <a:t>(Группа)</a:t>
            </a:r>
            <a:endParaRPr lang="ru-RU" sz="1400" dirty="0">
              <a:solidFill>
                <a:srgbClr val="7030A0"/>
              </a:solidFill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5868144" y="4005064"/>
            <a:ext cx="2592288" cy="1008112"/>
          </a:xfrm>
          <a:prstGeom prst="ellipse">
            <a:avLst/>
          </a:prstGeom>
          <a:solidFill>
            <a:srgbClr val="00B0F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rgbClr val="002060"/>
                </a:solidFill>
              </a:rPr>
              <a:t>Из бросового материала</a:t>
            </a:r>
          </a:p>
          <a:p>
            <a:pPr algn="ctr"/>
            <a:r>
              <a:rPr lang="ru-RU" sz="1400" dirty="0" smtClean="0">
                <a:solidFill>
                  <a:srgbClr val="002060"/>
                </a:solidFill>
              </a:rPr>
              <a:t>(родители с детьми)</a:t>
            </a:r>
            <a:endParaRPr lang="ru-RU" sz="1400" dirty="0">
              <a:solidFill>
                <a:srgbClr val="002060"/>
              </a:solidFill>
            </a:endParaRPr>
          </a:p>
        </p:txBody>
      </p:sp>
      <p:sp>
        <p:nvSpPr>
          <p:cNvPr id="9" name="Овал 8"/>
          <p:cNvSpPr/>
          <p:nvPr/>
        </p:nvSpPr>
        <p:spPr>
          <a:xfrm>
            <a:off x="6372200" y="1772816"/>
            <a:ext cx="2520280" cy="914400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/>
              <a:t>Из бумаги </a:t>
            </a:r>
          </a:p>
          <a:p>
            <a:pPr algn="ctr"/>
            <a:r>
              <a:rPr lang="ru-RU" sz="1400" dirty="0" smtClean="0"/>
              <a:t>(группа , дома)</a:t>
            </a:r>
            <a:endParaRPr lang="ru-RU" sz="1400" dirty="0"/>
          </a:p>
        </p:txBody>
      </p:sp>
      <p:sp>
        <p:nvSpPr>
          <p:cNvPr id="10" name="Овал 9"/>
          <p:cNvSpPr/>
          <p:nvPr/>
        </p:nvSpPr>
        <p:spPr>
          <a:xfrm>
            <a:off x="3563888" y="4941168"/>
            <a:ext cx="2664296" cy="914400"/>
          </a:xfrm>
          <a:prstGeom prst="ellips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rgbClr val="002060"/>
                </a:solidFill>
              </a:rPr>
              <a:t>Из ткани</a:t>
            </a:r>
          </a:p>
          <a:p>
            <a:pPr algn="ctr"/>
            <a:r>
              <a:rPr lang="ru-RU" sz="1400" dirty="0" smtClean="0">
                <a:solidFill>
                  <a:srgbClr val="002060"/>
                </a:solidFill>
              </a:rPr>
              <a:t>(дома с родителями)</a:t>
            </a:r>
            <a:endParaRPr lang="ru-RU" sz="1400" dirty="0">
              <a:solidFill>
                <a:srgbClr val="002060"/>
              </a:solidFill>
            </a:endParaRPr>
          </a:p>
        </p:txBody>
      </p:sp>
      <p:cxnSp>
        <p:nvCxnSpPr>
          <p:cNvPr id="15" name="Прямая со стрелкой 14"/>
          <p:cNvCxnSpPr/>
          <p:nvPr/>
        </p:nvCxnSpPr>
        <p:spPr>
          <a:xfrm>
            <a:off x="6588224" y="1556792"/>
            <a:ext cx="216024" cy="288032"/>
          </a:xfrm>
          <a:prstGeom prst="straightConnector1">
            <a:avLst/>
          </a:prstGeom>
          <a:ln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/>
          <p:nvPr/>
        </p:nvCxnSpPr>
        <p:spPr>
          <a:xfrm>
            <a:off x="5364088" y="1556792"/>
            <a:ext cx="936104" cy="2448272"/>
          </a:xfrm>
          <a:prstGeom prst="straightConnector1">
            <a:avLst/>
          </a:prstGeom>
          <a:ln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/>
          <p:nvPr/>
        </p:nvCxnSpPr>
        <p:spPr>
          <a:xfrm>
            <a:off x="5796136" y="1556792"/>
            <a:ext cx="728464" cy="1376536"/>
          </a:xfrm>
          <a:prstGeom prst="straightConnector1">
            <a:avLst/>
          </a:prstGeom>
          <a:ln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 стрелкой 24"/>
          <p:cNvCxnSpPr/>
          <p:nvPr/>
        </p:nvCxnSpPr>
        <p:spPr>
          <a:xfrm flipH="1">
            <a:off x="3347864" y="1556792"/>
            <a:ext cx="360000" cy="288000"/>
          </a:xfrm>
          <a:prstGeom prst="straightConnector1">
            <a:avLst/>
          </a:prstGeom>
          <a:ln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 стрелкой 27"/>
          <p:cNvCxnSpPr/>
          <p:nvPr/>
        </p:nvCxnSpPr>
        <p:spPr>
          <a:xfrm flipH="1">
            <a:off x="3419872" y="1556792"/>
            <a:ext cx="504056" cy="1368152"/>
          </a:xfrm>
          <a:prstGeom prst="straightConnector1">
            <a:avLst/>
          </a:prstGeom>
          <a:ln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 стрелкой 29"/>
          <p:cNvCxnSpPr/>
          <p:nvPr/>
        </p:nvCxnSpPr>
        <p:spPr>
          <a:xfrm flipH="1">
            <a:off x="4067944" y="1556792"/>
            <a:ext cx="216024" cy="2592288"/>
          </a:xfrm>
          <a:prstGeom prst="straightConnector1">
            <a:avLst/>
          </a:prstGeom>
          <a:ln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 стрелкой 32"/>
          <p:cNvCxnSpPr/>
          <p:nvPr/>
        </p:nvCxnSpPr>
        <p:spPr>
          <a:xfrm>
            <a:off x="4788024" y="1484784"/>
            <a:ext cx="216024" cy="3312368"/>
          </a:xfrm>
          <a:prstGeom prst="straightConnector1">
            <a:avLst/>
          </a:prstGeom>
          <a:ln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s://ds04.infourok.ru/uploads/ex/04e4/0001c61b-96354f11/img14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 descr="C:\Users\admin\Desktop\фото бумага\IMG-20181107-WA0008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59632" y="260648"/>
            <a:ext cx="2752725" cy="427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  <p:pic>
        <p:nvPicPr>
          <p:cNvPr id="4" name="Рисунок 3" descr="C:\Users\admin\Desktop\фото бумага\IMG-20181107-WA0004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40152" y="404664"/>
            <a:ext cx="2736304" cy="42484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  <p:pic>
        <p:nvPicPr>
          <p:cNvPr id="5" name="Рисунок 4" descr="C:\Users\admin\Desktop\фото бумага\IMG-20181107-WA0000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563888" y="1988840"/>
            <a:ext cx="2533650" cy="44361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s://ds04.infourok.ru/uploads/ex/04e4/0001c61b-96354f11/img14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 descr="https://i.mycdn.me/image?id=881124088597&amp;t=3&amp;plc=WEB&amp;tkn=*2T0ht-FlzxVeLm_rJCNfVyYGua4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15616" y="476672"/>
            <a:ext cx="2952328" cy="2880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  <p:pic>
        <p:nvPicPr>
          <p:cNvPr id="4" name="Рисунок 3" descr="https://i.mycdn.me/image?id=881124088085&amp;t=3&amp;plc=WEB&amp;tkn=*nLt16zj9-LPWJ--rz2I_W_jwtq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51920" y="1268760"/>
            <a:ext cx="2970213" cy="2880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  <p:pic>
        <p:nvPicPr>
          <p:cNvPr id="5" name="Рисунок 4" descr="https://i.mycdn.me/image?id=881124087829&amp;t=3&amp;plc=WEB&amp;tkn=*upTG88joPNwyPzWF0l1t06keXa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868144" y="3717032"/>
            <a:ext cx="2952328" cy="2880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253</TotalTime>
  <Words>204</Words>
  <Application>Microsoft Office PowerPoint</Application>
  <PresentationFormat>Экран (4:3)</PresentationFormat>
  <Paragraphs>60</Paragraphs>
  <Slides>30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30</vt:i4>
      </vt:variant>
    </vt:vector>
  </HeadingPairs>
  <TitlesOfParts>
    <vt:vector size="31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admin</cp:lastModifiedBy>
  <cp:revision>27</cp:revision>
  <dcterms:created xsi:type="dcterms:W3CDTF">2018-11-28T17:11:07Z</dcterms:created>
  <dcterms:modified xsi:type="dcterms:W3CDTF">2018-11-28T22:17:18Z</dcterms:modified>
</cp:coreProperties>
</file>