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83" r:id="rId5"/>
    <p:sldId id="293" r:id="rId6"/>
    <p:sldId id="294" r:id="rId7"/>
    <p:sldId id="272" r:id="rId8"/>
    <p:sldId id="275" r:id="rId9"/>
    <p:sldId id="267" r:id="rId10"/>
    <p:sldId id="271" r:id="rId11"/>
    <p:sldId id="276" r:id="rId12"/>
    <p:sldId id="278" r:id="rId13"/>
    <p:sldId id="29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92" autoAdjust="0"/>
    <p:restoredTop sz="86450" autoAdjust="0"/>
  </p:normalViewPr>
  <p:slideViewPr>
    <p:cSldViewPr snapToGrid="0">
      <p:cViewPr varScale="1">
        <p:scale>
          <a:sx n="45" d="100"/>
          <a:sy n="45" d="100"/>
        </p:scale>
        <p:origin x="957" y="3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48" y="2519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4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5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63E-E7A8-4DDF-A4C8-58DA7B426521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7841-BC1E-44EA-8035-BCDEAB260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74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63E-E7A8-4DDF-A4C8-58DA7B426521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7841-BC1E-44EA-8035-BCDEAB260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118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8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63E-E7A8-4DDF-A4C8-58DA7B426521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7841-BC1E-44EA-8035-BCDEAB2608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69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0518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63E-E7A8-4DDF-A4C8-58DA7B426521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7841-BC1E-44EA-8035-BCDEAB260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9480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8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63E-E7A8-4DDF-A4C8-58DA7B426521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7841-BC1E-44EA-8035-BCDEAB2608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69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371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63E-E7A8-4DDF-A4C8-58DA7B426521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7841-BC1E-44EA-8035-BCDEAB260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5140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63E-E7A8-4DDF-A4C8-58DA7B426521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7841-BC1E-44EA-8035-BCDEAB260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429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8" y="609601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6" y="609600"/>
            <a:ext cx="7060151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63E-E7A8-4DDF-A4C8-58DA7B426521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7841-BC1E-44EA-8035-BCDEAB260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915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63E-E7A8-4DDF-A4C8-58DA7B426521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7841-BC1E-44EA-8035-BCDEAB260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36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71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63E-E7A8-4DDF-A4C8-58DA7B426521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7841-BC1E-44EA-8035-BCDEAB260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632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6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9" y="2160590"/>
            <a:ext cx="4184035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63E-E7A8-4DDF-A4C8-58DA7B426521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7841-BC1E-44EA-8035-BCDEAB260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055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50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50" y="2737253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5" y="2160983"/>
            <a:ext cx="41856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9" y="2737253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63E-E7A8-4DDF-A4C8-58DA7B426521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7841-BC1E-44EA-8035-BCDEAB260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502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63E-E7A8-4DDF-A4C8-58DA7B426521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7841-BC1E-44EA-8035-BCDEAB260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92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63E-E7A8-4DDF-A4C8-58DA7B426521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7841-BC1E-44EA-8035-BCDEAB260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226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4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3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63E-E7A8-4DDF-A4C8-58DA7B426521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7841-BC1E-44EA-8035-BCDEAB260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010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6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5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6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763E-E7A8-4DDF-A4C8-58DA7B426521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7841-BC1E-44EA-8035-BCDEAB260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519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4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70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1763E-E7A8-4DDF-A4C8-58DA7B426521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70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5" y="6041370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6C57841-BC1E-44EA-8035-BCDEAB2608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99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9601"/>
            <a:ext cx="10017459" cy="2215487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требований ФГОС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предмету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“Биология”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6601" y="2647667"/>
            <a:ext cx="4981435" cy="3630304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9972" y="3807733"/>
            <a:ext cx="5473397" cy="2470245"/>
          </a:xfrm>
        </p:spPr>
        <p:txBody>
          <a:bodyPr/>
          <a:lstStyle/>
          <a:p>
            <a:pPr marL="0" indent="0" algn="r">
              <a:buNone/>
            </a:pP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Татаринова А.В.</a:t>
            </a:r>
          </a:p>
          <a:p>
            <a:pPr marL="0" indent="0" algn="r">
              <a:buNone/>
            </a:pPr>
            <a:r>
              <a:rPr lang="sah-RU" sz="3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ah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</a:t>
            </a:r>
            <a:r>
              <a:rPr lang="sah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биологии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46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300254"/>
            <a:ext cx="8596668" cy="75062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Прогнозируемый результат проекта: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6" y="1583143"/>
            <a:ext cx="9285531" cy="5158853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выработка  новой позиции взрослого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(гимназиста, учителя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родителя), учитывающей психологические особенности возраста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способности обучающихся к самостоятельному выбору деятельности, партнеров, форм и способов действия (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культурного образца  разновозрастного сотрудничества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контрольно-оценочной самостоятельности младших школьников как основы личностного развития (основы умения учиться: рефлексивные и поисковые действия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обучающимися собственной образовательной траектории  в подростковой школе ( устойчивый  учебно-познавательный интерес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 письменной дискуссии как средство работы со своей и чужой точками зрения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функционирование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полидеятельностного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пространства  для пробы и опыта,  творчества, 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бесстрессовый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беcкризисный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переход от ступени  начального образования  к  основной (подростковой, 6-9).</a:t>
            </a:r>
          </a:p>
          <a:p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26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616" y="3"/>
            <a:ext cx="9108111" cy="955343"/>
          </a:xfrm>
        </p:spPr>
        <p:txBody>
          <a:bodyPr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Курс </a:t>
            </a:r>
            <a:r>
              <a:rPr lang="ru-RU" sz="2800" b="1" dirty="0" smtClean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800" b="1" dirty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Успешный пятый – мой шаг </a:t>
            </a:r>
            <a:r>
              <a:rPr lang="ru-RU" sz="2800" dirty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dirty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 взрослости»</a:t>
            </a:r>
            <a:endParaRPr lang="ru-RU" sz="2800" dirty="0">
              <a:solidFill>
                <a:srgbClr val="92D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9308" y="955343"/>
            <a:ext cx="10440539" cy="574570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Цель: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 Создать условия для плавного,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не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травматичного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перехода школьников с начальной на основную ступень образования, изменив позиции взрослых для того, чтобы видеть в ребенке человека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,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с которым предстоит строить общие задачи совместного действия в учебной деятельности. 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Задачи: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I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.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Создать ситуацию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,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в которой ребенок обнаружит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: 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а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)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свое собственное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,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как правило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,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ненормативное представление об обсуждаемом явлении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; 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NewRoman+1"/>
            </a:endParaRPr>
          </a:p>
          <a:p>
            <a:pPr algn="just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б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)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существование иных представлений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,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иных точек зрения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; 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в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)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недостаточность своего представления для решения новой задачи или для отстаивания собственного мнения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. 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NewRoman+1"/>
            </a:endParaRPr>
          </a:p>
          <a:p>
            <a:pPr algn="just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II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.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Дать ребенку инструменты-схемы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,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которые в практике учебной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деятельности используются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,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прежде всего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,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как средство получения и хранения нового знания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 -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поиск решения учебной задачи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.</a:t>
            </a:r>
          </a:p>
          <a:p>
            <a:pPr algn="just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III.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Переход от отношения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«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спрашивающий учитель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–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отвечающий ученик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»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к отношению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«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спрашивающий ученик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–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учитель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,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"/>
              </a:rPr>
              <a:t>помогающий ребенку сформулировать свой вопрос и найти на него ответ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»</a:t>
            </a:r>
          </a:p>
          <a:p>
            <a:pPr algn="just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 </a:t>
            </a:r>
            <a:r>
              <a:rPr lang="ru-RU" sz="20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IV.Создать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NewRoman+1"/>
              </a:rPr>
              <a:t> единое поле (пространство) для взаимодействия с детьми родителей и учителей-предметников.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96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204718"/>
            <a:ext cx="8596668" cy="750627"/>
          </a:xfrm>
        </p:spPr>
        <p:txBody>
          <a:bodyPr>
            <a:noAutofit/>
          </a:bodyPr>
          <a:lstStyle/>
          <a:p>
            <a:r>
              <a:rPr lang="sah-RU" sz="2400" b="1" dirty="0">
                <a:solidFill>
                  <a:srgbClr val="90C22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sah-RU" sz="2400" b="1" dirty="0" smtClean="0">
                <a:solidFill>
                  <a:srgbClr val="90C22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учителя для реализации </a:t>
            </a:r>
            <a:r>
              <a:rPr lang="sah-RU" sz="2400" b="1" dirty="0">
                <a:solidFill>
                  <a:srgbClr val="90C22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 ФГОС по предмету “Биология</a:t>
            </a:r>
            <a:r>
              <a:rPr lang="sah-RU" sz="2400" b="1" dirty="0" smtClean="0">
                <a:solidFill>
                  <a:srgbClr val="90C22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04568" y="1543665"/>
            <a:ext cx="10437884" cy="5314334"/>
          </a:xfrm>
        </p:spPr>
        <p:txBody>
          <a:bodyPr>
            <a:normAutofit fontScale="47500" lnSpcReduction="20000"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год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Посещение теоретических, практических семинаров;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самообразование;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Посещение уроков 4 классов;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Проведение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открытого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урока в 4 “б”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классе; консультация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методиста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.;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Методическая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помощь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заместителя директора по научно-методической работе;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учителя-методиста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развивающего обучения;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Поиск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, заказ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УМК, подготовка рабочей программы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2 год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Стартовая работа по биологии в 5 “б”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Посещение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семинаров, самообразование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Проведение открытых уроков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Проведение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городского семинара-практикума для учителей-биологов города по теме: «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Организация деятельностного содержания  образования на уроках биологии и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природоведения в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5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классах» </a:t>
            </a:r>
            <a:endParaRPr lang="en-US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3 год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Работа по проблеме в 6 «а» «б» классах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Самообразование, посещение семинаров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Проведение открытых уроков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для учителей гимназии, студентов СВФУ и зам. директоров города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5 год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Обучение в магистратуре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Деятельностный подход на всех уроках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Поездка на Образовательную сессию старшеклассников и педагогов в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Приэльбрусье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Координация проекта «Сетевая старшая школа»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Использование методики составления интеллект-карт Т.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Бьюзена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на уроках решения учебной задачи и уроках контроля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15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377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829" y="2821023"/>
            <a:ext cx="9591472" cy="1400783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19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Проекты ФГОС общего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образования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2957" y="1433016"/>
            <a:ext cx="4815427" cy="3684894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рабочей группы Института проблем образовательной политики «Эврика» под руководством 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А.И.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Адамского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2136" y="5486400"/>
            <a:ext cx="9949219" cy="55496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sah-RU" sz="3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</a:t>
            </a:r>
            <a:r>
              <a:rPr lang="sah-RU" sz="4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sah-RU" sz="40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Системно-деятельностный подход </a:t>
            </a:r>
            <a:endParaRPr lang="ru-RU" sz="4000" b="1" i="1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8385" y="1569496"/>
            <a:ext cx="4383163" cy="3548415"/>
          </a:xfrm>
        </p:spPr>
        <p:txBody>
          <a:bodyPr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коллектива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 руководством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академика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РАО А.А. Кузнецова и члена-корреспондента РАО А.М.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Кондакова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А.А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1655193" y="5457676"/>
            <a:ext cx="109183" cy="58368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78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68744"/>
            <a:ext cx="8876099" cy="1978925"/>
          </a:xfrm>
        </p:spPr>
        <p:txBody>
          <a:bodyPr>
            <a:normAutofit/>
          </a:bodyPr>
          <a:lstStyle/>
          <a:p>
            <a:pPr algn="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Единственный путь,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 к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знанию - это деятельность» 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Шоу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7" y="2879678"/>
            <a:ext cx="9735907" cy="3384644"/>
          </a:xfrm>
        </p:spPr>
        <p:txBody>
          <a:bodyPr>
            <a:normAutofit/>
          </a:bodyPr>
          <a:lstStyle/>
          <a:p>
            <a:pPr lvl="0" algn="ctr" defTabSz="914400" fontAlgn="base"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  <a:defRPr/>
            </a:pPr>
            <a:r>
              <a:rPr lang="ru-RU" sz="4000" b="1" kern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 - </a:t>
            </a:r>
            <a:r>
              <a:rPr lang="ru-RU" sz="4000" b="1" kern="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4000" b="1" kern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 –</a:t>
            </a:r>
            <a:br>
              <a:rPr lang="ru-RU" sz="4000" b="1" kern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kern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методологическая основа концепции </a:t>
            </a:r>
            <a:endParaRPr lang="ru-RU" sz="4000" kern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914400" fontAlgn="base"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  <a:defRPr/>
            </a:pPr>
            <a:r>
              <a:rPr lang="ru-RU" sz="4000" b="1" kern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стандарта </a:t>
            </a:r>
            <a:br>
              <a:rPr lang="ru-RU" sz="4000" b="1" kern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kern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образования второго поколения</a:t>
            </a:r>
            <a:endParaRPr lang="ru-RU" sz="4000" kern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96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872" y="573029"/>
            <a:ext cx="10521696" cy="580339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основе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с-д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 лежит культурно-историческая теория Л.С.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Выготского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труды его последователей А.Н. Леонтьева, П.Я. Гальперина, Д.Б.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Эльконина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В.В. Давыдова и других отечественных ученых.   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Эти  идеи были развиты  Д.Б.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Элькониным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В.В. Давыдовым в теории развивающего обучения   (Система РО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Эльконина-Давыдова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3" y="6120384"/>
            <a:ext cx="8808043" cy="13411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9" y="350197"/>
            <a:ext cx="9478343" cy="1731523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ПРО при реализации деятельностного подхода в образовательном процессе</a:t>
            </a:r>
            <a:br>
              <a:rPr lang="ru-RU" sz="2400" b="1" dirty="0" smtClean="0"/>
            </a:br>
            <a:r>
              <a:rPr lang="ru-RU" sz="2400" b="1" i="1" dirty="0" smtClean="0"/>
              <a:t>1.Метапредметные </a:t>
            </a:r>
            <a:r>
              <a:rPr lang="ru-RU" sz="2400" b="1" i="1" dirty="0"/>
              <a:t>результаты  - образовательные  результаты, выходящие  за пределы  одного учебного предмета.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285" y="2101174"/>
            <a:ext cx="11206264" cy="4357992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947601"/>
              </p:ext>
            </p:extLst>
          </p:nvPr>
        </p:nvGraphicFramePr>
        <p:xfrm>
          <a:off x="311284" y="2101175"/>
          <a:ext cx="11595370" cy="44970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3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32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553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934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10584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НШ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ОШ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СШ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21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Образовательные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результаты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Умение учиться как способность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Учебная грамота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Образовательная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компетентность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21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Коммуникативные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результаты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Учебное сотрудничество как способность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Коммуникативная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грамотность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Коммуникативная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компетентность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6217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Информационные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результаты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Умение работать информационным текстом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Информативная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грамотность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Информативная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компетентность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074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288" y="609600"/>
            <a:ext cx="9377463" cy="9468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/>
                <a:ea typeface="Times New Roman"/>
              </a:rPr>
              <a:t>2. Личностные  </a:t>
            </a:r>
            <a:r>
              <a:rPr lang="ru-RU" b="1" dirty="0">
                <a:latin typeface="Times New Roman"/>
                <a:ea typeface="Times New Roman"/>
              </a:rPr>
              <a:t>результаты  как социальный  опыт ребенка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1944047"/>
              </p:ext>
            </p:extLst>
          </p:nvPr>
        </p:nvGraphicFramePr>
        <p:xfrm>
          <a:off x="330743" y="1922216"/>
          <a:ext cx="11381361" cy="4388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1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151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151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74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НОО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ООО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С(П)ОО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1798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Деятельность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8140">
                <a:tc>
                  <a:txBody>
                    <a:bodyPr/>
                    <a:lstStyle/>
                    <a:p>
                      <a:pPr marL="34290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Участие учащихся в разных видах деятельности: учебной и </a:t>
                      </a:r>
                      <a:r>
                        <a:rPr lang="ru-RU" sz="2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внеучебной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Социальные пробы и приобретение общественно-социального опыта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Социальные практики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545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Выращиваемые качества  личности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789">
                <a:tc>
                  <a:txBody>
                    <a:bodyPr/>
                    <a:lstStyle/>
                    <a:p>
                      <a:pPr marL="34290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самостоятельность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инициативность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ответственность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827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7" y="559560"/>
            <a:ext cx="8794211" cy="887105"/>
          </a:xfrm>
        </p:spPr>
        <p:txBody>
          <a:bodyPr>
            <a:no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проект: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ФГОС: возрастная школа»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3903" y="1583140"/>
            <a:ext cx="9826388" cy="5022376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создать возрастную школу в социально – педагогических условиях внедрения ФГОС в образовательный процесс гимназии.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задачи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выработать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стратегию деятельности гимназии в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перспективе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соответствии с требованиями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ФГОС;</a:t>
            </a:r>
          </a:p>
          <a:p>
            <a:pPr marL="28575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организовать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образовательный процесс начальной школы в условиях внедрения ФГОС в систему общего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образования;</a:t>
            </a:r>
          </a:p>
          <a:p>
            <a:pPr marL="28575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разработать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апробировать проект  организации образовательного процесса на переходе из  школы первой ступени в школу второй ступени (4-5 классы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разработать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апробировать проект организации образовательного процесса в школе второй ступени (подростковой,  6-9 классы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разработать и апробировать проект организации образовательного процесса в  школе третьей ступени в условиях реализации индивидуальной образовательной программы (ИОП, 10-11  классы);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54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928051"/>
            <a:ext cx="8596668" cy="1665027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«ФГОС: возрастная школа» реализуется через следующие целевые проекты: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2109337"/>
            <a:ext cx="8596668" cy="4223224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проект   «Учусь учиться»;</a:t>
            </a:r>
          </a:p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  проект «Умею учиться (переход 4-5)»;</a:t>
            </a:r>
          </a:p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  проект «Подростковая школа»;</a:t>
            </a:r>
          </a:p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   проект  «ИОП: 10-11».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148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605" y="259308"/>
            <a:ext cx="9908275" cy="69603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Целевой проект «</a:t>
            </a:r>
            <a:r>
              <a:rPr lang="ru-RU" sz="3200" b="1" dirty="0"/>
              <a:t>Умею учиться (переход 4-5)»</a:t>
            </a:r>
            <a:br>
              <a:rPr lang="ru-RU" sz="3200" b="1" dirty="0"/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6" y="1705969"/>
            <a:ext cx="10090749" cy="4694831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Создать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педагогические условия для обеспечения плавного перехода обучающихся из младшей в подростковую школу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выработать поиск  новой позиции взрослого (учителя и родителя);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организовать  разновозрастное сотрудничество как педагогическое условие обеспечения перехода;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действия контроля и оценки как необходимое условие для построения образовательных индивидуальных траекторий учащихся в основной школе;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работать  с «картой знаний» в учебном предмете как средством построения образовательной траектории учащихся;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создать условие для развития письменной дискуссии как средство  работы со своей и чужой точками зрения;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организовать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полидеятельностное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пространство для пробы и опыта,  творчества,  инициативы.</a:t>
            </a:r>
          </a:p>
          <a:p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99387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486</TotalTime>
  <Words>1009</Words>
  <Application>Microsoft Office PowerPoint</Application>
  <PresentationFormat>Широкоэкранный</PresentationFormat>
  <Paragraphs>117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Times New Roman</vt:lpstr>
      <vt:lpstr>TimesNewRoman</vt:lpstr>
      <vt:lpstr>TimesNewRoman+1</vt:lpstr>
      <vt:lpstr>Trebuchet MS</vt:lpstr>
      <vt:lpstr>Wingdings 3</vt:lpstr>
      <vt:lpstr>Грань</vt:lpstr>
      <vt:lpstr>Реализация требований ФГОС  по предмету “Биология”</vt:lpstr>
      <vt:lpstr>Проекты ФГОС общего образования</vt:lpstr>
      <vt:lpstr>« Единственный путь, ведущий к знанию - это деятельность»  Б. Шоу </vt:lpstr>
      <vt:lpstr>В  основе с-д подхода лежит культурно-историческая теория Л.С. Выготского, а также труды его последователей А.Н. Леонтьева, П.Я. Гальперина, Д.Б. Эльконина, В.В. Давыдова и других отечественных ученых.     Эти  идеи были развиты  Д.Б. Элькониным , В.В. Давыдовым в теории развивающего обучения   (Система РО Эльконина-Давыдова) </vt:lpstr>
      <vt:lpstr>ПРО при реализации деятельностного подхода в образовательном процессе 1.Метапредметные результаты  - образовательные  результаты, выходящие  за пределы  одного учебного предмета.</vt:lpstr>
      <vt:lpstr>2. Личностные  результаты  как социальный  опыт ребенка</vt:lpstr>
      <vt:lpstr>Основной проект:  «ФГОС: возрастная школа» </vt:lpstr>
      <vt:lpstr>Проект «ФГОС: возрастная школа» реализуется через следующие целевые проекты: </vt:lpstr>
      <vt:lpstr>Целевой проект «Умею учиться (переход 4-5)» </vt:lpstr>
      <vt:lpstr>Прогнозируемый результат проекта:</vt:lpstr>
      <vt:lpstr>Курс «Успешный пятый – мой шаг  к  взрослости»</vt:lpstr>
      <vt:lpstr>Этапы работы учителя для реализации требований ФГОС по предмету “Биология”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Павел</dc:creator>
  <cp:lastModifiedBy>Айта</cp:lastModifiedBy>
  <cp:revision>59</cp:revision>
  <dcterms:created xsi:type="dcterms:W3CDTF">2013-04-17T21:27:26Z</dcterms:created>
  <dcterms:modified xsi:type="dcterms:W3CDTF">2024-03-25T05:33:47Z</dcterms:modified>
</cp:coreProperties>
</file>