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91" r:id="rId3"/>
    <p:sldId id="264" r:id="rId4"/>
    <p:sldId id="268" r:id="rId5"/>
    <p:sldId id="293" r:id="rId6"/>
    <p:sldId id="294" r:id="rId7"/>
    <p:sldId id="270" r:id="rId8"/>
    <p:sldId id="295" r:id="rId9"/>
    <p:sldId id="296" r:id="rId10"/>
    <p:sldId id="297" r:id="rId11"/>
    <p:sldId id="302" r:id="rId12"/>
    <p:sldId id="298" r:id="rId13"/>
    <p:sldId id="299" r:id="rId14"/>
    <p:sldId id="300" r:id="rId15"/>
    <p:sldId id="301" r:id="rId16"/>
    <p:sldId id="263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CC00"/>
    <a:srgbClr val="CCFF33"/>
    <a:srgbClr val="CC99FF"/>
    <a:srgbClr val="FFFFCC"/>
    <a:srgbClr val="CC3300"/>
    <a:srgbClr val="960000"/>
    <a:srgbClr val="F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34" autoAdjust="0"/>
    <p:restoredTop sz="99200" autoAdjust="0"/>
  </p:normalViewPr>
  <p:slideViewPr>
    <p:cSldViewPr>
      <p:cViewPr varScale="1">
        <p:scale>
          <a:sx n="91" d="100"/>
          <a:sy n="91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EAE1B-9D4E-48E8-9A04-9AC413C018B3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DD287-D6AF-4C7F-B89D-4E5F6E20F8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704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DD287-D6AF-4C7F-B89D-4E5F6E20F8B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DD287-D6AF-4C7F-B89D-4E5F6E20F8B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DD287-D6AF-4C7F-B89D-4E5F6E20F8B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DD287-D6AF-4C7F-B89D-4E5F6E20F8B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DD287-D6AF-4C7F-B89D-4E5F6E20F8B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DD287-D6AF-4C7F-B89D-4E5F6E20F8B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DD287-D6AF-4C7F-B89D-4E5F6E20F8B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DD287-D6AF-4C7F-B89D-4E5F6E20F8B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gif"/><Relationship Id="rId13" Type="http://schemas.openxmlformats.org/officeDocument/2006/relationships/slide" Target="slide2.xml"/><Relationship Id="rId3" Type="http://schemas.openxmlformats.org/officeDocument/2006/relationships/audio" Target="../media/audio1.wav"/><Relationship Id="rId7" Type="http://schemas.openxmlformats.org/officeDocument/2006/relationships/image" Target="../media/image60.jpe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11" Type="http://schemas.openxmlformats.org/officeDocument/2006/relationships/image" Target="../media/image19.png"/><Relationship Id="rId5" Type="http://schemas.openxmlformats.org/officeDocument/2006/relationships/image" Target="../media/image58.jpeg"/><Relationship Id="rId10" Type="http://schemas.openxmlformats.org/officeDocument/2006/relationships/image" Target="../media/image63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audio" Target="../media/audio1.wav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19.png"/><Relationship Id="rId10" Type="http://schemas.openxmlformats.org/officeDocument/2006/relationships/image" Target="../media/image70.jpeg"/><Relationship Id="rId4" Type="http://schemas.openxmlformats.org/officeDocument/2006/relationships/image" Target="../media/image65.jpeg"/><Relationship Id="rId9" Type="http://schemas.openxmlformats.org/officeDocument/2006/relationships/image" Target="../media/image6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audio" Target="../media/audio1.wav"/><Relationship Id="rId7" Type="http://schemas.openxmlformats.org/officeDocument/2006/relationships/image" Target="../media/image7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19.png"/><Relationship Id="rId10" Type="http://schemas.openxmlformats.org/officeDocument/2006/relationships/image" Target="../media/image75.png"/><Relationship Id="rId4" Type="http://schemas.openxmlformats.org/officeDocument/2006/relationships/image" Target="../media/image26.jpeg"/><Relationship Id="rId9" Type="http://schemas.openxmlformats.org/officeDocument/2006/relationships/image" Target="../media/image7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gif"/><Relationship Id="rId3" Type="http://schemas.openxmlformats.org/officeDocument/2006/relationships/audio" Target="../media/audio1.wav"/><Relationship Id="rId7" Type="http://schemas.openxmlformats.org/officeDocument/2006/relationships/image" Target="../media/image7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19.png"/><Relationship Id="rId10" Type="http://schemas.openxmlformats.org/officeDocument/2006/relationships/image" Target="../media/image81.png"/><Relationship Id="rId4" Type="http://schemas.openxmlformats.org/officeDocument/2006/relationships/image" Target="../media/image76.jpeg"/><Relationship Id="rId9" Type="http://schemas.openxmlformats.org/officeDocument/2006/relationships/image" Target="../media/image8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audio" Target="../media/audio1.wav"/><Relationship Id="rId7" Type="http://schemas.openxmlformats.org/officeDocument/2006/relationships/image" Target="../media/image8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11" Type="http://schemas.openxmlformats.org/officeDocument/2006/relationships/slide" Target="slide2.xml"/><Relationship Id="rId5" Type="http://schemas.openxmlformats.org/officeDocument/2006/relationships/image" Target="../media/image19.png"/><Relationship Id="rId10" Type="http://schemas.openxmlformats.org/officeDocument/2006/relationships/image" Target="../media/image87.png"/><Relationship Id="rId4" Type="http://schemas.openxmlformats.org/officeDocument/2006/relationships/image" Target="../media/image82.jpeg"/><Relationship Id="rId9" Type="http://schemas.openxmlformats.org/officeDocument/2006/relationships/image" Target="../media/image8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slide" Target="slide16.xml"/><Relationship Id="rId12" Type="http://schemas.openxmlformats.org/officeDocument/2006/relationships/slide" Target="slide1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slide" Target="slide6.xml"/><Relationship Id="rId5" Type="http://schemas.openxmlformats.org/officeDocument/2006/relationships/image" Target="../media/image5.gif"/><Relationship Id="rId10" Type="http://schemas.openxmlformats.org/officeDocument/2006/relationships/image" Target="../media/image8.png"/><Relationship Id="rId4" Type="http://schemas.openxmlformats.org/officeDocument/2006/relationships/image" Target="../media/image4.jpeg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5" Type="http://schemas.openxmlformats.org/officeDocument/2006/relationships/image" Target="../media/image25.pn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png"/><Relationship Id="rId1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4.jpeg"/><Relationship Id="rId3" Type="http://schemas.openxmlformats.org/officeDocument/2006/relationships/audio" Target="../media/audio1.wav"/><Relationship Id="rId7" Type="http://schemas.openxmlformats.org/officeDocument/2006/relationships/image" Target="../media/image29.jpeg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19.png"/><Relationship Id="rId5" Type="http://schemas.openxmlformats.org/officeDocument/2006/relationships/image" Target="../media/image27.jpeg"/><Relationship Id="rId15" Type="http://schemas.openxmlformats.org/officeDocument/2006/relationships/image" Target="../media/image36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Relationship Id="rId1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audio" Target="../media/audio1.wav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19.png"/><Relationship Id="rId15" Type="http://schemas.openxmlformats.org/officeDocument/2006/relationships/image" Target="../media/image47.jpeg"/><Relationship Id="rId10" Type="http://schemas.openxmlformats.org/officeDocument/2006/relationships/image" Target="../media/image42.jpeg"/><Relationship Id="rId4" Type="http://schemas.openxmlformats.org/officeDocument/2006/relationships/image" Target="../media/image37.jpe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13" Type="http://schemas.openxmlformats.org/officeDocument/2006/relationships/image" Target="../media/image56.jpeg"/><Relationship Id="rId3" Type="http://schemas.openxmlformats.org/officeDocument/2006/relationships/audio" Target="../media/audio1.wav"/><Relationship Id="rId7" Type="http://schemas.openxmlformats.org/officeDocument/2006/relationships/image" Target="../media/image50.jpeg"/><Relationship Id="rId12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11" Type="http://schemas.openxmlformats.org/officeDocument/2006/relationships/image" Target="../media/image54.png"/><Relationship Id="rId5" Type="http://schemas.openxmlformats.org/officeDocument/2006/relationships/image" Target="../media/image19.png"/><Relationship Id="rId10" Type="http://schemas.openxmlformats.org/officeDocument/2006/relationships/image" Target="../media/image53.jpeg"/><Relationship Id="rId4" Type="http://schemas.openxmlformats.org/officeDocument/2006/relationships/image" Target="../media/image48.jpeg"/><Relationship Id="rId9" Type="http://schemas.openxmlformats.org/officeDocument/2006/relationships/image" Target="../media/image5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pic>
        <p:nvPicPr>
          <p:cNvPr id="1030" name="Picture 6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3212976"/>
            <a:ext cx="4892433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Горизонтальный свиток 13"/>
          <p:cNvSpPr/>
          <p:nvPr/>
        </p:nvSpPr>
        <p:spPr>
          <a:xfrm>
            <a:off x="2447764" y="5574765"/>
            <a:ext cx="4248472" cy="100811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rgbClr val="CC3300"/>
                </a:solidFill>
                <a:latin typeface="Georgia" pitchFamily="18" charset="0"/>
              </a:rPr>
              <a:t>Выполнила: Евстратова Лидия Викторовна</a:t>
            </a:r>
          </a:p>
          <a:p>
            <a:r>
              <a:rPr lang="ru-RU" sz="1200" b="1" i="1" dirty="0" smtClean="0">
                <a:solidFill>
                  <a:srgbClr val="CC3300"/>
                </a:solidFill>
                <a:latin typeface="Georgia" pitchFamily="18" charset="0"/>
              </a:rPr>
              <a:t>Должность: Учитель-логопед</a:t>
            </a:r>
          </a:p>
          <a:p>
            <a:r>
              <a:rPr lang="en-US" sz="1200" b="1" i="1" dirty="0" smtClean="0">
                <a:solidFill>
                  <a:srgbClr val="CC3300"/>
                </a:solidFill>
                <a:latin typeface="Georgia" pitchFamily="18" charset="0"/>
              </a:rPr>
              <a:t>I</a:t>
            </a:r>
            <a:r>
              <a:rPr lang="ru-RU" sz="1200" b="1" i="1" dirty="0" smtClean="0">
                <a:solidFill>
                  <a:srgbClr val="CC3300"/>
                </a:solidFill>
                <a:latin typeface="Georgia" pitchFamily="18" charset="0"/>
              </a:rPr>
              <a:t> квалификационная категория</a:t>
            </a:r>
          </a:p>
        </p:txBody>
      </p:sp>
      <p:sp>
        <p:nvSpPr>
          <p:cNvPr id="10" name="Овал 9"/>
          <p:cNvSpPr/>
          <p:nvPr/>
        </p:nvSpPr>
        <p:spPr>
          <a:xfrm rot="20977994">
            <a:off x="6994806" y="3626624"/>
            <a:ext cx="648072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6647135" y="3274954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rot="20249108">
            <a:off x="3217436" y="2306991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Georgia" pitchFamily="18" charset="0"/>
              </a:rPr>
              <a:t>Р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 rot="856340">
            <a:off x="1030250" y="5290131"/>
            <a:ext cx="562702" cy="5462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Ш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85918" y="1643050"/>
            <a:ext cx="61293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Интерактивная игра по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Развитию фонематических процессов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259632" y="404664"/>
            <a:ext cx="6840760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«Детский сад № 15 комбинированного вида»</a:t>
            </a:r>
            <a:endParaRPr lang="ru-RU" sz="14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03748" y="6518619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Петропавловск -Камчатский, март 2024 г.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14282" y="357166"/>
            <a:ext cx="4857784" cy="500066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Выделение согласного звука в начале слова 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Дс-101\Desktop\art-detskaya-zaychi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4429132"/>
            <a:ext cx="1758992" cy="2071702"/>
          </a:xfrm>
          <a:prstGeom prst="rect">
            <a:avLst/>
          </a:prstGeom>
          <a:noFill/>
        </p:spPr>
      </p:pic>
      <p:pic>
        <p:nvPicPr>
          <p:cNvPr id="5124" name="Picture 4" descr="C:\Users\Дс-101\Desktop\122272039_Sn_237mek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1643050"/>
            <a:ext cx="857256" cy="887609"/>
          </a:xfrm>
          <a:prstGeom prst="rect">
            <a:avLst/>
          </a:prstGeom>
          <a:noFill/>
        </p:spPr>
      </p:pic>
      <p:pic>
        <p:nvPicPr>
          <p:cNvPr id="5125" name="Picture 5" descr="C:\Users\Дс-101\Desktop\1d804b493b0bbd995db3128f9c5d855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57224" y="2714620"/>
            <a:ext cx="714380" cy="959948"/>
          </a:xfrm>
          <a:prstGeom prst="rect">
            <a:avLst/>
          </a:prstGeom>
          <a:noFill/>
        </p:spPr>
      </p:pic>
      <p:pic>
        <p:nvPicPr>
          <p:cNvPr id="5126" name="Picture 6" descr="C:\Users\Дс-101\Desktop\hello_html_2539b80f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4348" y="4000504"/>
            <a:ext cx="822558" cy="928694"/>
          </a:xfrm>
          <a:prstGeom prst="rect">
            <a:avLst/>
          </a:prstGeom>
          <a:noFill/>
        </p:spPr>
      </p:pic>
      <p:pic>
        <p:nvPicPr>
          <p:cNvPr id="5127" name="Picture 7" descr="C:\Users\Дс-101\Desktop\pic.gif"/>
          <p:cNvPicPr>
            <a:picLocks noChangeAspect="1" noChangeArrowheads="1"/>
          </p:cNvPicPr>
          <p:nvPr/>
        </p:nvPicPr>
        <p:blipFill>
          <a:blip r:embed="rId8"/>
          <a:srcRect t="16101" r="8860"/>
          <a:stretch>
            <a:fillRect/>
          </a:stretch>
        </p:blipFill>
        <p:spPr bwMode="auto">
          <a:xfrm>
            <a:off x="642910" y="5214950"/>
            <a:ext cx="857256" cy="1178726"/>
          </a:xfrm>
          <a:prstGeom prst="rect">
            <a:avLst/>
          </a:prstGeom>
          <a:noFill/>
        </p:spPr>
      </p:pic>
      <p:pic>
        <p:nvPicPr>
          <p:cNvPr id="5128" name="Picture 8" descr="C:\Users\Дс-101\Desktop\XXXL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929454" y="1714488"/>
            <a:ext cx="1524000" cy="1337072"/>
          </a:xfrm>
          <a:prstGeom prst="rect">
            <a:avLst/>
          </a:prstGeom>
          <a:noFill/>
        </p:spPr>
      </p:pic>
      <p:pic>
        <p:nvPicPr>
          <p:cNvPr id="13" name="Picture 7" descr="C:\Users\Дс-101\Desktop\pic.gif"/>
          <p:cNvPicPr>
            <a:picLocks noChangeAspect="1" noChangeArrowheads="1"/>
          </p:cNvPicPr>
          <p:nvPr/>
        </p:nvPicPr>
        <p:blipFill>
          <a:blip r:embed="rId8"/>
          <a:srcRect t="16101" r="8860"/>
          <a:stretch>
            <a:fillRect/>
          </a:stretch>
        </p:blipFill>
        <p:spPr bwMode="auto">
          <a:xfrm>
            <a:off x="6143636" y="1643050"/>
            <a:ext cx="857256" cy="1178726"/>
          </a:xfrm>
          <a:prstGeom prst="rect">
            <a:avLst/>
          </a:prstGeom>
          <a:noFill/>
        </p:spPr>
      </p:pic>
      <p:pic>
        <p:nvPicPr>
          <p:cNvPr id="5129" name="Picture 9" descr="C:\Users\Дс-101\Desktop\moh_kochki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714876" y="2786058"/>
            <a:ext cx="2000264" cy="1000132"/>
          </a:xfrm>
          <a:prstGeom prst="rect">
            <a:avLst/>
          </a:prstGeom>
          <a:noFill/>
        </p:spPr>
      </p:pic>
      <p:pic>
        <p:nvPicPr>
          <p:cNvPr id="17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87279" flipH="1">
            <a:off x="5047347" y="4676659"/>
            <a:ext cx="1267637" cy="1750546"/>
          </a:xfrm>
          <a:prstGeom prst="rect">
            <a:avLst/>
          </a:prstGeom>
          <a:noFill/>
        </p:spPr>
      </p:pic>
      <p:pic>
        <p:nvPicPr>
          <p:cNvPr id="18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87279" flipH="1">
            <a:off x="3404272" y="4819535"/>
            <a:ext cx="1267637" cy="1750546"/>
          </a:xfrm>
          <a:prstGeom prst="rect">
            <a:avLst/>
          </a:prstGeom>
          <a:noFill/>
        </p:spPr>
      </p:pic>
      <p:pic>
        <p:nvPicPr>
          <p:cNvPr id="19" name="Picture 4" descr="C:\Users\Дс-101\Desktop\122272039_Sn_237mek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7620" y="2357430"/>
            <a:ext cx="857256" cy="887609"/>
          </a:xfrm>
          <a:prstGeom prst="rect">
            <a:avLst/>
          </a:prstGeom>
          <a:noFill/>
        </p:spPr>
      </p:pic>
      <p:pic>
        <p:nvPicPr>
          <p:cNvPr id="5131" name="Picture 11" descr="C:\Users\Дс-101\Desktop\koshka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000364" y="3286124"/>
            <a:ext cx="1833542" cy="1431996"/>
          </a:xfrm>
          <a:prstGeom prst="rect">
            <a:avLst/>
          </a:prstGeom>
          <a:noFill/>
        </p:spPr>
      </p:pic>
      <p:pic>
        <p:nvPicPr>
          <p:cNvPr id="21" name="Picture 5" descr="C:\Users\Дс-101\Desktop\1d804b493b0bbd995db3128f9c5d855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14546" y="3143248"/>
            <a:ext cx="714380" cy="959948"/>
          </a:xfrm>
          <a:prstGeom prst="rect">
            <a:avLst/>
          </a:prstGeom>
          <a:noFill/>
        </p:spPr>
      </p:pic>
      <p:pic>
        <p:nvPicPr>
          <p:cNvPr id="20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87279" flipH="1">
            <a:off x="4190090" y="4748097"/>
            <a:ext cx="1267637" cy="1750546"/>
          </a:xfrm>
          <a:prstGeom prst="rect">
            <a:avLst/>
          </a:prstGeom>
          <a:noFill/>
        </p:spPr>
      </p:pic>
      <p:sp>
        <p:nvSpPr>
          <p:cNvPr id="22" name="Блок-схема: альтернативный процесс 21"/>
          <p:cNvSpPr/>
          <p:nvPr/>
        </p:nvSpPr>
        <p:spPr>
          <a:xfrm>
            <a:off x="5143504" y="214290"/>
            <a:ext cx="3643338" cy="785818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rgbClr val="006600"/>
                </a:solidFill>
              </a:rPr>
              <a:t>Посмотри внимательно на картинки, назови их и скажи, какой первый звук в названии картинки. За каждый правильный ответ  зайчик будет давать тебе морковку.</a:t>
            </a:r>
            <a:endParaRPr lang="ru-RU" sz="1100" dirty="0">
              <a:solidFill>
                <a:srgbClr val="00660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835696" y="6165304"/>
            <a:ext cx="1093230" cy="4379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Домой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Игры на развитие фонематических представлений</a:t>
            </a:r>
            <a:endParaRPr lang="ru-RU" sz="5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2520" y="1"/>
            <a:ext cx="264148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85720" y="357166"/>
            <a:ext cx="4643470" cy="500066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Отбор картинок со звуком </a:t>
            </a:r>
            <a:r>
              <a:rPr lang="en-US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Дс-101\Desktop\pictur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4572008"/>
            <a:ext cx="1446843" cy="2000244"/>
          </a:xfrm>
          <a:prstGeom prst="rect">
            <a:avLst/>
          </a:prstGeom>
          <a:noFill/>
        </p:spPr>
      </p:pic>
      <p:pic>
        <p:nvPicPr>
          <p:cNvPr id="7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1975512" y="4819535"/>
            <a:ext cx="1267637" cy="1750546"/>
          </a:xfrm>
          <a:prstGeom prst="rect">
            <a:avLst/>
          </a:prstGeom>
          <a:noFill/>
        </p:spPr>
      </p:pic>
      <p:pic>
        <p:nvPicPr>
          <p:cNvPr id="8" name="Picture 22" descr="http://www.icrt.com.tw/wordpress/wp-content/uploads/2017/04/swiss-chees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147" y="1714488"/>
            <a:ext cx="2918927" cy="1643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 descr="http://posrednik-sadovod.ru/_sh/6/643c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2" y="1785926"/>
            <a:ext cx="2357454" cy="235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 descr="http://illustrators.ru/uploads/illustration/image/524490/main_524490_origina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785926"/>
            <a:ext cx="2156163" cy="207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s://zaloguspeha.ru/admin/pictures/36116b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3214686"/>
            <a:ext cx="2000264" cy="199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http://2s2b.ru/upload/normal/0/ekaterinburg-maska_karnavalnaya_kotik_0.56847400%201511739658.jpe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29388" y="4572008"/>
            <a:ext cx="2171264" cy="164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2761331" y="4819535"/>
            <a:ext cx="1267637" cy="1750546"/>
          </a:xfrm>
          <a:prstGeom prst="rect">
            <a:avLst/>
          </a:prstGeom>
          <a:noFill/>
        </p:spPr>
      </p:pic>
      <p:pic>
        <p:nvPicPr>
          <p:cNvPr id="15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3475710" y="4748097"/>
            <a:ext cx="1267637" cy="1750546"/>
          </a:xfrm>
          <a:prstGeom prst="rect">
            <a:avLst/>
          </a:prstGeom>
          <a:noFill/>
        </p:spPr>
      </p:pic>
      <p:sp>
        <p:nvSpPr>
          <p:cNvPr id="17" name="Блок-схема: альтернативный процесс 16"/>
          <p:cNvSpPr/>
          <p:nvPr/>
        </p:nvSpPr>
        <p:spPr>
          <a:xfrm>
            <a:off x="5143504" y="214290"/>
            <a:ext cx="3643338" cy="785818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rgbClr val="006600"/>
                </a:solidFill>
              </a:rPr>
              <a:t>Предложить ребенку посмотреть внимательно на картинки и  назвать только те, в названии которых есть звук </a:t>
            </a:r>
            <a:r>
              <a:rPr lang="en-US" sz="1100" dirty="0" smtClean="0">
                <a:solidFill>
                  <a:srgbClr val="006600"/>
                </a:solidFill>
              </a:rPr>
              <a:t>[</a:t>
            </a:r>
            <a:r>
              <a:rPr lang="ru-RU" sz="1100" dirty="0" smtClean="0">
                <a:solidFill>
                  <a:srgbClr val="006600"/>
                </a:solidFill>
              </a:rPr>
              <a:t>С</a:t>
            </a:r>
            <a:r>
              <a:rPr lang="en-US" sz="1100" dirty="0" smtClean="0">
                <a:solidFill>
                  <a:srgbClr val="006600"/>
                </a:solidFill>
              </a:rPr>
              <a:t>]</a:t>
            </a:r>
            <a:r>
              <a:rPr lang="ru-RU" sz="1100" dirty="0" smtClean="0">
                <a:solidFill>
                  <a:srgbClr val="006600"/>
                </a:solidFill>
              </a:rPr>
              <a:t>. За каждый правильный ответ  зайчик будет давать тебе морковку.</a:t>
            </a:r>
            <a:endParaRPr lang="ru-RU" sz="11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57158" y="357166"/>
            <a:ext cx="4714908" cy="500066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Отбор картинок со звуком </a:t>
            </a:r>
            <a:r>
              <a:rPr lang="en-US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en-US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Дс-101\Desktop\57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00033" y="4363380"/>
            <a:ext cx="1857388" cy="2029767"/>
          </a:xfrm>
          <a:prstGeom prst="rect">
            <a:avLst/>
          </a:prstGeom>
          <a:noFill/>
        </p:spPr>
      </p:pic>
      <p:pic>
        <p:nvPicPr>
          <p:cNvPr id="7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2118389" y="4533783"/>
            <a:ext cx="1267637" cy="1750546"/>
          </a:xfrm>
          <a:prstGeom prst="rect">
            <a:avLst/>
          </a:prstGeom>
          <a:noFill/>
        </p:spPr>
      </p:pic>
      <p:pic>
        <p:nvPicPr>
          <p:cNvPr id="8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3047082" y="4533783"/>
            <a:ext cx="1267637" cy="1750546"/>
          </a:xfrm>
          <a:prstGeom prst="rect">
            <a:avLst/>
          </a:prstGeom>
          <a:noFill/>
        </p:spPr>
      </p:pic>
      <p:pic>
        <p:nvPicPr>
          <p:cNvPr id="10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3904338" y="4533783"/>
            <a:ext cx="1267637" cy="1750546"/>
          </a:xfrm>
          <a:prstGeom prst="rect">
            <a:avLst/>
          </a:prstGeom>
          <a:noFill/>
        </p:spPr>
      </p:pic>
      <p:pic>
        <p:nvPicPr>
          <p:cNvPr id="11" name="Picture 4" descr="http://www.doodoo.ru/uploads/posts/2010-12/andrew-zuckerman-1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5984" y="1714487"/>
            <a:ext cx="2000264" cy="227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originalbest.ru/img/products/44748-muzhskaja-moda-odezhda-zhilety-xxl-kostjum-zhilet-muzhskie-zhilety-biznes-ofis-formalnye-v-shei-pugovicah-muzhchiny-zhilet-kostjum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785926"/>
            <a:ext cx="2169928" cy="216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s://wallscover.com/images/acorn-wallpaper-1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170" y="4429132"/>
            <a:ext cx="2552405" cy="207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lovebag.com.ua/wp-content/uploads/shutterstock_9784482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26" y="1928802"/>
            <a:ext cx="2214578" cy="221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Дс-101\Desktop\5fe92bc1640b15004243f5c9cfa72d5c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214810" y="2102870"/>
            <a:ext cx="2357454" cy="2254824"/>
          </a:xfrm>
          <a:prstGeom prst="rect">
            <a:avLst/>
          </a:prstGeom>
          <a:noFill/>
        </p:spPr>
      </p:pic>
      <p:sp>
        <p:nvSpPr>
          <p:cNvPr id="15" name="Блок-схема: альтернативный процесс 14"/>
          <p:cNvSpPr/>
          <p:nvPr/>
        </p:nvSpPr>
        <p:spPr>
          <a:xfrm>
            <a:off x="5143504" y="214290"/>
            <a:ext cx="3643338" cy="785818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rgbClr val="006600"/>
                </a:solidFill>
              </a:rPr>
              <a:t>Предложить ребенку посмотреть внимательно на картинки и  назвать только те, в названии которых есть звук </a:t>
            </a:r>
            <a:r>
              <a:rPr lang="en-US" sz="1100" dirty="0" smtClean="0">
                <a:solidFill>
                  <a:srgbClr val="006600"/>
                </a:solidFill>
              </a:rPr>
              <a:t>[</a:t>
            </a:r>
            <a:r>
              <a:rPr lang="ru-RU" sz="1100" dirty="0" smtClean="0">
                <a:solidFill>
                  <a:srgbClr val="006600"/>
                </a:solidFill>
              </a:rPr>
              <a:t>Ж</a:t>
            </a:r>
            <a:r>
              <a:rPr lang="en-US" sz="1100" dirty="0" smtClean="0">
                <a:solidFill>
                  <a:srgbClr val="006600"/>
                </a:solidFill>
              </a:rPr>
              <a:t>]</a:t>
            </a:r>
            <a:r>
              <a:rPr lang="ru-RU" sz="1100" dirty="0" smtClean="0">
                <a:solidFill>
                  <a:srgbClr val="006600"/>
                </a:solidFill>
              </a:rPr>
              <a:t>. За каждый правильный ответ  зайчик будет давать тебе морковку.</a:t>
            </a:r>
            <a:endParaRPr lang="ru-RU" sz="11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85720" y="357166"/>
            <a:ext cx="4714908" cy="500066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Отбор картинок со звуком </a:t>
            </a:r>
            <a:r>
              <a:rPr lang="en-US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Дс-101\Desktop\art-detskaya-zaychik-nastroenie-65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42910" y="4357694"/>
            <a:ext cx="1928826" cy="2050504"/>
          </a:xfrm>
          <a:prstGeom prst="rect">
            <a:avLst/>
          </a:prstGeom>
          <a:noFill/>
        </p:spPr>
      </p:pic>
      <p:pic>
        <p:nvPicPr>
          <p:cNvPr id="7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2689893" y="4533783"/>
            <a:ext cx="1267637" cy="1750546"/>
          </a:xfrm>
          <a:prstGeom prst="rect">
            <a:avLst/>
          </a:prstGeom>
          <a:noFill/>
        </p:spPr>
      </p:pic>
      <p:pic>
        <p:nvPicPr>
          <p:cNvPr id="8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3547148" y="4533783"/>
            <a:ext cx="1267637" cy="1750546"/>
          </a:xfrm>
          <a:prstGeom prst="rect">
            <a:avLst/>
          </a:prstGeom>
          <a:noFill/>
        </p:spPr>
      </p:pic>
      <p:pic>
        <p:nvPicPr>
          <p:cNvPr id="10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4404404" y="4533784"/>
            <a:ext cx="1267637" cy="1750546"/>
          </a:xfrm>
          <a:prstGeom prst="rect">
            <a:avLst/>
          </a:prstGeom>
          <a:noFill/>
        </p:spPr>
      </p:pic>
      <p:pic>
        <p:nvPicPr>
          <p:cNvPr id="11" name="Picture 4" descr="http://s1.pic4you.ru/allimage/y2012/08-31/12216/238896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4143380"/>
            <a:ext cx="2280744" cy="234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s3.pixers.pics/pixers/700/FO/68/10/88/52/700_FO68108852_88386d4cc37723e88b42a8d5ddc7129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1928802"/>
            <a:ext cx="2600343" cy="185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moziru.com/images/serpent-clipart-slither-9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714488"/>
            <a:ext cx="1954477" cy="195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Дс-101\Desktop\cb43e9c22919de77db27327f0adf2928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86050" y="1785927"/>
            <a:ext cx="1500198" cy="1802114"/>
          </a:xfrm>
          <a:prstGeom prst="rect">
            <a:avLst/>
          </a:prstGeom>
          <a:noFill/>
        </p:spPr>
      </p:pic>
      <p:pic>
        <p:nvPicPr>
          <p:cNvPr id="14" name="Picture 2" descr="http://www.playcast.ru/uploads/2015/08/01/14541154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928802"/>
            <a:ext cx="1664164" cy="2441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Блок-схема: альтернативный процесс 14"/>
          <p:cNvSpPr/>
          <p:nvPr/>
        </p:nvSpPr>
        <p:spPr>
          <a:xfrm>
            <a:off x="5143504" y="214290"/>
            <a:ext cx="3643338" cy="785818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rgbClr val="006600"/>
                </a:solidFill>
              </a:rPr>
              <a:t>Предложить ребенку посмотреть внимательно на картинки и  назвать только те, в названии которых есть звук </a:t>
            </a:r>
            <a:r>
              <a:rPr lang="en-US" sz="1100" dirty="0" smtClean="0">
                <a:solidFill>
                  <a:srgbClr val="006600"/>
                </a:solidFill>
              </a:rPr>
              <a:t>[</a:t>
            </a:r>
            <a:r>
              <a:rPr lang="ru-RU" sz="1100" dirty="0" smtClean="0">
                <a:solidFill>
                  <a:srgbClr val="006600"/>
                </a:solidFill>
              </a:rPr>
              <a:t>З</a:t>
            </a:r>
            <a:r>
              <a:rPr lang="en-US" sz="1100" dirty="0" smtClean="0">
                <a:solidFill>
                  <a:srgbClr val="006600"/>
                </a:solidFill>
              </a:rPr>
              <a:t>]</a:t>
            </a:r>
            <a:r>
              <a:rPr lang="ru-RU" sz="1100" dirty="0" smtClean="0">
                <a:solidFill>
                  <a:srgbClr val="006600"/>
                </a:solidFill>
              </a:rPr>
              <a:t>. За каждый правильный ответ  зайчик будет давать тебе морковку.</a:t>
            </a:r>
            <a:endParaRPr lang="ru-RU" sz="11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85720" y="357166"/>
            <a:ext cx="4714908" cy="500066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Отбор картинок со звуком </a:t>
            </a:r>
            <a:r>
              <a:rPr lang="en-US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Дс-101\Desktop\1117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426224" y="4357694"/>
            <a:ext cx="2152632" cy="2105993"/>
          </a:xfrm>
          <a:prstGeom prst="rect">
            <a:avLst/>
          </a:prstGeom>
          <a:noFill/>
        </p:spPr>
      </p:pic>
      <p:pic>
        <p:nvPicPr>
          <p:cNvPr id="7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5547414" y="4748096"/>
            <a:ext cx="1267637" cy="1750546"/>
          </a:xfrm>
          <a:prstGeom prst="rect">
            <a:avLst/>
          </a:prstGeom>
          <a:noFill/>
        </p:spPr>
      </p:pic>
      <p:pic>
        <p:nvPicPr>
          <p:cNvPr id="8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4904470" y="4748097"/>
            <a:ext cx="1267637" cy="1750546"/>
          </a:xfrm>
          <a:prstGeom prst="rect">
            <a:avLst/>
          </a:prstGeom>
          <a:noFill/>
        </p:spPr>
      </p:pic>
      <p:pic>
        <p:nvPicPr>
          <p:cNvPr id="10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4261528" y="4819535"/>
            <a:ext cx="1267637" cy="1750546"/>
          </a:xfrm>
          <a:prstGeom prst="rect">
            <a:avLst/>
          </a:prstGeom>
          <a:noFill/>
        </p:spPr>
      </p:pic>
      <p:pic>
        <p:nvPicPr>
          <p:cNvPr id="11" name="Picture 4" descr="http://pngimg.com/uploads/pine_cone/pine_cone_PNG1334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643050"/>
            <a:ext cx="1939475" cy="200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russkova.ru/gallery/photo/mex/1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1857364"/>
            <a:ext cx="2224838" cy="222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media.istockphoto.com/photos/red-knitted-bobble-hat-on-white-background-picture-id452243857?k=6&amp;m=452243857&amp;s=612x612&amp;w=0&amp;h=VlEi8uYmFDI2t0eJNgvcLy-2fyNyxa1mNduW4dXGt8Q=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4143380"/>
            <a:ext cx="2428892" cy="242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thumbs.dreamstime.com/b/%D0%BA%D1%80%D0%B0%D1%81%D0%B8%D0%B2%D1%8B%D0%B9-%D0%BF%D0%B5%D1%82%D1%83%D1%85-40765207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2643174" y="2714620"/>
            <a:ext cx="1874184" cy="197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ds02.infourok.ru/uploads/ex/0d31/0001a758-72cbbea4/hello_html_58f42718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643050"/>
            <a:ext cx="1785950" cy="254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Блок-схема: альтернативный процесс 16"/>
          <p:cNvSpPr/>
          <p:nvPr/>
        </p:nvSpPr>
        <p:spPr>
          <a:xfrm>
            <a:off x="5143504" y="214290"/>
            <a:ext cx="3643338" cy="785818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rgbClr val="006600"/>
                </a:solidFill>
              </a:rPr>
              <a:t>Предложить ребенку посмотреть внимательно на картинки и  назвать только те, в названии которых есть звук </a:t>
            </a:r>
            <a:r>
              <a:rPr lang="en-US" sz="1100" dirty="0" smtClean="0">
                <a:solidFill>
                  <a:srgbClr val="006600"/>
                </a:solidFill>
              </a:rPr>
              <a:t>[</a:t>
            </a:r>
            <a:r>
              <a:rPr lang="ru-RU" sz="1100" dirty="0" smtClean="0">
                <a:solidFill>
                  <a:srgbClr val="006600"/>
                </a:solidFill>
              </a:rPr>
              <a:t>Ш</a:t>
            </a:r>
            <a:r>
              <a:rPr lang="en-US" sz="1100" dirty="0" smtClean="0">
                <a:solidFill>
                  <a:srgbClr val="006600"/>
                </a:solidFill>
              </a:rPr>
              <a:t>]</a:t>
            </a:r>
            <a:r>
              <a:rPr lang="ru-RU" sz="1100" dirty="0" smtClean="0">
                <a:solidFill>
                  <a:srgbClr val="006600"/>
                </a:solidFill>
              </a:rPr>
              <a:t>. За каждый правильный ответ  зайчик будет давать тебе морковку.</a:t>
            </a:r>
            <a:endParaRPr lang="ru-RU" sz="1100" dirty="0">
              <a:solidFill>
                <a:srgbClr val="00660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275856" y="6237312"/>
            <a:ext cx="1241502" cy="3659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Домой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98072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1628800"/>
            <a:ext cx="6624736" cy="1465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1600" dirty="0" smtClean="0">
                <a:solidFill>
                  <a:srgbClr val="FF0000"/>
                </a:solidFill>
                <a:latin typeface="Georgia" pitchFamily="18" charset="0"/>
              </a:rPr>
              <a:t>    </a:t>
            </a:r>
          </a:p>
          <a:p>
            <a:r>
              <a:rPr lang="ru-RU" sz="1600" dirty="0" smtClean="0">
                <a:solidFill>
                  <a:srgbClr val="FF0000"/>
                </a:solidFill>
                <a:latin typeface="Georgia" pitchFamily="18" charset="0"/>
              </a:rPr>
              <a:t>     </a:t>
            </a:r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 rot="1114218">
            <a:off x="5273853" y="204831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4405805" y="336965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pic>
        <p:nvPicPr>
          <p:cNvPr id="9218" name="Picture 2" descr="C:\Users\Дс-101\Desktop\c5a716d30a1f.png"/>
          <p:cNvPicPr>
            <a:picLocks noChangeAspect="1" noChangeArrowheads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2786050" y="1071546"/>
            <a:ext cx="3500461" cy="5385326"/>
          </a:xfrm>
          <a:prstGeom prst="rect">
            <a:avLst/>
          </a:prstGeom>
          <a:noFill/>
        </p:spPr>
      </p:pic>
      <p:sp>
        <p:nvSpPr>
          <p:cNvPr id="9" name="Блок-схема: альтернативный процесс 8"/>
          <p:cNvSpPr/>
          <p:nvPr/>
        </p:nvSpPr>
        <p:spPr>
          <a:xfrm>
            <a:off x="214282" y="142852"/>
            <a:ext cx="4071966" cy="714380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rgbClr val="006600"/>
                </a:solidFill>
              </a:rPr>
              <a:t>И вот, наша морковка ожила. И хочет с тобой поиграть.</a:t>
            </a:r>
          </a:p>
          <a:p>
            <a:r>
              <a:rPr lang="ru-RU" sz="1100" dirty="0" smtClean="0">
                <a:solidFill>
                  <a:srgbClr val="006600"/>
                </a:solidFill>
              </a:rPr>
              <a:t>Предложить ребенку глазами проследить за морковкой. Обозначив, что двигаются только глаза, а голова находится в одном положении. (ИГРА НА СЛЕДУЮЩЕМ СЛАЙДЕ)</a:t>
            </a:r>
            <a:endParaRPr lang="ru-RU" sz="11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98072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 rot="1114218">
            <a:off x="6059671" y="61978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5334498" y="408402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8540695" y="6298279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026" name="Picture 2" descr="C:\Users\Дс-101\Desktop\c5a716d30a1f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5000636"/>
            <a:ext cx="857256" cy="1318855"/>
          </a:xfrm>
          <a:prstGeom prst="rect">
            <a:avLst/>
          </a:prstGeom>
          <a:noFill/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1714480" y="285728"/>
            <a:ext cx="3571900" cy="500066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Игра-сюрприз. Гимнастика для глаз.</a:t>
            </a: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«Проследи за морковкой»</a:t>
            </a:r>
            <a:endParaRPr lang="ru-RU" sz="1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4" y="5589240"/>
            <a:ext cx="4320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84088" y="1"/>
            <a:ext cx="962881" cy="90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6917 L -0.00295 -0.654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-0.65487 L 0.76875 -0.6548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6875 -0.65486 L 0.76875 0.08999 " pathEditMode="relative" ptsTypes="AA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6875 0.08999 L -0.00295 0.08999 " pathEditMode="relative" ptsTypes="AA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8998 L 0.76875 -0.6444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-3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6875 -0.65487 L 0.01267 -0.65487 " pathEditMode="relative" ptsTypes="AA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-0.65487 L 0.75313 0.07957 " pathEditMode="relative" ptsTypes="AA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6875 0.08998 L 0.00486 0.08998 " pathEditMode="relative" ptsTypes="AA">
                                      <p:cBhvr>
                                        <p:cTn id="2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5.89868E-7 L 0.37014 -0.34629 " pathEditMode="relative" ptsTypes="AA">
                                      <p:cBhvr>
                                        <p:cTn id="3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7384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128979"/>
            <a:ext cx="1970714" cy="185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2060848"/>
            <a:ext cx="8640960" cy="45365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4857760"/>
            <a:ext cx="5380080" cy="1720000"/>
          </a:xfrm>
          <a:prstGeom prst="rect">
            <a:avLst/>
          </a:prstGeom>
          <a:noFill/>
        </p:spPr>
      </p:pic>
      <p:sp>
        <p:nvSpPr>
          <p:cNvPr id="17" name="Овал 16"/>
          <p:cNvSpPr/>
          <p:nvPr/>
        </p:nvSpPr>
        <p:spPr>
          <a:xfrm>
            <a:off x="899592" y="2420888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7544" y="692696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188640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8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3568" y="191683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75" y="4552861"/>
            <a:ext cx="1101353" cy="169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630288" y="3076888"/>
            <a:ext cx="2160240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prstClr val="black"/>
                </a:solidFill>
                <a:hlinkClick r:id="rId9" action="ppaction://hlinksldjump"/>
              </a:rPr>
              <a:t>Фонематический слух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675" y="3076888"/>
            <a:ext cx="220662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536" y="3055890"/>
            <a:ext cx="220662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073870" y="3612994"/>
            <a:ext cx="2013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b="1" dirty="0">
                <a:solidFill>
                  <a:prstClr val="black"/>
                </a:solidFill>
                <a:hlinkClick r:id="rId11" action="ppaction://hlinksldjump"/>
              </a:rPr>
              <a:t>Фонематический </a:t>
            </a:r>
            <a:endParaRPr lang="ru-RU" sz="1400" b="1" dirty="0" smtClean="0">
              <a:solidFill>
                <a:prstClr val="black"/>
              </a:solidFill>
              <a:hlinkClick r:id="rId11" action="ppaction://hlinksldjump"/>
            </a:endParaRPr>
          </a:p>
          <a:p>
            <a:pPr lvl="0" algn="ctr"/>
            <a:r>
              <a:rPr lang="ru-RU" sz="1400" b="1" dirty="0" smtClean="0">
                <a:solidFill>
                  <a:prstClr val="black"/>
                </a:solidFill>
                <a:hlinkClick r:id="rId11" action="ppaction://hlinksldjump"/>
              </a:rPr>
              <a:t>анализ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99995" y="3612994"/>
            <a:ext cx="2002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b="1" dirty="0">
                <a:solidFill>
                  <a:prstClr val="black"/>
                </a:solidFill>
                <a:hlinkClick r:id="rId12" action="ppaction://hlinksldjump"/>
              </a:rPr>
              <a:t>Фонематические </a:t>
            </a:r>
            <a:endParaRPr lang="ru-RU" sz="1400" b="1" dirty="0" smtClean="0">
              <a:solidFill>
                <a:prstClr val="black"/>
              </a:solidFill>
              <a:hlinkClick r:id="rId12" action="ppaction://hlinksldjump"/>
            </a:endParaRPr>
          </a:p>
          <a:p>
            <a:pPr lvl="0" algn="ctr"/>
            <a:r>
              <a:rPr lang="ru-RU" sz="1400" b="1" dirty="0" smtClean="0">
                <a:solidFill>
                  <a:prstClr val="black"/>
                </a:solidFill>
                <a:hlinkClick r:id="rId12" action="ppaction://hlinksldjump"/>
              </a:rPr>
              <a:t>представления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split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Игры на развитие фонематического слуха</a:t>
            </a:r>
            <a:endParaRPr lang="ru-RU" sz="5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2520" y="1"/>
            <a:ext cx="264148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268760"/>
            <a:ext cx="8784976" cy="5400600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71472" y="357166"/>
            <a:ext cx="4214842" cy="500066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Воспроизведение слоговых рядов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Дс-101\Desktop\art-detskaya-zaychik-nastroenie-65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357430"/>
            <a:ext cx="3852675" cy="4095718"/>
          </a:xfrm>
          <a:prstGeom prst="rect">
            <a:avLst/>
          </a:prstGeom>
          <a:noFill/>
        </p:spPr>
      </p:pic>
      <p:sp>
        <p:nvSpPr>
          <p:cNvPr id="11" name="Овальная выноска 10"/>
          <p:cNvSpPr/>
          <p:nvPr/>
        </p:nvSpPr>
        <p:spPr>
          <a:xfrm rot="18086210" flipH="1">
            <a:off x="1606791" y="1594660"/>
            <a:ext cx="2393130" cy="2678238"/>
          </a:xfrm>
          <a:prstGeom prst="wedgeEllipse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142976" y="2148949"/>
            <a:ext cx="3071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ПА-ТА-НА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ДА-ТА-ДА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ПА-БА-ПА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ГА-КА-ГА</a:t>
            </a:r>
          </a:p>
        </p:txBody>
      </p:sp>
      <p:pic>
        <p:nvPicPr>
          <p:cNvPr id="1030" name="Picture 6" descr="C:\Users\Дс-101\Desktop\5bf815a9774d536572730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214282" y="4500570"/>
            <a:ext cx="1357322" cy="2015922"/>
          </a:xfrm>
          <a:prstGeom prst="rect">
            <a:avLst/>
          </a:prstGeom>
          <a:noFill/>
        </p:spPr>
      </p:pic>
      <p:pic>
        <p:nvPicPr>
          <p:cNvPr id="19" name="Picture 6" descr="C:\Users\Дс-101\Desktop\5bf815a9774d536572730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000100" y="4429132"/>
            <a:ext cx="1357322" cy="2015922"/>
          </a:xfrm>
          <a:prstGeom prst="rect">
            <a:avLst/>
          </a:prstGeom>
          <a:noFill/>
        </p:spPr>
      </p:pic>
      <p:pic>
        <p:nvPicPr>
          <p:cNvPr id="20" name="Picture 6" descr="C:\Users\Дс-101\Desktop\5bf815a9774d536572730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785918" y="4429132"/>
            <a:ext cx="1357322" cy="2015922"/>
          </a:xfrm>
          <a:prstGeom prst="rect">
            <a:avLst/>
          </a:prstGeom>
          <a:noFill/>
        </p:spPr>
      </p:pic>
      <p:pic>
        <p:nvPicPr>
          <p:cNvPr id="21" name="Picture 6" descr="C:\Users\Дс-101\Desktop\5bf815a9774d536572730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2643174" y="4429132"/>
            <a:ext cx="1357322" cy="2015922"/>
          </a:xfrm>
          <a:prstGeom prst="rect">
            <a:avLst/>
          </a:prstGeom>
          <a:noFill/>
        </p:spPr>
      </p:pic>
      <p:sp>
        <p:nvSpPr>
          <p:cNvPr id="18" name="Блок-схема: альтернативный процесс 17"/>
          <p:cNvSpPr/>
          <p:nvPr/>
        </p:nvSpPr>
        <p:spPr>
          <a:xfrm>
            <a:off x="4929190" y="214290"/>
            <a:ext cx="3857652" cy="714380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rgbClr val="006600"/>
                </a:solidFill>
              </a:rPr>
              <a:t>Слушай внимательно и повторяй за мной слоги как можно точнее. За каждый правильно произнесенный звуковой ряд, зайчик будет давать тебе морковку.</a:t>
            </a: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268760"/>
            <a:ext cx="8784976" cy="5400600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71472" y="357166"/>
            <a:ext cx="4214842" cy="500066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Воспроизведение слов-паронимов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с-101\Desktop\img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5" y="1285860"/>
            <a:ext cx="1660381" cy="928694"/>
          </a:xfrm>
          <a:prstGeom prst="rect">
            <a:avLst/>
          </a:prstGeom>
          <a:noFill/>
        </p:spPr>
      </p:pic>
      <p:pic>
        <p:nvPicPr>
          <p:cNvPr id="1027" name="Picture 3" descr="C:\Users\Дс-101\Desktop\15699567133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3286116" y="1285860"/>
            <a:ext cx="1777455" cy="1000132"/>
          </a:xfrm>
          <a:prstGeom prst="rect">
            <a:avLst/>
          </a:prstGeom>
          <a:noFill/>
        </p:spPr>
      </p:pic>
      <p:sp>
        <p:nvSpPr>
          <p:cNvPr id="7" name="Стрелка вправо 6"/>
          <p:cNvSpPr/>
          <p:nvPr/>
        </p:nvSpPr>
        <p:spPr>
          <a:xfrm>
            <a:off x="2571736" y="1643050"/>
            <a:ext cx="785818" cy="28575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Дс-101\Desktop\09596-Mallard-duck-quacking-white-backgroun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2357430"/>
            <a:ext cx="1571636" cy="1347117"/>
          </a:xfrm>
          <a:prstGeom prst="rect">
            <a:avLst/>
          </a:prstGeom>
          <a:noFill/>
        </p:spPr>
      </p:pic>
      <p:pic>
        <p:nvPicPr>
          <p:cNvPr id="1029" name="Picture 5" descr="C:\Users\Дс-101\Desktop\pictur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6715139" y="4408064"/>
            <a:ext cx="1604707" cy="2218488"/>
          </a:xfrm>
          <a:prstGeom prst="rect">
            <a:avLst/>
          </a:prstGeom>
          <a:noFill/>
        </p:spPr>
      </p:pic>
      <p:pic>
        <p:nvPicPr>
          <p:cNvPr id="10" name="Picture 6" descr="C:\Users\Дс-101\Desktop\5bf815a9774d536572730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406678" y="4786322"/>
            <a:ext cx="1164925" cy="1730170"/>
          </a:xfrm>
          <a:prstGeom prst="rect">
            <a:avLst/>
          </a:prstGeom>
          <a:noFill/>
        </p:spPr>
      </p:pic>
      <p:pic>
        <p:nvPicPr>
          <p:cNvPr id="2" name="Picture 2" descr="C:\Users\Дс-101\Desktop\Affordable-fishing-rods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71802" y="2071678"/>
            <a:ext cx="1785950" cy="1632159"/>
          </a:xfrm>
          <a:prstGeom prst="rect">
            <a:avLst/>
          </a:prstGeom>
          <a:noFill/>
        </p:spPr>
      </p:pic>
      <p:sp>
        <p:nvSpPr>
          <p:cNvPr id="12" name="Стрелка вправо 11"/>
          <p:cNvSpPr/>
          <p:nvPr/>
        </p:nvSpPr>
        <p:spPr>
          <a:xfrm>
            <a:off x="2357422" y="2857496"/>
            <a:ext cx="785818" cy="28575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87279" flipH="1">
            <a:off x="1046820" y="4748097"/>
            <a:ext cx="1267637" cy="1750546"/>
          </a:xfrm>
          <a:prstGeom prst="rect">
            <a:avLst/>
          </a:prstGeom>
          <a:noFill/>
        </p:spPr>
      </p:pic>
      <p:pic>
        <p:nvPicPr>
          <p:cNvPr id="4" name="Picture 4" descr="C:\Users\Дс-101\Desktop\1980x1375_1134897_[www.ArtFile.ru]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072066" y="2000240"/>
            <a:ext cx="1714512" cy="1190633"/>
          </a:xfrm>
          <a:prstGeom prst="rect">
            <a:avLst/>
          </a:prstGeom>
          <a:noFill/>
        </p:spPr>
      </p:pic>
      <p:pic>
        <p:nvPicPr>
          <p:cNvPr id="6" name="Picture 5" descr="C:\Users\Дс-101\Desktop\zub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715272" y="2000240"/>
            <a:ext cx="928694" cy="1289425"/>
          </a:xfrm>
          <a:prstGeom prst="rect">
            <a:avLst/>
          </a:prstGeom>
          <a:noFill/>
        </p:spPr>
      </p:pic>
      <p:sp>
        <p:nvSpPr>
          <p:cNvPr id="17" name="Стрелка вправо 16"/>
          <p:cNvSpPr/>
          <p:nvPr/>
        </p:nvSpPr>
        <p:spPr>
          <a:xfrm>
            <a:off x="6858016" y="2500306"/>
            <a:ext cx="785818" cy="28575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C:\Users\Дс-101\Desktop\5bf815a9774d5365727307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785918" y="4786322"/>
            <a:ext cx="1141329" cy="1692104"/>
          </a:xfrm>
          <a:prstGeom prst="rect">
            <a:avLst/>
          </a:prstGeom>
          <a:noFill/>
        </p:spPr>
      </p:pic>
      <p:pic>
        <p:nvPicPr>
          <p:cNvPr id="1031" name="Picture 7" descr="C:\Users\Дс-101\Desktop\dJC3vCRmh8N141P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357554" y="3643314"/>
            <a:ext cx="1381118" cy="1301013"/>
          </a:xfrm>
          <a:prstGeom prst="rect">
            <a:avLst/>
          </a:prstGeom>
          <a:noFill/>
        </p:spPr>
      </p:pic>
      <p:pic>
        <p:nvPicPr>
          <p:cNvPr id="1032" name="Picture 8" descr="C:\Users\Дс-101\Desktop\depositphotos_1901139-stock-photo-chrerry-buds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357818" y="3600922"/>
            <a:ext cx="1143008" cy="1375378"/>
          </a:xfrm>
          <a:prstGeom prst="rect">
            <a:avLst/>
          </a:prstGeom>
          <a:noFill/>
        </p:spPr>
      </p:pic>
      <p:sp>
        <p:nvSpPr>
          <p:cNvPr id="21" name="Стрелка вправо 20"/>
          <p:cNvSpPr/>
          <p:nvPr/>
        </p:nvSpPr>
        <p:spPr>
          <a:xfrm>
            <a:off x="4643438" y="4143380"/>
            <a:ext cx="785818" cy="28575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3" name="Picture 9" descr="C:\Users\Дс-101\Desktop\5bf815a9774d5365727307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 rot="309190">
            <a:off x="2431946" y="4691828"/>
            <a:ext cx="1154322" cy="1711368"/>
          </a:xfrm>
          <a:prstGeom prst="rect">
            <a:avLst/>
          </a:prstGeom>
          <a:noFill/>
        </p:spPr>
      </p:pic>
      <p:sp>
        <p:nvSpPr>
          <p:cNvPr id="22" name="Блок-схема: альтернативный процесс 21"/>
          <p:cNvSpPr/>
          <p:nvPr/>
        </p:nvSpPr>
        <p:spPr>
          <a:xfrm>
            <a:off x="4929190" y="214290"/>
            <a:ext cx="3857652" cy="714380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rgbClr val="006600"/>
                </a:solidFill>
              </a:rPr>
              <a:t>Слушай внимательно и повторяй за мной слова как можно точнее. За каждую правильно произнесенную пару слов, зайчик будет давать тебе морковку.</a:t>
            </a:r>
            <a:endParaRPr lang="ru-RU" sz="1100" dirty="0">
              <a:solidFill>
                <a:srgbClr val="0066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190" y="6381328"/>
            <a:ext cx="1298994" cy="245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6" action="ppaction://hlinksldjump"/>
              </a:rPr>
              <a:t>Домой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Игры на развитие фонематического анализа</a:t>
            </a:r>
            <a:endParaRPr lang="ru-RU" sz="5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2520" y="1"/>
            <a:ext cx="264148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14282" y="357166"/>
            <a:ext cx="4857784" cy="500066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Выделение гласного звука в начале слова 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Дс-101\Desktop\57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00033" y="4363380"/>
            <a:ext cx="1857388" cy="2029767"/>
          </a:xfrm>
          <a:prstGeom prst="rect">
            <a:avLst/>
          </a:prstGeom>
          <a:noFill/>
        </p:spPr>
      </p:pic>
      <p:pic>
        <p:nvPicPr>
          <p:cNvPr id="2052" name="Picture 4" descr="C:\Users\Дс-101\Desktop\slide-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58082" y="1714488"/>
            <a:ext cx="928694" cy="928694"/>
          </a:xfrm>
          <a:prstGeom prst="rect">
            <a:avLst/>
          </a:prstGeom>
          <a:noFill/>
        </p:spPr>
      </p:pic>
      <p:pic>
        <p:nvPicPr>
          <p:cNvPr id="2053" name="Picture 5" descr="C:\Users\Дс-101\Desktop\slide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29520" y="2786058"/>
            <a:ext cx="991860" cy="928694"/>
          </a:xfrm>
          <a:prstGeom prst="rect">
            <a:avLst/>
          </a:prstGeom>
          <a:noFill/>
        </p:spPr>
      </p:pic>
      <p:pic>
        <p:nvPicPr>
          <p:cNvPr id="2054" name="Picture 6" descr="C:\Users\Дс-101\Desktop\slide-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00958" y="3929066"/>
            <a:ext cx="889175" cy="928694"/>
          </a:xfrm>
          <a:prstGeom prst="rect">
            <a:avLst/>
          </a:prstGeom>
          <a:noFill/>
        </p:spPr>
      </p:pic>
      <p:pic>
        <p:nvPicPr>
          <p:cNvPr id="2055" name="Picture 7" descr="C:\Users\Дс-101\Desktop\stork-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1142976" y="1643050"/>
            <a:ext cx="1643782" cy="1642925"/>
          </a:xfrm>
          <a:prstGeom prst="rect">
            <a:avLst/>
          </a:prstGeom>
          <a:noFill/>
        </p:spPr>
      </p:pic>
      <p:pic>
        <p:nvPicPr>
          <p:cNvPr id="13" name="Picture 4" descr="C:\Users\Дс-101\Desktop\slide-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8596" y="1857364"/>
            <a:ext cx="1071570" cy="1071570"/>
          </a:xfrm>
          <a:prstGeom prst="rect">
            <a:avLst/>
          </a:prstGeom>
          <a:noFill/>
        </p:spPr>
      </p:pic>
      <p:pic>
        <p:nvPicPr>
          <p:cNvPr id="2056" name="Picture 8" descr="C:\Users\Дс-101\Desktop\water-bird-wing-white-animal-cute-profile-female-wildlife-wild-beak-fowl-fauna-poultry-cutout-close-up-face-one-background-duck-goose-vertebrate-beautiful-fine-side-game-bird-waterfowl-water-bird-mallard-wildfowl-an.jpg"/>
          <p:cNvPicPr>
            <a:picLocks noChangeAspect="1" noChangeArrowheads="1"/>
          </p:cNvPicPr>
          <p:nvPr/>
        </p:nvPicPr>
        <p:blipFill>
          <a:blip r:embed="rId10" cstate="email"/>
          <a:srcRect b="-1268"/>
          <a:stretch>
            <a:fillRect/>
          </a:stretch>
        </p:blipFill>
        <p:spPr bwMode="auto">
          <a:xfrm>
            <a:off x="3000364" y="2643182"/>
            <a:ext cx="1571636" cy="1397010"/>
          </a:xfrm>
          <a:prstGeom prst="rect">
            <a:avLst/>
          </a:prstGeom>
          <a:noFill/>
        </p:spPr>
      </p:pic>
      <p:pic>
        <p:nvPicPr>
          <p:cNvPr id="15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87279" flipH="1">
            <a:off x="2404141" y="4748098"/>
            <a:ext cx="1267637" cy="1750546"/>
          </a:xfrm>
          <a:prstGeom prst="rect">
            <a:avLst/>
          </a:prstGeom>
          <a:noFill/>
        </p:spPr>
      </p:pic>
      <p:pic>
        <p:nvPicPr>
          <p:cNvPr id="17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87279" flipH="1">
            <a:off x="3475711" y="4748097"/>
            <a:ext cx="1267637" cy="1750546"/>
          </a:xfrm>
          <a:prstGeom prst="rect">
            <a:avLst/>
          </a:prstGeom>
          <a:noFill/>
        </p:spPr>
      </p:pic>
      <p:pic>
        <p:nvPicPr>
          <p:cNvPr id="18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87279" flipH="1">
            <a:off x="4761594" y="4748098"/>
            <a:ext cx="1267637" cy="1750546"/>
          </a:xfrm>
          <a:prstGeom prst="rect">
            <a:avLst/>
          </a:prstGeom>
          <a:noFill/>
        </p:spPr>
      </p:pic>
      <p:pic>
        <p:nvPicPr>
          <p:cNvPr id="21" name="Picture 6" descr="C:\Users\Дс-101\Desktop\slide-2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071670" y="3000372"/>
            <a:ext cx="1094369" cy="1143008"/>
          </a:xfrm>
          <a:prstGeom prst="rect">
            <a:avLst/>
          </a:prstGeom>
          <a:noFill/>
        </p:spPr>
      </p:pic>
      <p:pic>
        <p:nvPicPr>
          <p:cNvPr id="2057" name="Picture 9" descr="C:\Users\Дс-101\Desktop\Картинка-облако-для-детей-на-прозрачном-фоне-подборка-рисунков-4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786314" y="3143248"/>
            <a:ext cx="2000264" cy="1000132"/>
          </a:xfrm>
          <a:prstGeom prst="rect">
            <a:avLst/>
          </a:prstGeom>
          <a:noFill/>
        </p:spPr>
      </p:pic>
      <p:pic>
        <p:nvPicPr>
          <p:cNvPr id="22" name="Picture 5" descr="C:\Users\Дс-101\Desktop\slide-1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857620" y="3786190"/>
            <a:ext cx="1168749" cy="1094318"/>
          </a:xfrm>
          <a:prstGeom prst="rect">
            <a:avLst/>
          </a:prstGeom>
          <a:noFill/>
        </p:spPr>
      </p:pic>
      <p:pic>
        <p:nvPicPr>
          <p:cNvPr id="2058" name="Picture 10" descr="C:\Users\Дс-101\Desktop\slide-8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143768" y="5000636"/>
            <a:ext cx="1593885" cy="1193792"/>
          </a:xfrm>
          <a:prstGeom prst="rect">
            <a:avLst/>
          </a:prstGeom>
          <a:noFill/>
        </p:spPr>
      </p:pic>
      <p:sp>
        <p:nvSpPr>
          <p:cNvPr id="20" name="Блок-схема: альтернативный процесс 19"/>
          <p:cNvSpPr/>
          <p:nvPr/>
        </p:nvSpPr>
        <p:spPr>
          <a:xfrm>
            <a:off x="5143504" y="214290"/>
            <a:ext cx="3643338" cy="785818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rgbClr val="006600"/>
                </a:solidFill>
              </a:rPr>
              <a:t>Посмотри внимательно на картинки, назови их и скажи, какой первый звук в названии картинки. За каждый правильный ответ  зайчик будет давать тебе морковку.</a:t>
            </a:r>
            <a:endParaRPr lang="ru-RU" sz="11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85720" y="357166"/>
            <a:ext cx="4786346" cy="500066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Выделение согласного звука в конце слова 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Дс-101\Desktop\1117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715140" y="4854664"/>
            <a:ext cx="1714512" cy="1677365"/>
          </a:xfrm>
          <a:prstGeom prst="rect">
            <a:avLst/>
          </a:prstGeom>
          <a:noFill/>
        </p:spPr>
      </p:pic>
      <p:pic>
        <p:nvPicPr>
          <p:cNvPr id="19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3975778" y="4819535"/>
            <a:ext cx="1267637" cy="1750546"/>
          </a:xfrm>
          <a:prstGeom prst="rect">
            <a:avLst/>
          </a:prstGeom>
          <a:noFill/>
        </p:spPr>
      </p:pic>
      <p:pic>
        <p:nvPicPr>
          <p:cNvPr id="20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4690157" y="4748097"/>
            <a:ext cx="1267637" cy="1750546"/>
          </a:xfrm>
          <a:prstGeom prst="rect">
            <a:avLst/>
          </a:prstGeom>
          <a:noFill/>
        </p:spPr>
      </p:pic>
      <p:pic>
        <p:nvPicPr>
          <p:cNvPr id="23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5404537" y="4676660"/>
            <a:ext cx="1267637" cy="1750546"/>
          </a:xfrm>
          <a:prstGeom prst="rect">
            <a:avLst/>
          </a:prstGeom>
          <a:noFill/>
        </p:spPr>
      </p:pic>
      <p:pic>
        <p:nvPicPr>
          <p:cNvPr id="3075" name="Picture 3" descr="C:\Users\Дс-101\Desktop\1d804b493b0bbd995db3128f9c5d855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10" y="4143380"/>
            <a:ext cx="754969" cy="1071570"/>
          </a:xfrm>
          <a:prstGeom prst="rect">
            <a:avLst/>
          </a:prstGeom>
          <a:noFill/>
        </p:spPr>
      </p:pic>
      <p:pic>
        <p:nvPicPr>
          <p:cNvPr id="3076" name="Picture 4" descr="C:\Users\Дс-101\Desktop\hello_html_2539b80f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1472" y="1785927"/>
            <a:ext cx="796022" cy="928693"/>
          </a:xfrm>
          <a:prstGeom prst="rect">
            <a:avLst/>
          </a:prstGeom>
          <a:noFill/>
        </p:spPr>
      </p:pic>
      <p:pic>
        <p:nvPicPr>
          <p:cNvPr id="3077" name="Picture 5" descr="C:\Users\Дс-101\Desktop\slide-1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1472" y="3000372"/>
            <a:ext cx="814923" cy="1000132"/>
          </a:xfrm>
          <a:prstGeom prst="rect">
            <a:avLst/>
          </a:prstGeom>
          <a:noFill/>
        </p:spPr>
      </p:pic>
      <p:pic>
        <p:nvPicPr>
          <p:cNvPr id="3079" name="Picture 7" descr="C:\Users\Дс-101\Desktop\afd6c9998a4a12cd08aea618045d773c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929322" y="1571612"/>
            <a:ext cx="1115058" cy="1556800"/>
          </a:xfrm>
          <a:prstGeom prst="rect">
            <a:avLst/>
          </a:prstGeom>
          <a:noFill/>
        </p:spPr>
      </p:pic>
      <p:pic>
        <p:nvPicPr>
          <p:cNvPr id="27" name="Picture 3" descr="C:\Users\Дс-101\Desktop\1d804b493b0bbd995db3128f9c5d855d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072330" y="1643050"/>
            <a:ext cx="928694" cy="1318147"/>
          </a:xfrm>
          <a:prstGeom prst="rect">
            <a:avLst/>
          </a:prstGeom>
          <a:noFill/>
        </p:spPr>
      </p:pic>
      <p:pic>
        <p:nvPicPr>
          <p:cNvPr id="3081" name="Picture 9" descr="C:\Users\Дс-101\Desktop\1579151552_9-20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643306" y="2571744"/>
            <a:ext cx="1714512" cy="1714512"/>
          </a:xfrm>
          <a:prstGeom prst="rect">
            <a:avLst/>
          </a:prstGeom>
          <a:noFill/>
        </p:spPr>
      </p:pic>
      <p:pic>
        <p:nvPicPr>
          <p:cNvPr id="31" name="Picture 5" descr="C:\Users\Дс-101\Desktop\slide-12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000628" y="2643182"/>
            <a:ext cx="931340" cy="1143008"/>
          </a:xfrm>
          <a:prstGeom prst="rect">
            <a:avLst/>
          </a:prstGeom>
          <a:noFill/>
        </p:spPr>
      </p:pic>
      <p:pic>
        <p:nvPicPr>
          <p:cNvPr id="3082" name="Picture 10" descr="C:\Users\Дс-101\Desktop\6006524192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857356" y="3786190"/>
            <a:ext cx="1143008" cy="1846398"/>
          </a:xfrm>
          <a:prstGeom prst="rect">
            <a:avLst/>
          </a:prstGeom>
          <a:noFill/>
        </p:spPr>
      </p:pic>
      <p:pic>
        <p:nvPicPr>
          <p:cNvPr id="33" name="Picture 4" descr="C:\Users\Дс-101\Desktop\hello_html_2539b80f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2857488" y="3500438"/>
            <a:ext cx="918488" cy="1071570"/>
          </a:xfrm>
          <a:prstGeom prst="rect">
            <a:avLst/>
          </a:prstGeom>
          <a:noFill/>
        </p:spPr>
      </p:pic>
      <p:pic>
        <p:nvPicPr>
          <p:cNvPr id="3083" name="Picture 11" descr="C:\Users\Дс-101\Desktop\unnamed (1)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71472" y="5429264"/>
            <a:ext cx="785818" cy="1004101"/>
          </a:xfrm>
          <a:prstGeom prst="rect">
            <a:avLst/>
          </a:prstGeom>
          <a:noFill/>
        </p:spPr>
      </p:pic>
      <p:sp>
        <p:nvSpPr>
          <p:cNvPr id="21" name="Блок-схема: альтернативный процесс 20"/>
          <p:cNvSpPr/>
          <p:nvPr/>
        </p:nvSpPr>
        <p:spPr>
          <a:xfrm>
            <a:off x="5143504" y="214290"/>
            <a:ext cx="3571900" cy="785818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rgbClr val="006600"/>
                </a:solidFill>
              </a:rPr>
              <a:t>Посмотри внимательно на картинки, назови их и скажи, какой последний звук в названии картинки. За каждый правильный ответ  зайчик будет давать тебе морковку.</a:t>
            </a:r>
            <a:endParaRPr lang="ru-RU" sz="11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85720" y="357166"/>
            <a:ext cx="4714908" cy="500066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0066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Выделение гласного звука в конце слова 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Дс-101\Desktop\15506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4857760"/>
            <a:ext cx="2005961" cy="1749403"/>
          </a:xfrm>
          <a:prstGeom prst="rect">
            <a:avLst/>
          </a:prstGeom>
          <a:noFill/>
        </p:spPr>
      </p:pic>
      <p:pic>
        <p:nvPicPr>
          <p:cNvPr id="7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761068" y="4748097"/>
            <a:ext cx="1267637" cy="1750546"/>
          </a:xfrm>
          <a:prstGeom prst="rect">
            <a:avLst/>
          </a:prstGeom>
          <a:noFill/>
        </p:spPr>
      </p:pic>
      <p:pic>
        <p:nvPicPr>
          <p:cNvPr id="4099" name="Picture 3" descr="C:\Users\Дс-101\Desktop\slide-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72396" y="3786190"/>
            <a:ext cx="1071570" cy="1071570"/>
          </a:xfrm>
          <a:prstGeom prst="rect">
            <a:avLst/>
          </a:prstGeom>
          <a:noFill/>
        </p:spPr>
      </p:pic>
      <p:pic>
        <p:nvPicPr>
          <p:cNvPr id="4100" name="Picture 4" descr="C:\Users\Дс-101\Desktop\slide-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00958" y="1714488"/>
            <a:ext cx="1000132" cy="1000132"/>
          </a:xfrm>
          <a:prstGeom prst="rect">
            <a:avLst/>
          </a:prstGeom>
          <a:noFill/>
        </p:spPr>
      </p:pic>
      <p:pic>
        <p:nvPicPr>
          <p:cNvPr id="4101" name="Picture 5" descr="C:\Users\Дс-101\Desktop\slide-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643834" y="5072074"/>
            <a:ext cx="928694" cy="1041950"/>
          </a:xfrm>
          <a:prstGeom prst="rect">
            <a:avLst/>
          </a:prstGeom>
          <a:noFill/>
        </p:spPr>
      </p:pic>
      <p:pic>
        <p:nvPicPr>
          <p:cNvPr id="4102" name="Picture 6" descr="C:\Users\Дс-101\Desktop\slide-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00958" y="2786058"/>
            <a:ext cx="1143008" cy="955970"/>
          </a:xfrm>
          <a:prstGeom prst="rect">
            <a:avLst/>
          </a:prstGeom>
          <a:noFill/>
        </p:spPr>
      </p:pic>
      <p:pic>
        <p:nvPicPr>
          <p:cNvPr id="4103" name="Picture 7" descr="C:\Users\Дс-101\Desktop\over-the-moon_1308-18417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42910" y="1643050"/>
            <a:ext cx="1481127" cy="1561572"/>
          </a:xfrm>
          <a:prstGeom prst="rect">
            <a:avLst/>
          </a:prstGeom>
          <a:noFill/>
        </p:spPr>
      </p:pic>
      <p:pic>
        <p:nvPicPr>
          <p:cNvPr id="12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1689761" y="4676659"/>
            <a:ext cx="1267637" cy="1750546"/>
          </a:xfrm>
          <a:prstGeom prst="rect">
            <a:avLst/>
          </a:prstGeom>
          <a:noFill/>
        </p:spPr>
      </p:pic>
      <p:pic>
        <p:nvPicPr>
          <p:cNvPr id="13" name="Picture 3" descr="C:\Users\Дс-101\Desktop\5bf815a9774d536572730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7279" flipH="1">
            <a:off x="2618455" y="4676660"/>
            <a:ext cx="1267637" cy="1750546"/>
          </a:xfrm>
          <a:prstGeom prst="rect">
            <a:avLst/>
          </a:prstGeom>
          <a:noFill/>
        </p:spPr>
      </p:pic>
      <p:pic>
        <p:nvPicPr>
          <p:cNvPr id="14" name="Picture 3" descr="C:\Users\Дс-101\Desktop\slide-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3108" y="1571612"/>
            <a:ext cx="1071570" cy="1071570"/>
          </a:xfrm>
          <a:prstGeom prst="rect">
            <a:avLst/>
          </a:prstGeom>
          <a:noFill/>
        </p:spPr>
      </p:pic>
      <p:pic>
        <p:nvPicPr>
          <p:cNvPr id="4104" name="Picture 8" descr="C:\Users\Дс-101\Desktop\cf9b525434e2c108e7daa95de3a63f9c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214546" y="2846422"/>
            <a:ext cx="1214446" cy="1792229"/>
          </a:xfrm>
          <a:prstGeom prst="rect">
            <a:avLst/>
          </a:prstGeom>
          <a:noFill/>
        </p:spPr>
      </p:pic>
      <p:pic>
        <p:nvPicPr>
          <p:cNvPr id="17" name="Picture 6" descr="C:\Users\Дс-101\Desktop\slide-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00430" y="2571744"/>
            <a:ext cx="1143008" cy="955970"/>
          </a:xfrm>
          <a:prstGeom prst="rect">
            <a:avLst/>
          </a:prstGeom>
          <a:noFill/>
        </p:spPr>
      </p:pic>
      <p:pic>
        <p:nvPicPr>
          <p:cNvPr id="4105" name="Picture 9" descr="C:\Users\Дс-101\Desktop\image_image_2467125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643174" y="3592808"/>
            <a:ext cx="2955923" cy="2089800"/>
          </a:xfrm>
          <a:prstGeom prst="rect">
            <a:avLst/>
          </a:prstGeom>
          <a:noFill/>
        </p:spPr>
      </p:pic>
      <p:pic>
        <p:nvPicPr>
          <p:cNvPr id="18" name="Picture 4" descr="C:\Users\Дс-101\Desktop\slide-1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929190" y="3429000"/>
            <a:ext cx="1071570" cy="1071570"/>
          </a:xfrm>
          <a:prstGeom prst="rect">
            <a:avLst/>
          </a:prstGeom>
          <a:noFill/>
        </p:spPr>
      </p:pic>
      <p:sp>
        <p:nvSpPr>
          <p:cNvPr id="19" name="Блок-схема: альтернативный процесс 18"/>
          <p:cNvSpPr/>
          <p:nvPr/>
        </p:nvSpPr>
        <p:spPr>
          <a:xfrm>
            <a:off x="5143504" y="214290"/>
            <a:ext cx="3571900" cy="785818"/>
          </a:xfrm>
          <a:prstGeom prst="flowChartAlternateProcess">
            <a:avLst/>
          </a:prstGeom>
          <a:solidFill>
            <a:srgbClr val="CCFF33"/>
          </a:solidFill>
          <a:ln>
            <a:solidFill>
              <a:srgbClr val="99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rgbClr val="006600"/>
                </a:solidFill>
              </a:rPr>
              <a:t>Посмотри внимательно на картинки, назови их и скажи, какой последний звук в названии картинки. За каждый правильный ответ  зайчик будет давать тебе морковку.</a:t>
            </a:r>
            <a:endParaRPr lang="ru-RU" sz="11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2019</TotalTime>
  <Words>476</Words>
  <Application>Microsoft Office PowerPoint</Application>
  <PresentationFormat>Экран (4:3)</PresentationFormat>
  <Paragraphs>71</Paragraphs>
  <Slides>17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132</dc:creator>
  <cp:lastModifiedBy>Лидия</cp:lastModifiedBy>
  <cp:revision>240</cp:revision>
  <dcterms:created xsi:type="dcterms:W3CDTF">2017-04-21T22:11:46Z</dcterms:created>
  <dcterms:modified xsi:type="dcterms:W3CDTF">2024-03-25T03:16:33Z</dcterms:modified>
</cp:coreProperties>
</file>