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57" r:id="rId4"/>
    <p:sldId id="258" r:id="rId5"/>
    <p:sldId id="256" r:id="rId6"/>
    <p:sldId id="260" r:id="rId7"/>
    <p:sldId id="263" r:id="rId8"/>
    <p:sldId id="262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360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3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microsoft.com/office/2007/relationships/hdphoto" Target="../media/hdphoto6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7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3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microsoft.com/office/2007/relationships/hdphoto" Target="../media/hdphoto6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147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Ask and answer.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20802"/>
            <a:ext cx="3829628" cy="710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She / water the flowers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1176138"/>
            <a:ext cx="382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Did she water the flowers yesterday?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2" y="2293428"/>
            <a:ext cx="2952328" cy="2701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570" y="1094898"/>
            <a:ext cx="713830" cy="64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79512" y="1924096"/>
            <a:ext cx="3829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she didn’t.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81885" y="3520636"/>
            <a:ext cx="382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Did they plant vegetables yesterday?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568" y="3586684"/>
            <a:ext cx="713830" cy="64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983001" y="2609784"/>
            <a:ext cx="3829628" cy="710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They / plant vegetables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84117" y="4229525"/>
            <a:ext cx="1913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they did.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446" y="79871"/>
            <a:ext cx="4756703" cy="25299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08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27" grpId="0"/>
      <p:bldP spid="28" grpId="0"/>
      <p:bldP spid="30" grpId="0" animBg="1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147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Fill in the blanks with verbs from the box in Past Simple.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20802"/>
            <a:ext cx="8640960" cy="8548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break      swim     have     make     sit     write</a:t>
            </a:r>
          </a:p>
          <a:p>
            <a:pPr algn="ctr"/>
            <a:r>
              <a:rPr lang="en-US" sz="2400" dirty="0">
                <a:latin typeface="Comic Sans MS" pitchFamily="66" charset="0"/>
              </a:rPr>
              <a:t>buy      spend      drink     lose      wash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722" y="1460676"/>
            <a:ext cx="1924500" cy="189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04" y="1460676"/>
            <a:ext cx="2253564" cy="1897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963" y="1460676"/>
            <a:ext cx="1752564" cy="1897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908" y="1460676"/>
            <a:ext cx="1750062" cy="189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56986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break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81892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swam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06798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had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31704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made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56610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sat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81516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wrote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19672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bought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37287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spent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54902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drank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72517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lost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90133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washed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58632"/>
            <a:ext cx="2016224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Comic Sans MS" pitchFamily="66" charset="0"/>
              </a:rPr>
              <a:t>Mishka</a:t>
            </a:r>
            <a:r>
              <a:rPr lang="en-US" sz="2400" dirty="0">
                <a:latin typeface="Comic Sans MS" pitchFamily="66" charset="0"/>
              </a:rPr>
              <a:t> …………… a pie an hour ago.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5480" y="3358632"/>
            <a:ext cx="2016224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Comic Sans MS" pitchFamily="66" charset="0"/>
              </a:rPr>
              <a:t>Shapoklyak</a:t>
            </a:r>
            <a:r>
              <a:rPr lang="en-US" sz="2400" dirty="0">
                <a:latin typeface="Comic Sans MS" pitchFamily="66" charset="0"/>
              </a:rPr>
              <a:t> …………… a hat last week.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65292" y="3358632"/>
            <a:ext cx="1849930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The ox …………… a letter yesterday.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09337" y="3361108"/>
            <a:ext cx="2016224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Comic Sans MS" pitchFamily="66" charset="0"/>
              </a:rPr>
              <a:t>Tom and Jerry …………… some plates a minute ago.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939902"/>
            <a:ext cx="1152128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made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61357" y="3759882"/>
            <a:ext cx="1152128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bought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73184" y="3759882"/>
            <a:ext cx="1152128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wrote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96835" y="3759882"/>
            <a:ext cx="1152128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broke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59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6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166" y="492810"/>
            <a:ext cx="2762250" cy="463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2810"/>
            <a:ext cx="3240360" cy="2938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23478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Write what Snowdrop did or didn’t do yesterday.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8064" y="627534"/>
            <a:ext cx="3816424" cy="4320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She didn’t go shopping.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8064" y="1106835"/>
            <a:ext cx="3816424" cy="4320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She read her book.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1586136"/>
            <a:ext cx="3816424" cy="4320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She feed the cat.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8064" y="2065437"/>
            <a:ext cx="3816424" cy="4320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She didn’t telephone Mary.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2544738"/>
            <a:ext cx="3816424" cy="4320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She didn’t watch a film on TV.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3024039"/>
            <a:ext cx="3816424" cy="4320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She visited her grandparents.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8064" y="3503341"/>
            <a:ext cx="3816424" cy="432048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She took them a cake.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4866" y="4299942"/>
            <a:ext cx="8271589" cy="648072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Comic Sans MS" pitchFamily="66" charset="0"/>
              </a:rPr>
              <a:t>Say what you did or didn’t do yesterday.</a:t>
            </a: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18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3478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Fill in the blanks with Past Simple of the verbs in brackets.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69" y="2499742"/>
            <a:ext cx="8836519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492810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mic Sans MS" pitchFamily="66" charset="0"/>
              </a:rPr>
              <a:t>take </a:t>
            </a:r>
          </a:p>
          <a:p>
            <a:r>
              <a:rPr lang="en-US" sz="2400" dirty="0">
                <a:latin typeface="Comic Sans MS" pitchFamily="66" charset="0"/>
              </a:rPr>
              <a:t>see</a:t>
            </a:r>
          </a:p>
          <a:p>
            <a:r>
              <a:rPr lang="en-US" sz="2400" dirty="0">
                <a:latin typeface="Comic Sans MS" pitchFamily="66" charset="0"/>
              </a:rPr>
              <a:t>buy</a:t>
            </a:r>
          </a:p>
          <a:p>
            <a:r>
              <a:rPr lang="en-US" sz="2400" dirty="0">
                <a:latin typeface="Comic Sans MS" pitchFamily="66" charset="0"/>
              </a:rPr>
              <a:t>eat </a:t>
            </a:r>
          </a:p>
          <a:p>
            <a:r>
              <a:rPr lang="en-US" sz="2400" dirty="0">
                <a:latin typeface="Comic Sans MS" pitchFamily="66" charset="0"/>
              </a:rPr>
              <a:t>drink 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492810"/>
            <a:ext cx="2880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mic Sans MS" pitchFamily="66" charset="0"/>
              </a:rPr>
              <a:t>laugh</a:t>
            </a:r>
          </a:p>
          <a:p>
            <a:r>
              <a:rPr lang="en-US" sz="2400" dirty="0">
                <a:latin typeface="Comic Sans MS" pitchFamily="66" charset="0"/>
              </a:rPr>
              <a:t>be</a:t>
            </a:r>
          </a:p>
          <a:p>
            <a:r>
              <a:rPr lang="en-US" sz="2400" dirty="0">
                <a:latin typeface="Comic Sans MS" pitchFamily="66" charset="0"/>
              </a:rPr>
              <a:t>do</a:t>
            </a:r>
          </a:p>
          <a:p>
            <a:r>
              <a:rPr lang="en-US" sz="2400" dirty="0">
                <a:latin typeface="Comic Sans MS" pitchFamily="66" charset="0"/>
              </a:rPr>
              <a:t>jump</a:t>
            </a:r>
          </a:p>
          <a:p>
            <a:r>
              <a:rPr lang="en-US" sz="2400" dirty="0">
                <a:latin typeface="Comic Sans MS" pitchFamily="66" charset="0"/>
              </a:rPr>
              <a:t>ride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84168" y="492809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omic Sans MS" pitchFamily="66" charset="0"/>
              </a:rPr>
              <a:t>have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59632" y="56307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took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92399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saw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128491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bought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9632" y="164583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ate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2006754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drank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99992" y="56307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took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92399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was/were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128491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did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99992" y="164583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jumped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2006754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rode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36296" y="563075"/>
            <a:ext cx="1387597" cy="321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had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08304" y="2499742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saw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2875025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bought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5536" y="3196157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ate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79912" y="3187991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drank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68344" y="3187991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laughed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93410" y="3552231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was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426038" y="3552231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did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69248" y="3873363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jumped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42263" y="3873363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rode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71800" y="4194495"/>
            <a:ext cx="1008112" cy="3211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had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18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3478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Complete the sentences with the past simple form of the verb in brackets, make negative and interrogative forms .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69809"/>
            <a:ext cx="3960440" cy="577805"/>
          </a:xfrm>
          <a:prstGeom prst="rect">
            <a:avLst/>
          </a:prstGeom>
          <a:solidFill>
            <a:srgbClr val="66FF3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Comic Sans MS" pitchFamily="66" charset="0"/>
              </a:rPr>
              <a:t>Jack and I …… (play) badminton yesterday.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083" y="1406371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Jack and I </a:t>
            </a:r>
            <a:r>
              <a:rPr lang="en-US" b="1" dirty="0">
                <a:latin typeface="Comic Sans MS" pitchFamily="66" charset="0"/>
              </a:rPr>
              <a:t>played</a:t>
            </a:r>
            <a:r>
              <a:rPr lang="en-US" dirty="0">
                <a:latin typeface="Comic Sans MS" pitchFamily="66" charset="0"/>
              </a:rPr>
              <a:t> badminton yesterday.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083" y="208853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Jack and I </a:t>
            </a:r>
            <a:r>
              <a:rPr lang="en-US" b="1" dirty="0">
                <a:latin typeface="Comic Sans MS" pitchFamily="66" charset="0"/>
              </a:rPr>
              <a:t>didn’t play</a:t>
            </a:r>
            <a:r>
              <a:rPr lang="en-US" dirty="0">
                <a:latin typeface="Comic Sans MS" pitchFamily="66" charset="0"/>
              </a:rPr>
              <a:t> badminton yesterday.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083" y="2734867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Did</a:t>
            </a:r>
            <a:r>
              <a:rPr lang="en-US" dirty="0">
                <a:latin typeface="Comic Sans MS" pitchFamily="66" charset="0"/>
              </a:rPr>
              <a:t> Jack and I </a:t>
            </a:r>
            <a:r>
              <a:rPr lang="en-US" b="1" dirty="0">
                <a:latin typeface="Comic Sans MS" pitchFamily="66" charset="0"/>
              </a:rPr>
              <a:t>play</a:t>
            </a:r>
            <a:r>
              <a:rPr lang="en-US" dirty="0">
                <a:latin typeface="Comic Sans MS" pitchFamily="66" charset="0"/>
              </a:rPr>
              <a:t> badminton?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083" y="3337020"/>
            <a:ext cx="177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you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083" y="3813548"/>
            <a:ext cx="185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you didn’t.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8" y="1491630"/>
            <a:ext cx="412056" cy="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8" y="2230303"/>
            <a:ext cx="392669" cy="16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3871" y1="75862" x2="54032" y2="90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69" y="2595222"/>
            <a:ext cx="385346" cy="5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9" y="3337020"/>
            <a:ext cx="356787" cy="32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37" y="3859396"/>
            <a:ext cx="335611" cy="27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678923" y="769808"/>
            <a:ext cx="3960440" cy="57780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Comic Sans MS" pitchFamily="66" charset="0"/>
              </a:rPr>
              <a:t>My sister …… (cook) dinner last night.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65494" y="1406370"/>
            <a:ext cx="3573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My sister </a:t>
            </a:r>
            <a:r>
              <a:rPr lang="en-US" b="1" dirty="0">
                <a:latin typeface="Comic Sans MS" pitchFamily="66" charset="0"/>
              </a:rPr>
              <a:t>cooked</a:t>
            </a:r>
            <a:r>
              <a:rPr lang="en-US" dirty="0">
                <a:latin typeface="Comic Sans MS" pitchFamily="66" charset="0"/>
              </a:rPr>
              <a:t> dinner last night.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65494" y="1989061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My sister </a:t>
            </a:r>
            <a:r>
              <a:rPr lang="en-US" b="1" dirty="0">
                <a:latin typeface="Comic Sans MS" pitchFamily="66" charset="0"/>
              </a:rPr>
              <a:t>didn’t cook </a:t>
            </a:r>
            <a:r>
              <a:rPr lang="en-US" dirty="0">
                <a:latin typeface="Comic Sans MS" pitchFamily="66" charset="0"/>
              </a:rPr>
              <a:t>dinner last night.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55888" y="2607670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Did</a:t>
            </a:r>
            <a:r>
              <a:rPr lang="en-US" dirty="0">
                <a:latin typeface="Comic Sans MS" pitchFamily="66" charset="0"/>
              </a:rPr>
              <a:t> my sister </a:t>
            </a:r>
            <a:r>
              <a:rPr lang="en-US" b="1" dirty="0">
                <a:latin typeface="Comic Sans MS" pitchFamily="66" charset="0"/>
              </a:rPr>
              <a:t>cook</a:t>
            </a:r>
            <a:r>
              <a:rPr lang="en-US" dirty="0">
                <a:latin typeface="Comic Sans MS" pitchFamily="66" charset="0"/>
              </a:rPr>
              <a:t> dinner last night?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65494" y="3337019"/>
            <a:ext cx="177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she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5494" y="3813547"/>
            <a:ext cx="185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she didn’t.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819" y="1491629"/>
            <a:ext cx="412056" cy="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819" y="2230302"/>
            <a:ext cx="392669" cy="16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3871" y1="75862" x2="54032" y2="90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80" y="2595221"/>
            <a:ext cx="385346" cy="5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760" y="3337019"/>
            <a:ext cx="356787" cy="32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348" y="3859395"/>
            <a:ext cx="335611" cy="27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626" y="3241324"/>
            <a:ext cx="2146673" cy="1426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151854"/>
            <a:ext cx="2047666" cy="15159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11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3478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Complete the sentences with the past simple form of the verb in brackets, make negative and interrogative forms .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69809"/>
            <a:ext cx="3960440" cy="5778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Comic Sans MS" pitchFamily="66" charset="0"/>
              </a:rPr>
              <a:t>I …… (walk) to school this morning.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853" y="1389185"/>
            <a:ext cx="3573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I </a:t>
            </a:r>
            <a:r>
              <a:rPr lang="en-US" b="1" dirty="0">
                <a:latin typeface="Comic Sans MS" pitchFamily="66" charset="0"/>
              </a:rPr>
              <a:t>walked</a:t>
            </a:r>
            <a:r>
              <a:rPr lang="en-US" dirty="0">
                <a:latin typeface="Comic Sans MS" pitchFamily="66" charset="0"/>
              </a:rPr>
              <a:t> to school this morning.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083" y="203551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I </a:t>
            </a:r>
            <a:r>
              <a:rPr lang="en-US" b="1" dirty="0">
                <a:latin typeface="Comic Sans MS" pitchFamily="66" charset="0"/>
              </a:rPr>
              <a:t>didn’t walk </a:t>
            </a:r>
            <a:r>
              <a:rPr lang="en-US" dirty="0">
                <a:latin typeface="Comic Sans MS" pitchFamily="66" charset="0"/>
              </a:rPr>
              <a:t>to school this morning.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4853" y="2597279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Did</a:t>
            </a:r>
            <a:r>
              <a:rPr lang="en-US" dirty="0">
                <a:latin typeface="Comic Sans MS" pitchFamily="66" charset="0"/>
              </a:rPr>
              <a:t> you </a:t>
            </a:r>
            <a:r>
              <a:rPr lang="en-US" b="1" dirty="0">
                <a:latin typeface="Comic Sans MS" pitchFamily="66" charset="0"/>
              </a:rPr>
              <a:t>walk</a:t>
            </a:r>
            <a:r>
              <a:rPr lang="en-US" dirty="0">
                <a:latin typeface="Comic Sans MS" pitchFamily="66" charset="0"/>
              </a:rPr>
              <a:t> to school this morning?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083" y="3337020"/>
            <a:ext cx="177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I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083" y="3813548"/>
            <a:ext cx="185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I didn’t.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8" y="1491630"/>
            <a:ext cx="412056" cy="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8" y="2230303"/>
            <a:ext cx="392669" cy="16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3871" y1="75862" x2="54032" y2="90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69" y="2595222"/>
            <a:ext cx="385346" cy="5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9" y="3337020"/>
            <a:ext cx="356787" cy="32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37" y="3859396"/>
            <a:ext cx="335611" cy="27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678923" y="769808"/>
            <a:ext cx="3960440" cy="57780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Comic Sans MS" pitchFamily="66" charset="0"/>
              </a:rPr>
              <a:t>Josie …… (carry) her mum’s bags for her.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65494" y="1406370"/>
            <a:ext cx="3573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Josie </a:t>
            </a:r>
            <a:r>
              <a:rPr lang="en-US" b="1" dirty="0">
                <a:latin typeface="Comic Sans MS" pitchFamily="66" charset="0"/>
              </a:rPr>
              <a:t>carried</a:t>
            </a:r>
            <a:r>
              <a:rPr lang="en-US" dirty="0">
                <a:latin typeface="Comic Sans MS" pitchFamily="66" charset="0"/>
              </a:rPr>
              <a:t> her mum’s bags for her.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60875" y="2035515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Josie </a:t>
            </a:r>
            <a:r>
              <a:rPr lang="en-US" b="1" dirty="0">
                <a:latin typeface="Comic Sans MS" pitchFamily="66" charset="0"/>
              </a:rPr>
              <a:t>didn’t carry </a:t>
            </a:r>
            <a:r>
              <a:rPr lang="en-US" dirty="0">
                <a:latin typeface="Comic Sans MS" pitchFamily="66" charset="0"/>
              </a:rPr>
              <a:t>her mum’s bags for her.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65494" y="2609727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Did</a:t>
            </a:r>
            <a:r>
              <a:rPr lang="en-US" dirty="0">
                <a:latin typeface="Comic Sans MS" pitchFamily="66" charset="0"/>
              </a:rPr>
              <a:t> Josie </a:t>
            </a:r>
            <a:r>
              <a:rPr lang="en-US" b="1" dirty="0">
                <a:latin typeface="Comic Sans MS" pitchFamily="66" charset="0"/>
              </a:rPr>
              <a:t>carry</a:t>
            </a:r>
            <a:r>
              <a:rPr lang="en-US" dirty="0">
                <a:latin typeface="Comic Sans MS" pitchFamily="66" charset="0"/>
              </a:rPr>
              <a:t> her mum’s bag for her?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65494" y="3337019"/>
            <a:ext cx="177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she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5494" y="3813547"/>
            <a:ext cx="185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she didn’t.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819" y="1491629"/>
            <a:ext cx="412056" cy="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819" y="2230302"/>
            <a:ext cx="392669" cy="16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3871" y1="75862" x2="54032" y2="90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80" y="2595221"/>
            <a:ext cx="385346" cy="5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760" y="3337019"/>
            <a:ext cx="356787" cy="32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348" y="3859395"/>
            <a:ext cx="335611" cy="27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26" y="3153379"/>
            <a:ext cx="2505697" cy="195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837" y="3038030"/>
            <a:ext cx="2101998" cy="2006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87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3478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Complete the sentences with the past simple form of the verb in brackets, make negative and interrogative forms .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769809"/>
            <a:ext cx="3960440" cy="5778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Comic Sans MS" pitchFamily="66" charset="0"/>
              </a:rPr>
              <a:t>Jo and Sam …… (help) the teacher yesterday afternoon.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4853" y="1389185"/>
            <a:ext cx="3573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Jo and Sam </a:t>
            </a:r>
            <a:r>
              <a:rPr lang="en-US" b="1" dirty="0">
                <a:latin typeface="Comic Sans MS" pitchFamily="66" charset="0"/>
              </a:rPr>
              <a:t>helped</a:t>
            </a:r>
            <a:r>
              <a:rPr lang="en-US" dirty="0">
                <a:latin typeface="Comic Sans MS" pitchFamily="66" charset="0"/>
              </a:rPr>
              <a:t> the teacher yesterday afternoon..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6083" y="1989061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Jo and Sam </a:t>
            </a:r>
            <a:r>
              <a:rPr lang="en-US" b="1" dirty="0">
                <a:latin typeface="Comic Sans MS" pitchFamily="66" charset="0"/>
              </a:rPr>
              <a:t>didn’t help </a:t>
            </a:r>
            <a:r>
              <a:rPr lang="en-US" dirty="0">
                <a:latin typeface="Comic Sans MS" pitchFamily="66" charset="0"/>
              </a:rPr>
              <a:t>the teacher yesterday afternoon.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083" y="261017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Did</a:t>
            </a:r>
            <a:r>
              <a:rPr lang="en-US" dirty="0">
                <a:latin typeface="Comic Sans MS" pitchFamily="66" charset="0"/>
              </a:rPr>
              <a:t> Jo and Sam </a:t>
            </a:r>
            <a:r>
              <a:rPr lang="en-US" b="1" dirty="0">
                <a:latin typeface="Comic Sans MS" pitchFamily="66" charset="0"/>
              </a:rPr>
              <a:t>help</a:t>
            </a:r>
            <a:r>
              <a:rPr lang="en-US" dirty="0">
                <a:latin typeface="Comic Sans MS" pitchFamily="66" charset="0"/>
              </a:rPr>
              <a:t> the teacher yesterday afternoon?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083" y="3337020"/>
            <a:ext cx="177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they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083" y="3813548"/>
            <a:ext cx="185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they didn’t.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8" y="1491630"/>
            <a:ext cx="412056" cy="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8" y="2230303"/>
            <a:ext cx="392669" cy="16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3871" y1="75862" x2="54032" y2="90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69" y="2595222"/>
            <a:ext cx="385346" cy="5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49" y="3337020"/>
            <a:ext cx="356787" cy="32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37" y="3859396"/>
            <a:ext cx="335611" cy="27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678923" y="769808"/>
            <a:ext cx="3960440" cy="577805"/>
          </a:xfrm>
          <a:prstGeom prst="rect">
            <a:avLst/>
          </a:prstGeom>
          <a:solidFill>
            <a:srgbClr val="FF6699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>
                <a:latin typeface="Comic Sans MS" pitchFamily="66" charset="0"/>
              </a:rPr>
              <a:t>We  …… (tidy) our rooms yesterday.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65494" y="1491630"/>
            <a:ext cx="3573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We </a:t>
            </a:r>
            <a:r>
              <a:rPr lang="en-US" b="1" dirty="0">
                <a:latin typeface="Comic Sans MS" pitchFamily="66" charset="0"/>
              </a:rPr>
              <a:t>tidied</a:t>
            </a:r>
            <a:r>
              <a:rPr lang="en-US" dirty="0">
                <a:latin typeface="Comic Sans MS" pitchFamily="66" charset="0"/>
              </a:rPr>
              <a:t> our rooms yesterday.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65494" y="2088535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We </a:t>
            </a:r>
            <a:r>
              <a:rPr lang="en-US" b="1" dirty="0">
                <a:latin typeface="Comic Sans MS" pitchFamily="66" charset="0"/>
              </a:rPr>
              <a:t>didn’t</a:t>
            </a:r>
            <a:r>
              <a:rPr lang="en-US" dirty="0">
                <a:latin typeface="Comic Sans MS" pitchFamily="66" charset="0"/>
              </a:rPr>
              <a:t> </a:t>
            </a:r>
            <a:r>
              <a:rPr lang="en-US" b="1" dirty="0">
                <a:latin typeface="Comic Sans MS" pitchFamily="66" charset="0"/>
              </a:rPr>
              <a:t>tidy</a:t>
            </a:r>
            <a:r>
              <a:rPr lang="en-US" dirty="0">
                <a:latin typeface="Comic Sans MS" pitchFamily="66" charset="0"/>
              </a:rPr>
              <a:t> our rooms yesterday.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65494" y="273486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Comic Sans MS" pitchFamily="66" charset="0"/>
              </a:rPr>
              <a:t>Did</a:t>
            </a:r>
            <a:r>
              <a:rPr lang="en-US" dirty="0">
                <a:latin typeface="Comic Sans MS" pitchFamily="66" charset="0"/>
              </a:rPr>
              <a:t> we </a:t>
            </a:r>
            <a:r>
              <a:rPr lang="en-US" b="1" dirty="0">
                <a:latin typeface="Comic Sans MS" pitchFamily="66" charset="0"/>
              </a:rPr>
              <a:t>tidy</a:t>
            </a:r>
            <a:r>
              <a:rPr lang="en-US" dirty="0">
                <a:latin typeface="Comic Sans MS" pitchFamily="66" charset="0"/>
              </a:rPr>
              <a:t> our rooms yesterday?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65494" y="3337019"/>
            <a:ext cx="177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we did.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5494" y="3813547"/>
            <a:ext cx="1856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we didn’t.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819" y="1491629"/>
            <a:ext cx="412056" cy="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819" y="2230302"/>
            <a:ext cx="392669" cy="16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3871" y1="75862" x2="54032" y2="90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80" y="2595221"/>
            <a:ext cx="385346" cy="5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760" y="3337019"/>
            <a:ext cx="356787" cy="32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348" y="3859395"/>
            <a:ext cx="335611" cy="27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268" y="3256507"/>
            <a:ext cx="2231255" cy="1795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081112"/>
            <a:ext cx="2103579" cy="2020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08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23478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Match the questions with the correct answers.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92810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Did you enjoy the party?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15331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Did your parents come to the school concert?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737852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Did Bob go to Spain last summer?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360373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Did it rain yesterday?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982894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Did Julie have her music lesson yesterday?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3605415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Did you and your brother take the dog to the park?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227934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Did I get the wrong answer?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492810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Yes, they did. They enjoyed it very much.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1115331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No, she didn’t. She had it last Saturday.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64088" y="1737852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Yes, I did. It was great.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2360373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No, it didn’t. It was sunny.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364088" y="2982894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No, you didn’t. You were right.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64088" y="3605415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No, he didn’t. He went to Italy.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64088" y="4227934"/>
            <a:ext cx="3528392" cy="566772"/>
          </a:xfrm>
          <a:prstGeom prst="rect">
            <a:avLst/>
          </a:prstGeom>
          <a:solidFill>
            <a:srgbClr val="00FFCC"/>
          </a:solidFill>
          <a:ln>
            <a:solidFill>
              <a:srgbClr val="CCFF33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mic Sans MS" pitchFamily="66" charset="0"/>
              </a:rPr>
              <a:t>Yes, we did. It was fun.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cxnSp>
        <p:nvCxnSpPr>
          <p:cNvPr id="18" name="Прямая со стрелкой 17"/>
          <p:cNvCxnSpPr>
            <a:endCxn id="13" idx="1"/>
          </p:cNvCxnSpPr>
          <p:nvPr/>
        </p:nvCxnSpPr>
        <p:spPr>
          <a:xfrm>
            <a:off x="3779912" y="776196"/>
            <a:ext cx="1584176" cy="1245042"/>
          </a:xfrm>
          <a:prstGeom prst="straightConnector1">
            <a:avLst/>
          </a:prstGeom>
          <a:ln>
            <a:solidFill>
              <a:srgbClr val="00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5" idx="3"/>
            <a:endCxn id="11" idx="1"/>
          </p:cNvCxnSpPr>
          <p:nvPr/>
        </p:nvCxnSpPr>
        <p:spPr>
          <a:xfrm flipV="1">
            <a:off x="3779912" y="776196"/>
            <a:ext cx="1584176" cy="622521"/>
          </a:xfrm>
          <a:prstGeom prst="straightConnector1">
            <a:avLst/>
          </a:prstGeom>
          <a:ln>
            <a:solidFill>
              <a:srgbClr val="00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3"/>
            <a:endCxn id="16" idx="1"/>
          </p:cNvCxnSpPr>
          <p:nvPr/>
        </p:nvCxnSpPr>
        <p:spPr>
          <a:xfrm>
            <a:off x="3779912" y="2021238"/>
            <a:ext cx="1584176" cy="1867563"/>
          </a:xfrm>
          <a:prstGeom prst="straightConnector1">
            <a:avLst/>
          </a:prstGeom>
          <a:ln>
            <a:solidFill>
              <a:srgbClr val="00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7" idx="3"/>
            <a:endCxn id="14" idx="1"/>
          </p:cNvCxnSpPr>
          <p:nvPr/>
        </p:nvCxnSpPr>
        <p:spPr>
          <a:xfrm>
            <a:off x="3779912" y="2643759"/>
            <a:ext cx="1584176" cy="0"/>
          </a:xfrm>
          <a:prstGeom prst="straightConnector1">
            <a:avLst/>
          </a:prstGeom>
          <a:ln>
            <a:solidFill>
              <a:srgbClr val="00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8" idx="3"/>
            <a:endCxn id="12" idx="1"/>
          </p:cNvCxnSpPr>
          <p:nvPr/>
        </p:nvCxnSpPr>
        <p:spPr>
          <a:xfrm flipV="1">
            <a:off x="3779912" y="1398717"/>
            <a:ext cx="1584176" cy="1867563"/>
          </a:xfrm>
          <a:prstGeom prst="straightConnector1">
            <a:avLst/>
          </a:prstGeom>
          <a:ln>
            <a:solidFill>
              <a:srgbClr val="00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9" idx="3"/>
            <a:endCxn id="17" idx="1"/>
          </p:cNvCxnSpPr>
          <p:nvPr/>
        </p:nvCxnSpPr>
        <p:spPr>
          <a:xfrm>
            <a:off x="3779912" y="3888801"/>
            <a:ext cx="1584176" cy="622519"/>
          </a:xfrm>
          <a:prstGeom prst="straightConnector1">
            <a:avLst/>
          </a:prstGeom>
          <a:ln>
            <a:solidFill>
              <a:srgbClr val="00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0" idx="3"/>
          </p:cNvCxnSpPr>
          <p:nvPr/>
        </p:nvCxnSpPr>
        <p:spPr>
          <a:xfrm flipV="1">
            <a:off x="3779912" y="3266280"/>
            <a:ext cx="1584176" cy="1245040"/>
          </a:xfrm>
          <a:prstGeom prst="straightConnector1">
            <a:avLst/>
          </a:prstGeom>
          <a:ln>
            <a:solidFill>
              <a:srgbClr val="00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59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981885" y="3520636"/>
            <a:ext cx="3829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Did they watch TV yesterday?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5147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Ask and answer.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3718"/>
            <a:ext cx="3900926" cy="268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568" y="3586684"/>
            <a:ext cx="713830" cy="64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20802"/>
            <a:ext cx="3829628" cy="710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They / listen to the radio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8"/>
          <a:stretch/>
        </p:blipFill>
        <p:spPr bwMode="auto">
          <a:xfrm>
            <a:off x="5340915" y="115730"/>
            <a:ext cx="3111568" cy="260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983001" y="2609784"/>
            <a:ext cx="3829628" cy="710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They / watch TV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83001" y="4044859"/>
            <a:ext cx="1913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they did.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05550"/>
            <a:ext cx="1042818" cy="86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79512" y="1176138"/>
            <a:ext cx="382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Did they listen to the radio yesterday?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1924096"/>
            <a:ext cx="3829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they didn’t.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02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10" grpId="0" animBg="1"/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65" y="33261"/>
            <a:ext cx="3613696" cy="3186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723878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itchFamily="66" charset="0"/>
              </a:rPr>
              <a:t>The horse ……………… scared.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03598"/>
            <a:ext cx="4390313" cy="37993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6016" y="249491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itchFamily="66" charset="0"/>
              </a:rPr>
              <a:t>Masha ……………… (not) hungry.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3723878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was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35112" y="235896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wasn’t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9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3479"/>
            <a:ext cx="362619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723878"/>
            <a:ext cx="4032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itchFamily="66" charset="0"/>
              </a:rPr>
              <a:t>A lot of people ……………… in a line.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63638"/>
            <a:ext cx="3899959" cy="34293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0" y="285606"/>
            <a:ext cx="4464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itchFamily="66" charset="0"/>
              </a:rPr>
              <a:t>Uncle Fyodor ……………… (not) at school last week.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197727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were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64288" y="285606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wasn’t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48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9" y="123478"/>
            <a:ext cx="3851627" cy="3445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3723878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itchFamily="66" charset="0"/>
              </a:rPr>
              <a:t>The bird ……………… in the cage.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889" y="1707654"/>
            <a:ext cx="4216127" cy="3391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0" y="1006738"/>
            <a:ext cx="4196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itchFamily="66" charset="0"/>
              </a:rPr>
              <a:t>It ……………… (not) tasty.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936" y="54231"/>
            <a:ext cx="506803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Complete the sentences with </a:t>
            </a:r>
            <a:r>
              <a:rPr lang="en-US" sz="2000" b="1" dirty="0">
                <a:latin typeface="Comic Sans MS" pitchFamily="66" charset="0"/>
              </a:rPr>
              <a:t>was / were / wasn’t / weren’t</a:t>
            </a:r>
            <a:r>
              <a:rPr lang="en-US" dirty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3723878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was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2492" y="1006738"/>
            <a:ext cx="1296144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wasn’t</a:t>
            </a:r>
            <a:endParaRPr lang="ru-RU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12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981885" y="3520636"/>
            <a:ext cx="382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Did he wash the dishes yesterday?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512" y="5147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Ask and answer.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568" y="3586684"/>
            <a:ext cx="713830" cy="64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20802"/>
            <a:ext cx="3829628" cy="710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She / clean the floor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83001" y="2609784"/>
            <a:ext cx="3829628" cy="7107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He / wash the dishes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84117" y="4229525"/>
            <a:ext cx="1913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Yes, he did.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336" b="995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05550"/>
            <a:ext cx="1042818" cy="862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79512" y="1176138"/>
            <a:ext cx="382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Did she clean the floor yesterday?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1924096"/>
            <a:ext cx="3829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No, she didn’t.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05" y="2303916"/>
            <a:ext cx="3620442" cy="284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853"/>
            <a:ext cx="2861700" cy="25649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011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animBg="1"/>
      <p:bldP spid="10" grpId="0" animBg="1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099771" y="16651"/>
            <a:ext cx="7015629" cy="4929313"/>
            <a:chOff x="2099771" y="16651"/>
            <a:chExt cx="7015629" cy="4929313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099771" y="16651"/>
              <a:ext cx="4397358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1" cap="none" spc="0" dirty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chemeClr val="accent6">
                      <a:tint val="15000"/>
                      <a:satMod val="200000"/>
                    </a:schemeClr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  <a:latin typeface="Comic Sans MS" pitchFamily="66" charset="0"/>
                </a:rPr>
                <a:t>Irregular verbs</a:t>
              </a:r>
              <a:endParaRPr lang="ru-RU" sz="4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pic>
          <p:nvPicPr>
            <p:cNvPr id="143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75"/>
            <a:stretch/>
          </p:blipFill>
          <p:spPr bwMode="auto">
            <a:xfrm>
              <a:off x="5413664" y="786092"/>
              <a:ext cx="3701736" cy="41598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Прямоугольник 2"/>
          <p:cNvSpPr/>
          <p:nvPr/>
        </p:nvSpPr>
        <p:spPr>
          <a:xfrm>
            <a:off x="227563" y="745325"/>
            <a:ext cx="1512168" cy="40763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Present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99771" y="745325"/>
            <a:ext cx="1512168" cy="40763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Past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500" y="1203598"/>
            <a:ext cx="37084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meet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put  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read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…………………            rode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…………………            ran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see 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sit  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…………………            swam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              spent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take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tell  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…………………            wrote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get                   …………………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99767" y="120359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met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918" y="120359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быть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79918" y="1500014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класть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79917" y="1779662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читать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779916" y="208090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ехать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779915" y="2348120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бежать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779918" y="262446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видеть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779918" y="290624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сидеть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785892" y="319427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плавать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785892" y="3439776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проводить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779914" y="368957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брать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779913" y="3977605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Comic Sans MS" pitchFamily="66" charset="0"/>
              </a:rPr>
              <a:t>рассказывать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779912" y="4265637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писать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779911" y="4553669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получать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785892" y="745324"/>
            <a:ext cx="1392109" cy="40763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Перевод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099767" y="1503737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put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099767" y="1779662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read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47621" y="208090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ride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7621" y="2348120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run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99767" y="262446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saw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099767" y="290624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sat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47621" y="315456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swim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7621" y="3439776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spend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99767" y="368957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took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99767" y="3977605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told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47621" y="4265637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write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2099767" y="4553669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got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34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9771" y="16651"/>
            <a:ext cx="43973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itchFamily="66" charset="0"/>
              </a:rPr>
              <a:t>Irregular verbs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7563" y="745325"/>
            <a:ext cx="1512168" cy="40763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Present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99771" y="745325"/>
            <a:ext cx="1512168" cy="40763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Past 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500" y="1203598"/>
            <a:ext cx="370841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is/are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            broke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buy  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come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cut  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             cost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drink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drive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             ate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have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………………             went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lose                   …………………</a:t>
            </a:r>
          </a:p>
          <a:p>
            <a:pPr marL="342900" indent="-342900">
              <a:buAutoNum type="arabicPeriod"/>
            </a:pPr>
            <a:r>
              <a:rPr lang="en-US" dirty="0">
                <a:latin typeface="Comic Sans MS" pitchFamily="66" charset="0"/>
              </a:rPr>
              <a:t>make                 …………………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99771" y="120359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was/were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918" y="120359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быть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491630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break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8" y="1500014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ломать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99771" y="179086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bought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79917" y="1779662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покупать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099771" y="2079705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came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79916" y="208090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приходить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099771" y="2391335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cut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79915" y="2348120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резать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47622" y="262446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cost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79918" y="2624468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стоить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099770" y="290624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drank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779918" y="2906241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пить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099769" y="319427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drove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785892" y="319427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ехать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95536" y="3438966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eat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85892" y="3439776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есть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099768" y="368957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had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79914" y="3689573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иметь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95535" y="3977605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go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79913" y="3977605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идти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100438" y="4265637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lost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779912" y="4265637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терять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094632" y="4553669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made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779911" y="4553669"/>
            <a:ext cx="1392109" cy="2880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делать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785892" y="745324"/>
            <a:ext cx="1392109" cy="40763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Comic Sans MS" pitchFamily="66" charset="0"/>
              </a:rPr>
              <a:t>Перевод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5"/>
          <a:stretch/>
        </p:blipFill>
        <p:spPr bwMode="auto">
          <a:xfrm>
            <a:off x="5413664" y="786092"/>
            <a:ext cx="3701736" cy="4159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894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147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mic Sans MS" pitchFamily="66" charset="0"/>
              </a:rPr>
              <a:t>Fill in the blanks with verbs from the box in Past Simple.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20802"/>
            <a:ext cx="8640960" cy="85480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break      swim     have     make     sit     write</a:t>
            </a:r>
          </a:p>
          <a:p>
            <a:pPr algn="ctr"/>
            <a:r>
              <a:rPr lang="en-US" sz="2400" dirty="0">
                <a:latin typeface="Comic Sans MS" pitchFamily="66" charset="0"/>
              </a:rPr>
              <a:t>buy      spend      drink     lose      wash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6986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break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81892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swam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06798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had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31704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made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856610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sat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981516" y="455869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wrote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19672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bought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837287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spent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54902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drank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272517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lost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90133" y="862896"/>
            <a:ext cx="982766" cy="350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washed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358632"/>
            <a:ext cx="2016224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They ………… in the sea for an hour.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715480" y="3358632"/>
            <a:ext cx="2016224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He …………… a lot of water last night.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65292" y="3358632"/>
            <a:ext cx="1849930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Panther ……… his leg last week.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09337" y="3361108"/>
            <a:ext cx="2016224" cy="151737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The wolf ……… all his money last week.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63" y="1426070"/>
            <a:ext cx="2277029" cy="1703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217" y="1426070"/>
            <a:ext cx="2127274" cy="1703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336" y="1426070"/>
            <a:ext cx="1658225" cy="17037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799" y="1654063"/>
            <a:ext cx="2002068" cy="1247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1272305" y="3553811"/>
            <a:ext cx="1152128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swam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328670" y="3520765"/>
            <a:ext cx="955298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drank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5292" y="3913851"/>
            <a:ext cx="798607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broke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009336" y="3733831"/>
            <a:ext cx="875031" cy="36004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Comic Sans MS" pitchFamily="66" charset="0"/>
              </a:rPr>
              <a:t>spent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49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998</Words>
  <Application>Microsoft Office PowerPoint</Application>
  <PresentationFormat>Экран (16:9)</PresentationFormat>
  <Paragraphs>260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Шавкунчик</dc:creator>
  <cp:lastModifiedBy>Лариса Щёголева</cp:lastModifiedBy>
  <cp:revision>2</cp:revision>
  <dcterms:created xsi:type="dcterms:W3CDTF">2021-05-23T14:23:52Z</dcterms:created>
  <dcterms:modified xsi:type="dcterms:W3CDTF">2024-03-25T05:42:29Z</dcterms:modified>
</cp:coreProperties>
</file>