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63" r:id="rId4"/>
    <p:sldId id="264" r:id="rId5"/>
    <p:sldId id="258" r:id="rId6"/>
    <p:sldId id="259" r:id="rId7"/>
    <p:sldId id="260" r:id="rId8"/>
    <p:sldId id="261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803405"/>
            <a:ext cx="73152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632201"/>
            <a:ext cx="73152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0" y="4323845"/>
            <a:ext cx="2297429" cy="365125"/>
          </a:xfrm>
        </p:spPr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14400" y="4323846"/>
            <a:ext cx="488061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430867"/>
            <a:ext cx="2171700" cy="365125"/>
          </a:xfrm>
        </p:spPr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0961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55" y="4697361"/>
            <a:ext cx="7956482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4355" y="977035"/>
            <a:ext cx="7950260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5516716"/>
            <a:ext cx="795528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01570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3"/>
            <a:ext cx="795528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649134"/>
            <a:ext cx="77724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98177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753534"/>
            <a:ext cx="7613650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3509768"/>
            <a:ext cx="7194552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74597"/>
            <a:ext cx="7778752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9438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31458" y="80772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146733" y="302133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20923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124702"/>
            <a:ext cx="7774782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92" y="3648316"/>
            <a:ext cx="7773608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2176" y="378884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4360" y="378884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56764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1" y="762000"/>
            <a:ext cx="6377939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94361" y="2202080"/>
            <a:ext cx="256032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9436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02237" y="2201333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00781" y="2904068"/>
            <a:ext cx="256032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89319" y="2192866"/>
            <a:ext cx="256032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89320" y="2904564"/>
            <a:ext cx="256032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76495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94360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94360" y="2331720"/>
            <a:ext cx="256032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94360" y="4796103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91873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91872" y="2331720"/>
            <a:ext cx="256032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90858" y="4796102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93365" y="4113340"/>
            <a:ext cx="256032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93364" y="2331721"/>
            <a:ext cx="256032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93272" y="4796100"/>
            <a:ext cx="256032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84165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2194560"/>
            <a:ext cx="7955280" cy="40690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68085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6590" y="747183"/>
            <a:ext cx="154305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4360" y="746126"/>
            <a:ext cx="6278035" cy="424973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4" cy="365125"/>
          </a:xfrm>
        </p:spPr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6252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25138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753534"/>
            <a:ext cx="795528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3641726"/>
            <a:ext cx="795528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176" y="381001"/>
            <a:ext cx="2183130" cy="365125"/>
          </a:xfrm>
        </p:spPr>
        <p:txBody>
          <a:bodyPr/>
          <a:lstStyle>
            <a:lvl1pPr algn="r">
              <a:defRPr/>
            </a:lvl1pPr>
          </a:lstStyle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94360" y="381001"/>
            <a:ext cx="483065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82466" y="381001"/>
            <a:ext cx="667173" cy="365125"/>
          </a:xfrm>
        </p:spPr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72249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4360" y="2194560"/>
            <a:ext cx="3910579" cy="40690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2099" y="2194560"/>
            <a:ext cx="3907540" cy="40690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36942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762000"/>
            <a:ext cx="6377940" cy="12954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279" y="2183802"/>
            <a:ext cx="3683659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59" y="3132667"/>
            <a:ext cx="3910579" cy="31309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9018" y="2183802"/>
            <a:ext cx="368062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098" y="3132667"/>
            <a:ext cx="3907541" cy="31309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5087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49373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197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30861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6760"/>
            <a:ext cx="4663440" cy="551688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30861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98783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360" y="1524000"/>
            <a:ext cx="407573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77524" y="751242"/>
            <a:ext cx="3674234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3124200"/>
            <a:ext cx="407573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3698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764373"/>
            <a:ext cx="637794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0" y="2194560"/>
            <a:ext cx="795528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12230" y="6356351"/>
            <a:ext cx="21374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BB52F8-F560-4986-9DAA-2FA2CDD39B7D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4360" y="6355846"/>
            <a:ext cx="56807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381001"/>
            <a:ext cx="1977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45EB4-9CC7-4FB4-894E-494159C178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15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340768"/>
            <a:ext cx="7772400" cy="298321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делать, если руководитель-экстрасенс?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293096"/>
            <a:ext cx="7772400" cy="1508760"/>
          </a:xfrm>
        </p:spPr>
        <p:txBody>
          <a:bodyPr/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 группы ДО – 22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Мешалкина Ева</a:t>
            </a:r>
          </a:p>
        </p:txBody>
      </p:sp>
    </p:spTree>
    <p:extLst>
      <p:ext uri="{BB962C8B-B14F-4D97-AF65-F5344CB8AC3E}">
        <p14:creationId xmlns:p14="http://schemas.microsoft.com/office/powerpoint/2010/main" val="28639091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F42D71-1024-4894-9416-77A476A96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1156682"/>
            <a:ext cx="6377940" cy="4001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обсуждения проблемы с работодателем следует: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B56DD70-6537-450B-A3AC-69BD4651CC6C}"/>
              </a:ext>
            </a:extLst>
          </p:cNvPr>
          <p:cNvSpPr txBox="1"/>
          <p:nvPr/>
        </p:nvSpPr>
        <p:spPr>
          <a:xfrm>
            <a:off x="493277" y="1556792"/>
            <a:ext cx="8394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конкретные примеры: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A80D41D-A01F-48CD-A4B0-61F34197D964}"/>
              </a:ext>
            </a:extLst>
          </p:cNvPr>
          <p:cNvSpPr txBox="1"/>
          <p:nvPr/>
        </p:nvSpPr>
        <p:spPr>
          <a:xfrm>
            <a:off x="611560" y="2204864"/>
            <a:ext cx="4572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Конкретные случаи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реальные примеры, чтобы продемонстрировать, как неясность в заданиях может привести к проблемам.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Влияние на результаты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Покажите, как недостаток объяснений влияет на результаты проектов и эффективность команды</a:t>
            </a:r>
            <a:r>
              <a:rPr lang="ru-RU" sz="2000" dirty="0"/>
              <a:t>.</a:t>
            </a:r>
          </a:p>
          <a:p>
            <a:endParaRPr lang="ru-RU" sz="2000" dirty="0"/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Перспектива коллег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Приведите мнения коллег о влиянии отсутствия ясности в заданиях на их работу и мотивацию.</a:t>
            </a:r>
          </a:p>
          <a:p>
            <a:endParaRPr lang="ru-RU" sz="2000" dirty="0"/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D1E4F23-5977-4927-8CBA-B2B9A2609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786" y="1744680"/>
            <a:ext cx="3319687" cy="22905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26F9BE21-E2F7-4E75-A340-79201605F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3560" y="3888412"/>
            <a:ext cx="244827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593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1953" y="404664"/>
            <a:ext cx="5112568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такой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руководитель–экстрасенс </a:t>
            </a:r>
          </a:p>
        </p:txBody>
      </p:sp>
      <p:pic>
        <p:nvPicPr>
          <p:cNvPr id="1026" name="Picture 2" descr="D:\Personal folder - User\Pictures\3d7363398870e499cc6274fc6a5cd8a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2492896"/>
            <a:ext cx="4954860" cy="330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9552" y="1628800"/>
            <a:ext cx="2808312" cy="489654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руководители не считают для себя нужным тратить  время на разъяснение задач подчиненным, думая, что им итак все понятно. К сожалению, это бывает далеко не всегда.</a:t>
            </a:r>
          </a:p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Почти три века назад о таких людях уже сказал Пьер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Буаст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«Одно из величайших заблуждений – это думать, что все чувствуют, видят и мыслят точно так же, как и мы».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075150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E36ADA-52A1-4050-9470-B315CB9DC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412776"/>
            <a:ext cx="3572956" cy="847328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Делегирование задач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35FD957-1DBA-4D69-AA14-2C1F51F481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6200" y="1118999"/>
            <a:ext cx="4664075" cy="4772401"/>
          </a:xfrm>
          <a:prstGeom prst="rect">
            <a:avLst/>
          </a:prstGeom>
        </p:spPr>
      </p:pic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EC7731F-BA52-41EA-9FB7-8432212AC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7504" y="3124200"/>
            <a:ext cx="3572956" cy="31394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Делегирование задач — ключевой элемент эффективного руководства. Это позволяет распределить ответственность, развивает сотрудников и повышает производительность.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таким руководителем будет отсутствовать делегирование задач, что является очень важным элементом.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28820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4F4DD8-63EC-4E18-830C-EE30057E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1702" y="762000"/>
            <a:ext cx="6381984" cy="12268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отсутствия делегирования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FAD6DFE-A90F-466F-9535-AA6F85A3F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2337" y="3976179"/>
            <a:ext cx="2560320" cy="68276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Перегруженность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E49EB2CD-9037-4116-9DA6-7B6FC5A55EF8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2"/>
          <a:srcRect t="5874" b="587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A75F8A5-C9ED-4109-AE11-45D4566C4F1C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590315" y="4796103"/>
            <a:ext cx="2564365" cy="187325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Менеджеры, не делегирующие задачи, сталкиваются с перегруженностью и чувством обеспечения всего самостоятельно.</a:t>
            </a:r>
          </a:p>
          <a:p>
            <a:endParaRPr lang="ru-RU" dirty="0"/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4A976F61-756C-4D30-AE47-B1C83A002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290858" y="3994091"/>
            <a:ext cx="2560320" cy="68276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Недовольство персоналом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556C7EF-C8DA-424C-874E-56882E925B8F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3"/>
          <a:srcRect t="5374" b="537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="" xmlns:a16="http://schemas.microsoft.com/office/drawing/2014/main" id="{19989B27-6859-4AFB-8EAA-64A06555CE0C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3059833" y="4703714"/>
            <a:ext cx="2929490" cy="215428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Сотрудники могут испытывать недовольство из-за ощущения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недооцененности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своих способностей и недостаточной доверенности.</a:t>
            </a:r>
          </a:p>
          <a:p>
            <a:endParaRPr lang="ru-RU" dirty="0"/>
          </a:p>
        </p:txBody>
      </p:sp>
      <p:sp>
        <p:nvSpPr>
          <p:cNvPr id="9" name="Текст 8">
            <a:extLst>
              <a:ext uri="{FF2B5EF4-FFF2-40B4-BE49-F238E27FC236}">
                <a16:creationId xmlns="" xmlns:a16="http://schemas.microsoft.com/office/drawing/2014/main" id="{31543E06-9012-4491-A9DD-49C1D6E4FE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89379" y="4003038"/>
            <a:ext cx="2560320" cy="68276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Преграды в развитии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4BA000F5-54DD-4A50-BA40-B953B1F2C9D6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4"/>
          <a:srcRect t="4654" b="465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1" name="Текст 10">
            <a:extLst>
              <a:ext uri="{FF2B5EF4-FFF2-40B4-BE49-F238E27FC236}">
                <a16:creationId xmlns="" xmlns:a16="http://schemas.microsoft.com/office/drawing/2014/main" id="{48C2D200-A492-4FC1-B00F-475673830C48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5989323" y="4703682"/>
            <a:ext cx="2929490" cy="20619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делегирования затрудняет профессиональный и личностный рост сотрудников, тормозит развитие команды и компании в целом.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68009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  <p:bldP spid="8" grpId="0" build="p"/>
      <p:bldP spid="9" grpId="0" build="p"/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72400" cy="914400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4104456" cy="576064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Петрович, зам директора торгового предприятия, в своей работе использовал прием: «первый пришел, последним ушел». Поэтому в офисе он появлялся раньше всех, а уходил последним. Этого же он стал требовать и от своего нового секретаря Ольги. При постановке Ольге задач, Сергей Петрович всегда очень кратно отдавал распоряжения. А ее попытки уточнить, что именно и как нужно сделать, объяснял ее низким профессиональным и вообще интеллектуальным уровнем. В итоге Ольга уволилась, а Сергей Петрович сменил ещё много секретарей, которые, не обладая экстрасенсорными способностями, и не понимали его с полуслова.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246853"/>
            <a:ext cx="4619069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91420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701" y="404664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задачи подчиненному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грамотно поставить задачу подчиненному и за счет использования механизма обратной связи понять, как именно сотрудник ее понял, является одной из важнейших компетенций любого руководителя.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все-же следует руководителю давать задачи своим подчиненным: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обозначить цель (критерии контроля, сроки);</a:t>
            </a:r>
          </a:p>
          <a:p>
            <a:pPr marL="457200" indent="-457200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поставить задачи ;</a:t>
            </a:r>
          </a:p>
          <a:p>
            <a:pPr marL="457200" indent="-457200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план;</a:t>
            </a:r>
          </a:p>
          <a:p>
            <a:pPr marL="457200" indent="-457200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приоритеты;</a:t>
            </a:r>
          </a:p>
          <a:p>
            <a:pPr marL="457200" indent="-457200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 ресурсы;</a:t>
            </a:r>
          </a:p>
          <a:p>
            <a:pPr marL="457200" indent="-457200">
              <a:buAutoNum type="arabicParenR"/>
            </a:pP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промотивировать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подтвердить понимание, взятие на себя ответственности.</a:t>
            </a:r>
          </a:p>
          <a:p>
            <a:pPr marL="457200" indent="-457200">
              <a:buAutoNum type="arabicParenR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 что делать, если у вашего руководителя такая компетенция пока еще не развита?</a:t>
            </a:r>
          </a:p>
        </p:txBody>
      </p:sp>
    </p:spTree>
    <p:extLst>
      <p:ext uri="{BB962C8B-B14F-4D97-AF65-F5344CB8AC3E}">
        <p14:creationId xmlns:p14="http://schemas.microsoft.com/office/powerpoint/2010/main" val="252662924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1520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действия в данной ситуации: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349588"/>
            <a:ext cx="4038600" cy="3599692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Изначально следует по возможности, попытаться самому «снять задачу с руководителя», задавая уточняющие вопросы.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идеале — получить ответы на эти вопросы в письменном виде.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327" y="1772816"/>
            <a:ext cx="4038600" cy="434363"/>
          </a:xfrm>
        </p:spPr>
        <p:txBody>
          <a:bodyPr>
            <a:normAutofit lnSpcReduction="10000"/>
          </a:bodyPr>
          <a:lstStyle/>
          <a:p>
            <a:pPr marL="68580" indent="0" algn="ctr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Уточняющие вопросы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="" xmlns:a16="http://schemas.microsoft.com/office/drawing/2014/main" id="{7E43994C-EF34-413B-BFC7-86B469F6DE58}"/>
              </a:ext>
            </a:extLst>
          </p:cNvPr>
          <p:cNvSpPr txBox="1">
            <a:spLocks/>
          </p:cNvSpPr>
          <p:nvPr/>
        </p:nvSpPr>
        <p:spPr>
          <a:xfrm>
            <a:off x="4572000" y="2348880"/>
            <a:ext cx="4038600" cy="388843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411480" indent="-342900" algn="l" rtl="0" eaLnBrk="1" latinLnBrk="0" hangingPunct="1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0664" indent="-28575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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61872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3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9928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19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93976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правильно помню, что в пятницу визит или что-то изменилось?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делать сначала?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я поняла, мне теперь заниматься этим документом\решением вопроса?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установить последовательность «Тогда я сделаю это завтра?»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37179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FFFA009A-7FA6-4CD3-88EC-F1BF3447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13455"/>
            <a:ext cx="7955280" cy="6305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это не возможно, то следует использовать манипулятивные приемы.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Текст 1">
            <a:extLst>
              <a:ext uri="{FF2B5EF4-FFF2-40B4-BE49-F238E27FC236}">
                <a16:creationId xmlns="" xmlns:a16="http://schemas.microsoft.com/office/drawing/2014/main" id="{177C82F4-9CA4-41BE-8BB4-CB83B87503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5537" y="1522605"/>
            <a:ext cx="6120680" cy="2410451"/>
          </a:xfrm>
        </p:spPr>
        <p:txBody>
          <a:bodyPr>
            <a:normAutofit/>
          </a:bodyPr>
          <a:lstStyle/>
          <a:p>
            <a:pPr algn="ctr"/>
            <a:r>
              <a:rPr lang="ru-RU" sz="20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«Сергей Петрович, в той задаче, которую вы мне поставили, есть один момент, который требует участия профессионала самого высокого уровня, т.е. вас» или  «выполняя ваше распоряжение, я пришла к выводу, что здесь возможны два варианта. Вот только не знаю, какой вариант будет более рациональным, так как не имею всей значимой информации, которая есть только у вас».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6E4E685-6DD6-4CD3-92CE-A1998FC3CFA5}"/>
              </a:ext>
            </a:extLst>
          </p:cNvPr>
          <p:cNvSpPr txBox="1"/>
          <p:nvPr/>
        </p:nvSpPr>
        <p:spPr>
          <a:xfrm>
            <a:off x="4210864" y="4005064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сути, эти приемы приводят к тому, что вы перекладываете на руководителя своих «обезьян» (ответственность за выполнение заданий). Но что делать, если руководитель сам не оставил вам выбора.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70588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0310350-2C30-4A17-813B-A495757EA1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94355" y="977035"/>
            <a:ext cx="7950260" cy="1875901"/>
          </a:xfrm>
        </p:spPr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D61B49E-7E6F-48A1-966A-346A3EB288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89335" y="3450866"/>
            <a:ext cx="7955280" cy="2858453"/>
          </a:xfrm>
        </p:spPr>
        <p:txBody>
          <a:bodyPr/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Так-же следует на прямую поговорить с начальником о данной проблеме.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ключевой компонент успешного разрешения конфликтов. Для того чтобы бороться с начальником, который не желает тратить время на объяснение задач, необходимо найти понимание причин его отказа и установить открытый диалог для решения возникших проблем.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612BBCF-F9D6-4CDF-8DD5-ED03697D2B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184" y="379105"/>
            <a:ext cx="3384376" cy="20561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9BAB304F-39D8-4116-BB05-286E69CBF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1377035"/>
            <a:ext cx="2813850" cy="1875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770703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122</TotalTime>
  <Words>678</Words>
  <Application>Microsoft Office PowerPoint</Application>
  <PresentationFormat>Экран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След самолета</vt:lpstr>
      <vt:lpstr>Что делать, если руководитель-экстрасенс?</vt:lpstr>
      <vt:lpstr>Кто такой  руководитель–экстрасенс </vt:lpstr>
      <vt:lpstr>Делегирование задач</vt:lpstr>
      <vt:lpstr>Последствия отсутствия делегирования </vt:lpstr>
      <vt:lpstr>Пример:</vt:lpstr>
      <vt:lpstr>Постановка задачи подчиненному </vt:lpstr>
      <vt:lpstr>Ваши действия в данной ситуации: </vt:lpstr>
      <vt:lpstr>Если это не возможно, то следует использовать манипулятивные приемы.</vt:lpstr>
      <vt:lpstr>Презентация PowerPoint</vt:lpstr>
      <vt:lpstr>Во время обсуждения проблемы с работодателем следует:  </vt:lpstr>
    </vt:vector>
  </TitlesOfParts>
  <Company>ОГАОУ СПО БрИМТ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делать, если руководитель-экстрасенс?</dc:title>
  <dc:creator>User</dc:creator>
  <cp:lastModifiedBy>User</cp:lastModifiedBy>
  <cp:revision>13</cp:revision>
  <dcterms:created xsi:type="dcterms:W3CDTF">2024-02-22T04:35:47Z</dcterms:created>
  <dcterms:modified xsi:type="dcterms:W3CDTF">2024-10-12T17:34:05Z</dcterms:modified>
</cp:coreProperties>
</file>