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6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«Отрицательные местоимения»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открытия новых знаний</a:t>
            </a:r>
          </a:p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232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5724" y="2204864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Предметные:</a:t>
            </a:r>
            <a:r>
              <a:rPr lang="ru-RU" sz="2000" dirty="0"/>
              <a:t> </a:t>
            </a:r>
            <a:r>
              <a:rPr lang="ru-RU" sz="2000" dirty="0" smtClean="0"/>
              <a:t>распознавать </a:t>
            </a:r>
            <a:r>
              <a:rPr lang="ru-RU" sz="2000" dirty="0"/>
              <a:t>местоимения; </a:t>
            </a:r>
            <a:r>
              <a:rPr lang="ru-RU" sz="2000" dirty="0" smtClean="0"/>
              <a:t>различать </a:t>
            </a:r>
            <a:r>
              <a:rPr lang="ru-RU" sz="2000" dirty="0"/>
              <a:t>разряды </a:t>
            </a:r>
            <a:r>
              <a:rPr lang="ru-RU" sz="2000" dirty="0" smtClean="0"/>
              <a:t>местоимений; соблюдать </a:t>
            </a:r>
            <a:r>
              <a:rPr lang="ru-RU" sz="2000" dirty="0"/>
              <a:t>правила правописания местоимений с </a:t>
            </a:r>
            <a:r>
              <a:rPr lang="ru-RU" sz="2000" b="1" dirty="0"/>
              <a:t>не</a:t>
            </a:r>
            <a:r>
              <a:rPr lang="ru-RU" sz="2000" dirty="0"/>
              <a:t> и </a:t>
            </a:r>
            <a:r>
              <a:rPr lang="ru-RU" sz="2000" b="1" dirty="0"/>
              <a:t>ни</a:t>
            </a:r>
            <a:r>
              <a:rPr lang="ru-RU" sz="2000" dirty="0"/>
              <a:t>, слитного и раздельного написания местоимений.</a:t>
            </a:r>
          </a:p>
          <a:p>
            <a:pPr lvl="0" algn="just"/>
            <a:endParaRPr lang="ru-RU" sz="2000" dirty="0" smtClean="0"/>
          </a:p>
          <a:p>
            <a:pPr algn="just"/>
            <a:r>
              <a:rPr lang="ru-RU" sz="2000" dirty="0" smtClean="0"/>
              <a:t>УУД: </a:t>
            </a:r>
            <a:r>
              <a:rPr lang="ru-RU" sz="2000" dirty="0"/>
              <a:t>построение логической цепочки рассуждений, анализ истинности утверждений; </a:t>
            </a:r>
            <a:r>
              <a:rPr lang="ru-RU" sz="2000" dirty="0"/>
              <a:t>составлять алгоритм действий и использовать его для решения учебных задач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/>
            <a:r>
              <a:rPr lang="ru-RU" sz="2000" dirty="0" smtClean="0"/>
              <a:t>рефлексия </a:t>
            </a:r>
            <a:r>
              <a:rPr lang="ru-RU" sz="2000" dirty="0"/>
              <a:t>способов и условий действия, контроль и оценка процесса и результатов деятельности; </a:t>
            </a:r>
          </a:p>
          <a:p>
            <a:pPr lvl="0" algn="just"/>
            <a:r>
              <a:rPr lang="ru-RU" sz="2000" dirty="0" smtClean="0"/>
              <a:t>в </a:t>
            </a:r>
            <a:r>
              <a:rPr lang="ru-RU" sz="2000" dirty="0"/>
              <a:t>форме сличения способа действия и его результата с заданным эталоном с целью обнаружения отклонений и отличий от эталона; </a:t>
            </a:r>
          </a:p>
        </p:txBody>
      </p:sp>
    </p:spTree>
    <p:extLst>
      <p:ext uri="{BB962C8B-B14F-4D97-AF65-F5344CB8AC3E}">
        <p14:creationId xmlns:p14="http://schemas.microsoft.com/office/powerpoint/2010/main" val="891345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r>
              <a:rPr lang="ru-RU" dirty="0"/>
              <a:t>познакомиться с особенностями правописания отрицательных местоимений.</a:t>
            </a:r>
          </a:p>
          <a:p>
            <a:r>
              <a:rPr lang="ru-RU" dirty="0" smtClean="0"/>
              <a:t>Задачи: изучить </a:t>
            </a:r>
            <a:r>
              <a:rPr lang="ru-RU" dirty="0"/>
              <a:t>орфограмму слитного и раздельного написания НЕ и НИ с отрицательными </a:t>
            </a:r>
            <a:r>
              <a:rPr lang="ru-RU" dirty="0" smtClean="0"/>
              <a:t>местоимениями.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00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Предметные: распознавать </a:t>
            </a:r>
            <a:r>
              <a:rPr lang="ru-RU" dirty="0"/>
              <a:t>местоимения; определять общее грамматическое значение; различать разряды </a:t>
            </a:r>
            <a:r>
              <a:rPr lang="ru-RU" dirty="0" smtClean="0"/>
              <a:t>местоимений, </a:t>
            </a:r>
            <a:r>
              <a:rPr lang="ru-RU" dirty="0"/>
              <a:t>характеризовать особенности </a:t>
            </a:r>
            <a:r>
              <a:rPr lang="ru-RU" dirty="0" smtClean="0"/>
              <a:t>их словообразования;</a:t>
            </a:r>
            <a:r>
              <a:rPr lang="ru-RU" dirty="0"/>
              <a:t> соблюдать правила правописания местоимений с </a:t>
            </a:r>
            <a:r>
              <a:rPr lang="ru-RU" b="1" dirty="0"/>
              <a:t>не</a:t>
            </a:r>
            <a:r>
              <a:rPr lang="ru-RU" dirty="0"/>
              <a:t> и </a:t>
            </a:r>
            <a:r>
              <a:rPr lang="ru-RU" b="1" dirty="0"/>
              <a:t>ни</a:t>
            </a:r>
            <a:r>
              <a:rPr lang="ru-RU" dirty="0"/>
              <a:t>, </a:t>
            </a:r>
            <a:r>
              <a:rPr lang="ru-RU" dirty="0" smtClean="0"/>
              <a:t>слитного и раздельного написания </a:t>
            </a:r>
            <a:r>
              <a:rPr lang="ru-RU" dirty="0"/>
              <a:t>местоимений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473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Метапредметные</a:t>
            </a:r>
            <a:r>
              <a:rPr lang="ru-RU" dirty="0" smtClean="0"/>
              <a:t>: выявлять </a:t>
            </a:r>
            <a:r>
              <a:rPr lang="ru-RU" dirty="0"/>
              <a:t>и характеризовать существенные признаки языковых </a:t>
            </a:r>
            <a:r>
              <a:rPr lang="ru-RU" dirty="0" smtClean="0"/>
              <a:t>единиц;</a:t>
            </a:r>
            <a:r>
              <a:rPr lang="ru-RU" dirty="0"/>
              <a:t> </a:t>
            </a:r>
            <a:r>
              <a:rPr lang="ru-RU" dirty="0" smtClean="0"/>
              <a:t>устанавливать </a:t>
            </a:r>
            <a:r>
              <a:rPr lang="ru-RU" dirty="0"/>
              <a:t>существенный признак классификации языковых единиц (явлений), </a:t>
            </a:r>
            <a:r>
              <a:rPr lang="ru-RU" dirty="0" smtClean="0"/>
              <a:t>классифицировать </a:t>
            </a:r>
            <a:r>
              <a:rPr lang="ru-RU" dirty="0"/>
              <a:t>языковые единицы по существенному признаку</a:t>
            </a:r>
            <a:r>
              <a:rPr lang="ru-RU" dirty="0" smtClean="0"/>
              <a:t>;</a:t>
            </a:r>
            <a:r>
              <a:rPr lang="ru-RU" dirty="0"/>
              <a:t> составлять алгоритм действий и использовать его для решения учебных задач</a:t>
            </a:r>
            <a:r>
              <a:rPr lang="ru-RU" dirty="0" smtClean="0"/>
              <a:t>;</a:t>
            </a:r>
            <a:r>
              <a:rPr lang="ru-RU" dirty="0"/>
              <a:t> выбирать, анализировать, интерпретировать, обобщать и систематизировать информацию, представленную в </a:t>
            </a:r>
            <a:r>
              <a:rPr lang="ru-RU" dirty="0" smtClean="0"/>
              <a:t>текстах;</a:t>
            </a:r>
            <a:r>
              <a:rPr lang="ru-RU" dirty="0"/>
              <a:t> предвидеть трудности, которые могут возникнуть при решении учебной задачи, и адаптировать решение к меняющимся </a:t>
            </a:r>
            <a:r>
              <a:rPr lang="ru-RU" dirty="0" smtClean="0"/>
              <a:t>обстоятельствам.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57759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336645"/>
              </p:ext>
            </p:extLst>
          </p:nvPr>
        </p:nvGraphicFramePr>
        <p:xfrm>
          <a:off x="503238" y="530225"/>
          <a:ext cx="8183562" cy="1567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2873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Этап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Деятельность</a:t>
                      </a:r>
                      <a:endParaRPr lang="ru-RU" sz="2000" dirty="0"/>
                    </a:p>
                  </a:txBody>
                  <a:tcPr/>
                </a:tc>
              </a:tr>
              <a:tr h="11713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1.Орг.этап.</a:t>
                      </a:r>
                    </a:p>
                    <a:p>
                      <a:r>
                        <a:rPr lang="ru-RU" sz="2000" dirty="0" smtClean="0"/>
                        <a:t>2. Актуализация знаний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Выпишите из текста</a:t>
                      </a:r>
                      <a:r>
                        <a:rPr lang="ru-RU" sz="2000" baseline="0" dirty="0" smtClean="0"/>
                        <a:t> все местоимения. Определите  разряд </a:t>
                      </a:r>
                      <a:r>
                        <a:rPr lang="ru-RU" sz="2000" baseline="0" smtClean="0"/>
                        <a:t>местоимений.</a:t>
                      </a:r>
                      <a:endParaRPr lang="ru-RU" sz="20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60388" y="2348880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Рано утром я пошел в сарай. Вдруг кто-то прошмыгнул мимо моих ног. Я увидел лишь чей-то серенький хвостик. Я вошел в сарай и услышал какие-то звуки. </a:t>
            </a:r>
            <a:r>
              <a:rPr lang="ru-RU" sz="2000" i="1" dirty="0" smtClean="0"/>
              <a:t>Не </a:t>
            </a:r>
            <a:r>
              <a:rPr lang="ru-RU" sz="2000" i="1" dirty="0"/>
              <a:t>успел я ничего предпринять, как из сена выскочила мышь, а за ней кот Васька.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7692" y="414908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Предметные: распознавать </a:t>
            </a:r>
            <a:r>
              <a:rPr lang="ru-RU" sz="2000" dirty="0"/>
              <a:t>местоимения; определять общее грамматическое значение; различать разряды </a:t>
            </a:r>
            <a:r>
              <a:rPr lang="ru-RU" sz="2000" dirty="0" smtClean="0"/>
              <a:t>местоимений.</a:t>
            </a:r>
          </a:p>
          <a:p>
            <a:r>
              <a:rPr lang="ru-RU" sz="2000" dirty="0" smtClean="0"/>
              <a:t>УУД: </a:t>
            </a:r>
            <a:r>
              <a:rPr lang="ru-RU" sz="2000" dirty="0"/>
              <a:t>поиск и выделение необходимой информации; применение методов информационного </a:t>
            </a:r>
            <a:r>
              <a:rPr lang="ru-RU" sz="2000" dirty="0" smtClean="0"/>
              <a:t>поиска;</a:t>
            </a:r>
            <a:r>
              <a:rPr lang="ru-RU" sz="2000" dirty="0"/>
              <a:t> смысловое чтение как осмысление цели чтения и выбор вида чтения в зависимости от </a:t>
            </a:r>
            <a:r>
              <a:rPr lang="ru-RU" sz="2000" dirty="0" smtClean="0"/>
              <a:t>цели.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2063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094784"/>
              </p:ext>
            </p:extLst>
          </p:nvPr>
        </p:nvGraphicFramePr>
        <p:xfrm>
          <a:off x="503238" y="530225"/>
          <a:ext cx="8183562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18"/>
                <a:gridCol w="5410944"/>
              </a:tblGrid>
              <a:tr h="2873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Этап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Деятельность</a:t>
                      </a:r>
                      <a:endParaRPr lang="ru-RU" sz="2000" dirty="0"/>
                    </a:p>
                  </a:txBody>
                  <a:tcPr/>
                </a:tc>
              </a:tr>
              <a:tr h="11713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</a:t>
                      </a:r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Выявление затруднения.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dirty="0" smtClean="0"/>
                        <a:t>Разряд какого местоимения не</a:t>
                      </a:r>
                      <a:r>
                        <a:rPr lang="ru-RU" sz="2000" baseline="0" dirty="0" smtClean="0"/>
                        <a:t> определили? </a:t>
                      </a:r>
                      <a:r>
                        <a:rPr lang="ru-RU" sz="2000" i="1" baseline="0" dirty="0" smtClean="0"/>
                        <a:t>(Местоимения «ничего»).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Почему возникла сложность? ( Не знаем к какому разряду отнести. Еще не изучали).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Как думаете что будем делать сегодня на уроке? (Изучать новый разряд местоимений).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16236" y="3933056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УУД:</a:t>
            </a:r>
            <a:r>
              <a:rPr lang="ru-RU" sz="2000" dirty="0"/>
              <a:t> осознавать свои трудности и стремиться к их </a:t>
            </a:r>
            <a:r>
              <a:rPr lang="ru-RU" sz="2000" dirty="0" smtClean="0"/>
              <a:t>преодолению; </a:t>
            </a:r>
            <a:r>
              <a:rPr lang="ru-RU" sz="2000" u="sng" dirty="0"/>
              <a:t>целеполагание</a:t>
            </a:r>
            <a:r>
              <a:rPr lang="ru-RU" sz="2000" dirty="0"/>
              <a:t>  как постановка учебной задачи на основе соотнесения того, что уже известно и усвоено учащимися, и того, что еще неизвестно; </a:t>
            </a:r>
          </a:p>
        </p:txBody>
      </p:sp>
    </p:spTree>
    <p:extLst>
      <p:ext uri="{BB962C8B-B14F-4D97-AF65-F5344CB8AC3E}">
        <p14:creationId xmlns:p14="http://schemas.microsoft.com/office/powerpoint/2010/main" val="2523483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936038"/>
              </p:ext>
            </p:extLst>
          </p:nvPr>
        </p:nvGraphicFramePr>
        <p:xfrm>
          <a:off x="492894" y="332656"/>
          <a:ext cx="818356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18"/>
                <a:gridCol w="5410944"/>
              </a:tblGrid>
              <a:tr h="2873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Этап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Деятельность</a:t>
                      </a:r>
                      <a:endParaRPr lang="ru-RU" sz="2000" dirty="0"/>
                    </a:p>
                  </a:txBody>
                  <a:tcPr/>
                </a:tc>
              </a:tr>
              <a:tr h="1171312">
                <a:tc>
                  <a:txBody>
                    <a:bodyPr/>
                    <a:lstStyle/>
                    <a:p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r>
                        <a:rPr kumimoji="0" lang="ru-RU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</a:t>
                      </a:r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азработка проекта, плана по выходу их создавшегося затруднения.</a:t>
                      </a:r>
                    </a:p>
                    <a:p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Реализация выбранного плана по разрешению затруднения.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Что поможет узнать разряд местоимения? (Нужно посмотреть в учебнике.)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Открываем учебник на странице.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000" i="1" baseline="0" dirty="0" smtClean="0"/>
                        <a:t>(Тема урока «Отрицательные местоимения». )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Что должны узнать на уроке? (Как образованы, правила правописания.)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Прочитаем правило и примеры. 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Местоимение «ничего» относится к какому разряду? (Это отрицательное местоимение.)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479715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err="1" smtClean="0"/>
              <a:t>УУД:самостоятельное</a:t>
            </a:r>
            <a:r>
              <a:rPr lang="ru-RU" sz="2000" dirty="0" smtClean="0"/>
              <a:t> </a:t>
            </a:r>
            <a:r>
              <a:rPr lang="ru-RU" sz="2000" dirty="0"/>
              <a:t>выделение и формулирование познавательной цели; </a:t>
            </a:r>
            <a:r>
              <a:rPr lang="ru-RU" sz="2000" dirty="0" smtClean="0"/>
              <a:t> выбор </a:t>
            </a:r>
            <a:r>
              <a:rPr lang="ru-RU" sz="2000" dirty="0"/>
              <a:t>наиболее эффективных способов решения задач в зависимости от конкретных </a:t>
            </a:r>
            <a:r>
              <a:rPr lang="ru-RU" sz="2000" dirty="0" smtClean="0"/>
              <a:t>условий; </a:t>
            </a:r>
            <a:r>
              <a:rPr lang="ru-RU" sz="2000" dirty="0"/>
              <a:t>умение с достаточной полнотой и точностью выражать свои мысли в соответствии с задачами и условиями коммуникации</a:t>
            </a:r>
          </a:p>
        </p:txBody>
      </p:sp>
    </p:spTree>
    <p:extLst>
      <p:ext uri="{BB962C8B-B14F-4D97-AF65-F5344CB8AC3E}">
        <p14:creationId xmlns:p14="http://schemas.microsoft.com/office/powerpoint/2010/main" val="3835875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341408"/>
              </p:ext>
            </p:extLst>
          </p:nvPr>
        </p:nvGraphicFramePr>
        <p:xfrm>
          <a:off x="492894" y="332656"/>
          <a:ext cx="8183562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618"/>
                <a:gridCol w="5410944"/>
              </a:tblGrid>
              <a:tr h="2873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Этап урока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Деятельность</a:t>
                      </a:r>
                      <a:endParaRPr lang="ru-RU" sz="2000" dirty="0"/>
                    </a:p>
                  </a:txBody>
                  <a:tcPr/>
                </a:tc>
              </a:tr>
              <a:tr h="1171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6. </a:t>
                      </a:r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Первичное закрепление нового знания.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000" i="1" baseline="0" dirty="0" smtClean="0"/>
                        <a:t>Определить способ образования отрицательных местоимений. Сделаем вывод. (Отрицательные местоимения образованы от вопросительных с помощью приставок не-, ни-.)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7620" y="3400257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i="1" dirty="0" smtClean="0"/>
              <a:t>Ничей, некого, никакой, никто, нечего, ничто. </a:t>
            </a:r>
          </a:p>
          <a:p>
            <a:pPr lvl="0" algn="just"/>
            <a:endParaRPr lang="ru-RU" sz="2400" i="1" dirty="0"/>
          </a:p>
          <a:p>
            <a:pPr lvl="0" algn="just"/>
            <a:r>
              <a:rPr lang="ru-RU" sz="2400" i="1" dirty="0" smtClean="0"/>
              <a:t>Ни чей        </a:t>
            </a:r>
            <a:r>
              <a:rPr lang="ru-RU" sz="2400" i="1" dirty="0" err="1" smtClean="0"/>
              <a:t>чей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7620" y="4669270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/>
              <a:t>Предметные:</a:t>
            </a:r>
            <a:r>
              <a:rPr lang="ru-RU" sz="2000" dirty="0"/>
              <a:t> различать разряды местоимений, характеризовать особенности их </a:t>
            </a:r>
            <a:r>
              <a:rPr lang="ru-RU" sz="2000" dirty="0" smtClean="0"/>
              <a:t>словообразования.</a:t>
            </a:r>
          </a:p>
          <a:p>
            <a:pPr algn="just"/>
            <a:r>
              <a:rPr lang="ru-RU" sz="2000" dirty="0" err="1" smtClean="0"/>
              <a:t>УУД:составлять</a:t>
            </a:r>
            <a:r>
              <a:rPr lang="ru-RU" sz="2000" dirty="0" smtClean="0"/>
              <a:t> </a:t>
            </a:r>
            <a:r>
              <a:rPr lang="ru-RU" sz="2000" dirty="0"/>
              <a:t>алгоритм действий и использовать его для решения учебных </a:t>
            </a:r>
            <a:r>
              <a:rPr lang="ru-RU" sz="2000" dirty="0" smtClean="0"/>
              <a:t>задач.</a:t>
            </a:r>
            <a:endParaRPr lang="ru-RU" sz="2000" dirty="0"/>
          </a:p>
          <a:p>
            <a:pPr lvl="0" algn="just"/>
            <a:endParaRPr lang="ru-RU" sz="20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691680" y="4365104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олилиния 14"/>
          <p:cNvSpPr/>
          <p:nvPr/>
        </p:nvSpPr>
        <p:spPr>
          <a:xfrm>
            <a:off x="517317" y="4197116"/>
            <a:ext cx="441117" cy="205125"/>
          </a:xfrm>
          <a:custGeom>
            <a:avLst/>
            <a:gdLst>
              <a:gd name="connsiteX0" fmla="*/ 0 w 441117"/>
              <a:gd name="connsiteY0" fmla="*/ 27325 h 205125"/>
              <a:gd name="connsiteX1" fmla="*/ 406400 w 441117"/>
              <a:gd name="connsiteY1" fmla="*/ 14625 h 205125"/>
              <a:gd name="connsiteX2" fmla="*/ 419100 w 441117"/>
              <a:gd name="connsiteY2" fmla="*/ 205125 h 205125"/>
              <a:gd name="connsiteX3" fmla="*/ 419100 w 441117"/>
              <a:gd name="connsiteY3" fmla="*/ 205125 h 20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117" h="205125">
                <a:moveTo>
                  <a:pt x="0" y="27325"/>
                </a:moveTo>
                <a:cubicBezTo>
                  <a:pt x="168275" y="6158"/>
                  <a:pt x="336550" y="-15008"/>
                  <a:pt x="406400" y="14625"/>
                </a:cubicBezTo>
                <a:cubicBezTo>
                  <a:pt x="476250" y="44258"/>
                  <a:pt x="419100" y="205125"/>
                  <a:pt x="419100" y="205125"/>
                </a:cubicBezTo>
                <a:lnTo>
                  <a:pt x="419100" y="20512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4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230355"/>
              </p:ext>
            </p:extLst>
          </p:nvPr>
        </p:nvGraphicFramePr>
        <p:xfrm>
          <a:off x="251520" y="332656"/>
          <a:ext cx="871296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6048672"/>
              </a:tblGrid>
              <a:tr h="2873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Этап урока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Деятельность</a:t>
                      </a:r>
                      <a:endParaRPr lang="ru-RU" sz="1800" dirty="0"/>
                    </a:p>
                  </a:txBody>
                  <a:tcPr/>
                </a:tc>
              </a:tr>
              <a:tr h="1171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6. Самостоятельная</a:t>
                      </a:r>
                      <a:r>
                        <a:rPr lang="ru-RU" sz="1800" baseline="0" dirty="0" smtClean="0"/>
                        <a:t> работа.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800" i="1" baseline="0" dirty="0" smtClean="0"/>
                        <a:t>В выполненном задании все местоимения можно разделить на две группы. По какому признаку?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i="1" baseline="0" dirty="0" smtClean="0"/>
                        <a:t>(Разные приставки).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800" i="1" baseline="0" dirty="0" smtClean="0"/>
                        <a:t>Поставим ударение в местоимениях. От чего зависит правописание приставок? (Ответы детей).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800" i="1" baseline="0" dirty="0" smtClean="0"/>
                        <a:t>Проверим предположение по правилу.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i="1" baseline="0" dirty="0" smtClean="0"/>
                        <a:t>Обратите внимание на обозначение орфограммы. Ее нужно запомнить. Выполним следующее упражнение. Проверка по эталону. 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endParaRPr lang="ru-RU" sz="1800" i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95536" y="422108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sz="2000" b="1" i="1" dirty="0"/>
              <a:t>Вставьте пропущенные буквы в отрицательных </a:t>
            </a:r>
            <a:r>
              <a:rPr lang="ru-RU" sz="2000" b="1" i="1" dirty="0" smtClean="0"/>
              <a:t>местоимениях. Обозначь изучаемою орфограмму. </a:t>
            </a:r>
            <a:endParaRPr lang="ru-RU" sz="2000" b="1" i="1" dirty="0"/>
          </a:p>
          <a:p>
            <a:r>
              <a:rPr lang="ru-RU" sz="2000" dirty="0"/>
              <a:t>Я окликнул хозяев – </a:t>
            </a:r>
            <a:r>
              <a:rPr lang="ru-RU" sz="2000" dirty="0" smtClean="0"/>
              <a:t>(н_)кто </a:t>
            </a:r>
            <a:r>
              <a:rPr lang="ru-RU" sz="2000" dirty="0"/>
              <a:t>не отвечал мне. Я отправился на двор, и там </a:t>
            </a:r>
            <a:r>
              <a:rPr lang="ru-RU" sz="2000" dirty="0" smtClean="0"/>
              <a:t>(н_)кого </a:t>
            </a:r>
            <a:r>
              <a:rPr lang="ru-RU" sz="2000" dirty="0"/>
              <a:t>не было.</a:t>
            </a:r>
          </a:p>
          <a:p>
            <a:r>
              <a:rPr lang="ru-RU" sz="2000" dirty="0"/>
              <a:t>Долго не находил я </a:t>
            </a:r>
            <a:r>
              <a:rPr lang="ru-RU" sz="2000" dirty="0" smtClean="0"/>
              <a:t>(н_)какой </a:t>
            </a:r>
            <a:r>
              <a:rPr lang="ru-RU" sz="2000" dirty="0"/>
              <a:t>дичи.</a:t>
            </a:r>
          </a:p>
          <a:p>
            <a:r>
              <a:rPr lang="ru-RU" sz="2000" dirty="0"/>
              <a:t>Я </a:t>
            </a:r>
            <a:r>
              <a:rPr lang="ru-RU" sz="2000" dirty="0" smtClean="0"/>
              <a:t>(н_)чего </a:t>
            </a:r>
            <a:r>
              <a:rPr lang="ru-RU" sz="2000" dirty="0"/>
              <a:t>не слышал, кроме шума листьев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4540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</TotalTime>
  <Words>650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«Отрицательные местоимения»</vt:lpstr>
      <vt:lpstr>Презентация PowerPoint</vt:lpstr>
      <vt:lpstr>Планируемые результаты</vt:lpstr>
      <vt:lpstr>Планируемые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«Отрицательные местоимения»</dc:title>
  <dc:creator>Sereg</dc:creator>
  <cp:lastModifiedBy>Sereg</cp:lastModifiedBy>
  <cp:revision>10</cp:revision>
  <dcterms:created xsi:type="dcterms:W3CDTF">2024-03-13T16:23:10Z</dcterms:created>
  <dcterms:modified xsi:type="dcterms:W3CDTF">2024-03-13T17:53:32Z</dcterms:modified>
</cp:coreProperties>
</file>