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5" r:id="rId5"/>
    <p:sldId id="264" r:id="rId6"/>
    <p:sldId id="261" r:id="rId7"/>
    <p:sldId id="260" r:id="rId8"/>
    <p:sldId id="270" r:id="rId9"/>
    <p:sldId id="284" r:id="rId10"/>
    <p:sldId id="289" r:id="rId11"/>
    <p:sldId id="262" r:id="rId12"/>
    <p:sldId id="277" r:id="rId13"/>
    <p:sldId id="276" r:id="rId14"/>
    <p:sldId id="266" r:id="rId15"/>
    <p:sldId id="286" r:id="rId16"/>
    <p:sldId id="271" r:id="rId17"/>
    <p:sldId id="278" r:id="rId18"/>
    <p:sldId id="268" r:id="rId19"/>
    <p:sldId id="273" r:id="rId20"/>
    <p:sldId id="269" r:id="rId21"/>
    <p:sldId id="288" r:id="rId22"/>
    <p:sldId id="272" r:id="rId23"/>
    <p:sldId id="287" r:id="rId24"/>
    <p:sldId id="267" r:id="rId25"/>
    <p:sldId id="280" r:id="rId26"/>
    <p:sldId id="283" r:id="rId27"/>
    <p:sldId id="281" r:id="rId28"/>
    <p:sldId id="282" r:id="rId29"/>
    <p:sldId id="263" r:id="rId30"/>
    <p:sldId id="285" r:id="rId31"/>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hyperlink" Target="https://ru.wikipedia.org/wiki/%D0%A5%D0%BE%D0%BB%D0%B4%D0%B8%D0%BD%D0%B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orenobl.ru/priroda/or_r.php" TargetMode="External"/><Relationship Id="rId7"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orenobl.ru/priroda/ural.php" TargetMode="External"/><Relationship Id="rId5" Type="http://schemas.openxmlformats.org/officeDocument/2006/relationships/hyperlink" Target="http://orenobl.ru/priroda/sakmara.php" TargetMode="External"/><Relationship Id="rId4" Type="http://schemas.openxmlformats.org/officeDocument/2006/relationships/hyperlink" Target="http://orenforum.com/"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7" name="TextBox 6"/>
          <p:cNvSpPr txBox="1"/>
          <p:nvPr/>
        </p:nvSpPr>
        <p:spPr>
          <a:xfrm>
            <a:off x="1214414" y="1214422"/>
            <a:ext cx="6429420" cy="646331"/>
          </a:xfrm>
          <a:prstGeom prst="rect">
            <a:avLst/>
          </a:prstGeom>
          <a:noFill/>
        </p:spPr>
        <p:txBody>
          <a:bodyPr wrap="square" rtlCol="0">
            <a:spAutoFit/>
          </a:bodyPr>
          <a:lstStyle/>
          <a:p>
            <a:pPr algn="ctr"/>
            <a:r>
              <a:rPr lang="ru-RU" sz="3600" b="1" dirty="0" smtClean="0">
                <a:solidFill>
                  <a:srgbClr val="0070C0"/>
                </a:solidFill>
                <a:latin typeface="Times New Roman" pitchFamily="18" charset="0"/>
                <a:cs typeface="Times New Roman" pitchFamily="18" charset="0"/>
              </a:rPr>
              <a:t> </a:t>
            </a:r>
            <a:endParaRPr lang="ru-RU" sz="3600" b="1" i="1" dirty="0">
              <a:solidFill>
                <a:srgbClr val="FF0000"/>
              </a:solidFill>
              <a:latin typeface="Times New Roman" pitchFamily="18" charset="0"/>
              <a:cs typeface="Times New Roman" pitchFamily="18" charset="0"/>
            </a:endParaRPr>
          </a:p>
        </p:txBody>
      </p:sp>
      <p:sp>
        <p:nvSpPr>
          <p:cNvPr id="10" name="TextBox 9"/>
          <p:cNvSpPr txBox="1"/>
          <p:nvPr/>
        </p:nvSpPr>
        <p:spPr>
          <a:xfrm>
            <a:off x="928662" y="4572008"/>
            <a:ext cx="428628" cy="369332"/>
          </a:xfrm>
          <a:prstGeom prst="rect">
            <a:avLst/>
          </a:prstGeom>
          <a:noFill/>
        </p:spPr>
        <p:txBody>
          <a:bodyPr wrap="square" rtlCol="0">
            <a:spAutoFit/>
          </a:bodyPr>
          <a:lstStyle/>
          <a:p>
            <a:r>
              <a:rPr lang="ru-RU" b="1" dirty="0" smtClean="0"/>
              <a:t> </a:t>
            </a:r>
            <a:endParaRPr lang="ru-RU" b="1" dirty="0"/>
          </a:p>
        </p:txBody>
      </p:sp>
      <p:sp>
        <p:nvSpPr>
          <p:cNvPr id="6" name="TextBox 5"/>
          <p:cNvSpPr txBox="1"/>
          <p:nvPr/>
        </p:nvSpPr>
        <p:spPr>
          <a:xfrm>
            <a:off x="2357422" y="785794"/>
            <a:ext cx="4468852" cy="307777"/>
          </a:xfrm>
          <a:prstGeom prst="rect">
            <a:avLst/>
          </a:prstGeom>
          <a:noFill/>
        </p:spPr>
        <p:txBody>
          <a:bodyPr wrap="none" rtlCol="0">
            <a:spAutoFit/>
          </a:bodyPr>
          <a:lstStyle/>
          <a:p>
            <a:r>
              <a:rPr lang="ru-RU" sz="1400" dirty="0" smtClean="0">
                <a:latin typeface="Times New Roman" pitchFamily="18" charset="0"/>
                <a:cs typeface="Times New Roman" pitchFamily="18" charset="0"/>
              </a:rPr>
              <a:t>ГКООУ «Санаторная школа-интернат №4» г. Оренбурга</a:t>
            </a:r>
            <a:endParaRPr lang="ru-RU" sz="1400" dirty="0">
              <a:latin typeface="Times New Roman" pitchFamily="18" charset="0"/>
              <a:cs typeface="Times New Roman" pitchFamily="18" charset="0"/>
            </a:endParaRPr>
          </a:p>
        </p:txBody>
      </p:sp>
      <p:sp>
        <p:nvSpPr>
          <p:cNvPr id="11" name="Скругленный прямоугольник 10"/>
          <p:cNvSpPr/>
          <p:nvPr/>
        </p:nvSpPr>
        <p:spPr>
          <a:xfrm>
            <a:off x="1500166" y="1357298"/>
            <a:ext cx="6286544" cy="421484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rgbClr val="0070C0"/>
                </a:solidFill>
                <a:latin typeface="Times New Roman" pitchFamily="18" charset="0"/>
                <a:cs typeface="Times New Roman" pitchFamily="18" charset="0"/>
              </a:rPr>
              <a:t>Проект</a:t>
            </a:r>
          </a:p>
          <a:p>
            <a:pPr algn="ctr"/>
            <a:r>
              <a:rPr lang="ru-RU" sz="4400" b="1" i="1" dirty="0" smtClean="0">
                <a:solidFill>
                  <a:srgbClr val="0070C0"/>
                </a:solidFill>
                <a:latin typeface="Times New Roman" pitchFamily="18" charset="0"/>
                <a:cs typeface="Times New Roman" pitchFamily="18" charset="0"/>
              </a:rPr>
              <a:t>Математический справочник </a:t>
            </a:r>
          </a:p>
          <a:p>
            <a:pPr algn="ctr"/>
            <a:r>
              <a:rPr lang="ru-RU" sz="4400" b="1" i="1" dirty="0" smtClean="0">
                <a:solidFill>
                  <a:srgbClr val="FF0000"/>
                </a:solidFill>
                <a:latin typeface="Times New Roman" pitchFamily="18" charset="0"/>
                <a:cs typeface="Times New Roman" pitchFamily="18" charset="0"/>
              </a:rPr>
              <a:t> «Наш город </a:t>
            </a:r>
          </a:p>
          <a:p>
            <a:pPr algn="ctr"/>
            <a:r>
              <a:rPr lang="ru-RU" sz="4400" b="1" i="1" dirty="0" smtClean="0">
                <a:solidFill>
                  <a:srgbClr val="FF0000"/>
                </a:solidFill>
                <a:latin typeface="Times New Roman" pitchFamily="18" charset="0"/>
                <a:cs typeface="Times New Roman" pitchFamily="18" charset="0"/>
              </a:rPr>
              <a:t>в числах и величинах»</a:t>
            </a:r>
          </a:p>
          <a:p>
            <a:pPr algn="ctr"/>
            <a:r>
              <a:rPr lang="ru-RU" sz="1600" b="1" i="1" dirty="0" smtClean="0">
                <a:solidFill>
                  <a:srgbClr val="FF0000"/>
                </a:solidFill>
                <a:latin typeface="Times New Roman" pitchFamily="18" charset="0"/>
                <a:cs typeface="Times New Roman" pitchFamily="18" charset="0"/>
              </a:rPr>
              <a:t> </a:t>
            </a:r>
            <a:endParaRPr lang="ru-RU" sz="1600" dirty="0"/>
          </a:p>
        </p:txBody>
      </p:sp>
      <p:pic>
        <p:nvPicPr>
          <p:cNvPr id="12" name="Picture 3" descr="C:\Users\Иванова Наталья\Desktop\viewImage.jpg"/>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xmlns="" val="0"/>
              </a:ext>
            </a:extLst>
          </a:blip>
          <a:srcRect/>
          <a:stretch>
            <a:fillRect/>
          </a:stretch>
        </p:blipFill>
        <p:spPr bwMode="auto">
          <a:xfrm>
            <a:off x="6715108" y="4523204"/>
            <a:ext cx="2428892" cy="2334796"/>
          </a:xfrm>
          <a:prstGeom prst="rect">
            <a:avLst/>
          </a:prstGeom>
          <a:noFill/>
          <a:ln>
            <a:noFill/>
          </a:ln>
          <a:extLst>
            <a:ext uri="{909E8E84-426E-40DD-AFC4-6F175D3DCCD1}">
              <a14:hiddenFill xmlns:a14="http://schemas.microsoft.com/office/drawing/2010/main" xmlns="">
                <a:solidFill>
                  <a:srgbClr val="FFFFFF"/>
                </a:solidFill>
              </a14:hiddenFill>
            </a:ext>
          </a:extLst>
        </p:spPr>
      </p:pic>
      <p:pic>
        <p:nvPicPr>
          <p:cNvPr id="8"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642910" y="5214950"/>
            <a:ext cx="357170" cy="357170"/>
          </a:xfrm>
          <a:prstGeom prst="rect">
            <a:avLst/>
          </a:prstGeom>
          <a:noFill/>
        </p:spPr>
      </p:pic>
      <p:sp>
        <p:nvSpPr>
          <p:cNvPr id="9" name="TextBox 8"/>
          <p:cNvSpPr txBox="1"/>
          <p:nvPr/>
        </p:nvSpPr>
        <p:spPr>
          <a:xfrm>
            <a:off x="1500166" y="5643578"/>
            <a:ext cx="6643734" cy="1015663"/>
          </a:xfrm>
          <a:prstGeom prst="rect">
            <a:avLst/>
          </a:prstGeom>
          <a:noFill/>
        </p:spPr>
        <p:txBody>
          <a:bodyPr wrap="square" rtlCol="0">
            <a:spAutoFit/>
          </a:bodyPr>
          <a:lstStyle/>
          <a:p>
            <a:r>
              <a:rPr lang="ru-RU" sz="2000" dirty="0" smtClean="0">
                <a:latin typeface="Times New Roman" pitchFamily="18" charset="0"/>
                <a:cs typeface="Times New Roman" pitchFamily="18" charset="0"/>
              </a:rPr>
              <a:t>Выполнили обучающиеся 4 класса Ибрагимов Денис, </a:t>
            </a:r>
            <a:r>
              <a:rPr lang="ru-RU" sz="2000" dirty="0" err="1" smtClean="0">
                <a:latin typeface="Times New Roman" pitchFamily="18" charset="0"/>
                <a:cs typeface="Times New Roman" pitchFamily="18" charset="0"/>
              </a:rPr>
              <a:t>Чебдаева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Ариана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Федчик</a:t>
            </a:r>
            <a:r>
              <a:rPr lang="ru-RU" sz="2000" dirty="0" smtClean="0">
                <a:latin typeface="Times New Roman" pitchFamily="18" charset="0"/>
                <a:cs typeface="Times New Roman" pitchFamily="18" charset="0"/>
              </a:rPr>
              <a:t> Александр, </a:t>
            </a:r>
            <a:r>
              <a:rPr lang="ru-RU" sz="2000" dirty="0" err="1" smtClean="0">
                <a:latin typeface="Times New Roman" pitchFamily="18" charset="0"/>
                <a:cs typeface="Times New Roman" pitchFamily="18" charset="0"/>
              </a:rPr>
              <a:t>Вендель</a:t>
            </a:r>
            <a:r>
              <a:rPr lang="ru-RU" sz="2000" dirty="0" smtClean="0">
                <a:latin typeface="Times New Roman" pitchFamily="18" charset="0"/>
                <a:cs typeface="Times New Roman" pitchFamily="18" charset="0"/>
              </a:rPr>
              <a:t> Тихон</a:t>
            </a:r>
          </a:p>
          <a:p>
            <a:r>
              <a:rPr lang="ru-RU" sz="2000" dirty="0" smtClean="0">
                <a:latin typeface="Times New Roman" pitchFamily="18" charset="0"/>
                <a:cs typeface="Times New Roman" pitchFamily="18" charset="0"/>
              </a:rPr>
              <a:t>Руководитель: Бондарева О.И.</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928670"/>
            <a:ext cx="8143932" cy="369332"/>
          </a:xfrm>
          <a:prstGeom prst="rect">
            <a:avLst/>
          </a:prstGeom>
          <a:noFill/>
        </p:spPr>
        <p:txBody>
          <a:bodyPr wrap="square" rtlCol="0">
            <a:spAutoFit/>
          </a:bodyPr>
          <a:lstStyle/>
          <a:p>
            <a:r>
              <a:rPr lang="ru-RU" dirty="0" smtClean="0"/>
              <a:t> </a:t>
            </a:r>
            <a:endParaRPr lang="ru-RU" dirty="0">
              <a:solidFill>
                <a:srgbClr val="FF0000"/>
              </a:solidFill>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429124" y="1443841"/>
            <a:ext cx="4572032" cy="369332"/>
          </a:xfrm>
          <a:prstGeom prst="rect">
            <a:avLst/>
          </a:prstGeom>
        </p:spPr>
        <p:txBody>
          <a:bodyPr wrap="square">
            <a:spAutoFit/>
          </a:bodyPr>
          <a:lstStyle/>
          <a:p>
            <a:r>
              <a:rPr lang="ru-RU" dirty="0" smtClean="0"/>
              <a:t> </a:t>
            </a:r>
            <a:endParaRPr lang="ru-RU" dirty="0"/>
          </a:p>
        </p:txBody>
      </p:sp>
      <p:pic>
        <p:nvPicPr>
          <p:cNvPr id="8"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2289"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rgbClr val="000000"/>
                </a:solidFill>
                <a:effectLst/>
                <a:latin typeface="Arial" pitchFamily="34" charset="0"/>
                <a:cs typeface="Arial" pitchFamily="34" charset="0"/>
              </a:rPr>
              <a:t>Население на 1 января 2015 года. Источник: 1</a:t>
            </a:r>
            <a:endParaRPr kumimoji="0" lang="ru-RU"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Скругленный прямоугольник 9"/>
          <p:cNvSpPr/>
          <p:nvPr/>
        </p:nvSpPr>
        <p:spPr>
          <a:xfrm>
            <a:off x="500034" y="714356"/>
            <a:ext cx="8286808" cy="492922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000" dirty="0" smtClean="0">
              <a:solidFill>
                <a:schemeClr val="accent1">
                  <a:lumMod val="50000"/>
                </a:schemeClr>
              </a:solidFill>
              <a:latin typeface="Times New Roman" pitchFamily="18" charset="0"/>
              <a:cs typeface="Times New Roman" pitchFamily="18" charset="0"/>
            </a:endParaRPr>
          </a:p>
          <a:p>
            <a:r>
              <a:rPr lang="ru-RU" sz="2000" dirty="0" smtClean="0">
                <a:solidFill>
                  <a:schemeClr val="tx1"/>
                </a:solidFill>
                <a:latin typeface="Times New Roman" pitchFamily="18" charset="0"/>
                <a:cs typeface="Times New Roman" pitchFamily="18" charset="0"/>
              </a:rPr>
              <a:t> </a:t>
            </a:r>
          </a:p>
          <a:p>
            <a:r>
              <a:rPr lang="ru-RU" sz="2000" dirty="0" smtClean="0">
                <a:solidFill>
                  <a:schemeClr val="tx1"/>
                </a:solidFill>
                <a:latin typeface="Times New Roman" pitchFamily="18" charset="0"/>
                <a:cs typeface="Times New Roman" pitchFamily="18" charset="0"/>
              </a:rPr>
              <a:t> </a:t>
            </a:r>
          </a:p>
          <a:p>
            <a:endParaRPr lang="ru-RU" sz="2000" dirty="0" smtClean="0">
              <a:solidFill>
                <a:schemeClr val="accent1">
                  <a:lumMod val="50000"/>
                </a:schemeClr>
              </a:solidFill>
              <a:latin typeface="Times New Roman" pitchFamily="18" charset="0"/>
              <a:cs typeface="Times New Roman" pitchFamily="18" charset="0"/>
            </a:endParaRPr>
          </a:p>
          <a:p>
            <a:endParaRPr lang="ru-RU" sz="2000" dirty="0">
              <a:solidFill>
                <a:srgbClr val="FF0000"/>
              </a:solidFill>
              <a:latin typeface="Times New Roman" pitchFamily="18" charset="0"/>
              <a:cs typeface="Times New Roman" pitchFamily="18" charset="0"/>
            </a:endParaRPr>
          </a:p>
        </p:txBody>
      </p:sp>
      <p:sp>
        <p:nvSpPr>
          <p:cNvPr id="14" name="TextBox 13"/>
          <p:cNvSpPr txBox="1"/>
          <p:nvPr/>
        </p:nvSpPr>
        <p:spPr>
          <a:xfrm>
            <a:off x="3714744" y="428604"/>
            <a:ext cx="2571768"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 </a:t>
            </a:r>
            <a:endParaRPr lang="ru-RU" sz="3200" b="1" dirty="0">
              <a:solidFill>
                <a:srgbClr val="FF0000"/>
              </a:solidFill>
              <a:latin typeface="Times New Roman" pitchFamily="18" charset="0"/>
              <a:cs typeface="Times New Roman" pitchFamily="18" charset="0"/>
            </a:endParaRPr>
          </a:p>
        </p:txBody>
      </p:sp>
      <p:sp>
        <p:nvSpPr>
          <p:cNvPr id="12" name="TextBox 11"/>
          <p:cNvSpPr txBox="1"/>
          <p:nvPr/>
        </p:nvSpPr>
        <p:spPr>
          <a:xfrm>
            <a:off x="714348" y="1000108"/>
            <a:ext cx="7786742" cy="1077218"/>
          </a:xfrm>
          <a:prstGeom prst="rect">
            <a:avLst/>
          </a:prstGeom>
          <a:noFill/>
        </p:spPr>
        <p:txBody>
          <a:bodyPr wrap="square" rtlCol="0">
            <a:spAutoFit/>
          </a:bodyPr>
          <a:lstStyle/>
          <a:p>
            <a:r>
              <a:rPr lang="ru-RU" sz="1600" dirty="0" smtClean="0">
                <a:solidFill>
                  <a:schemeClr val="accent1">
                    <a:lumMod val="75000"/>
                  </a:schemeClr>
                </a:solidFill>
                <a:latin typeface="Times New Roman" pitchFamily="18" charset="0"/>
                <a:cs typeface="Times New Roman" pitchFamily="18" charset="0"/>
              </a:rPr>
              <a:t>В школах области работают 14400 учителей, учится 70 000 школьников.</a:t>
            </a:r>
          </a:p>
          <a:p>
            <a:r>
              <a:rPr lang="ru-RU" sz="1600" dirty="0" smtClean="0">
                <a:solidFill>
                  <a:schemeClr val="accent1">
                    <a:lumMod val="75000"/>
                  </a:schemeClr>
                </a:solidFill>
                <a:latin typeface="Times New Roman" pitchFamily="18" charset="0"/>
                <a:cs typeface="Times New Roman" pitchFamily="18" charset="0"/>
              </a:rPr>
              <a:t>Лечебных учреждений  в городе 398 и 4840  медработников.  </a:t>
            </a:r>
          </a:p>
          <a:p>
            <a:r>
              <a:rPr lang="ru-RU" sz="1600" b="1" dirty="0" smtClean="0">
                <a:solidFill>
                  <a:srgbClr val="FF0000"/>
                </a:solidFill>
                <a:latin typeface="Times New Roman" pitchFamily="18" charset="0"/>
                <a:cs typeface="Times New Roman" pitchFamily="18" charset="0"/>
              </a:rPr>
              <a:t>Вопрос. </a:t>
            </a:r>
            <a:r>
              <a:rPr lang="ru-RU" sz="1600" dirty="0" smtClean="0">
                <a:solidFill>
                  <a:schemeClr val="accent1">
                    <a:lumMod val="75000"/>
                  </a:schemeClr>
                </a:solidFill>
                <a:latin typeface="Times New Roman" pitchFamily="18" charset="0"/>
                <a:cs typeface="Times New Roman" pitchFamily="18" charset="0"/>
              </a:rPr>
              <a:t>Во сколько раз учителей  больше, чем  медработников? На сколько  больше  в городе школ, чем  лечебных учреждений?</a:t>
            </a:r>
            <a:endParaRPr lang="ru-RU" sz="1600" dirty="0">
              <a:solidFill>
                <a:schemeClr val="accent1">
                  <a:lumMod val="75000"/>
                </a:schemeClr>
              </a:solidFill>
              <a:latin typeface="Times New Roman" pitchFamily="18" charset="0"/>
              <a:cs typeface="Times New Roman" pitchFamily="18" charset="0"/>
            </a:endParaRPr>
          </a:p>
        </p:txBody>
      </p:sp>
      <p:pic>
        <p:nvPicPr>
          <p:cNvPr id="21506" name="Picture 2" descr="В Оренбурге завершили капитальный ремонт в поликлинике городской больницы  №1 - Газета &quot;Оренбуржье&quot;"/>
          <p:cNvPicPr>
            <a:picLocks noChangeAspect="1" noChangeArrowheads="1"/>
          </p:cNvPicPr>
          <p:nvPr/>
        </p:nvPicPr>
        <p:blipFill>
          <a:blip r:embed="rId4" cstate="print"/>
          <a:srcRect/>
          <a:stretch>
            <a:fillRect/>
          </a:stretch>
        </p:blipFill>
        <p:spPr bwMode="auto">
          <a:xfrm>
            <a:off x="785787" y="2618106"/>
            <a:ext cx="3786214" cy="2525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7" name="Прямоугольник 6"/>
          <p:cNvSpPr/>
          <p:nvPr/>
        </p:nvSpPr>
        <p:spPr>
          <a:xfrm>
            <a:off x="2286000" y="5214950"/>
            <a:ext cx="6572280" cy="923330"/>
          </a:xfrm>
          <a:prstGeom prst="rect">
            <a:avLst/>
          </a:prstGeom>
        </p:spPr>
        <p:txBody>
          <a:bodyPr wrap="square">
            <a:spAutoFit/>
          </a:bodyPr>
          <a:lstStyle/>
          <a:p>
            <a:r>
              <a:rPr lang="ru-RU" dirty="0" smtClean="0"/>
              <a:t> </a:t>
            </a:r>
          </a:p>
          <a:p>
            <a:endParaRPr lang="ru-RU" dirty="0" smtClean="0"/>
          </a:p>
          <a:p>
            <a:r>
              <a:rPr lang="ru-RU" dirty="0" smtClean="0"/>
              <a:t> </a:t>
            </a:r>
            <a:endParaRPr lang="ru-RU" dirty="0"/>
          </a:p>
        </p:txBody>
      </p:sp>
      <p:sp>
        <p:nvSpPr>
          <p:cNvPr id="6" name="Скругленный прямоугольник 5"/>
          <p:cNvSpPr/>
          <p:nvPr/>
        </p:nvSpPr>
        <p:spPr>
          <a:xfrm>
            <a:off x="642910" y="857232"/>
            <a:ext cx="8072494" cy="464347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mtClean="0"/>
              <a:t>.</a:t>
            </a:r>
            <a:endParaRPr lang="ru-RU" dirty="0" smtClean="0"/>
          </a:p>
        </p:txBody>
      </p:sp>
      <p:sp>
        <p:nvSpPr>
          <p:cNvPr id="8" name="TextBox 7"/>
          <p:cNvSpPr txBox="1"/>
          <p:nvPr/>
        </p:nvSpPr>
        <p:spPr>
          <a:xfrm>
            <a:off x="2714612" y="857232"/>
            <a:ext cx="3571900" cy="646331"/>
          </a:xfrm>
          <a:prstGeom prst="rect">
            <a:avLst/>
          </a:prstGeom>
          <a:noFill/>
        </p:spPr>
        <p:txBody>
          <a:bodyPr wrap="square" rtlCol="0">
            <a:spAutoFit/>
          </a:bodyPr>
          <a:lstStyle/>
          <a:p>
            <a:pPr algn="ctr"/>
            <a:r>
              <a:rPr lang="ru-RU" b="1" dirty="0" smtClean="0">
                <a:solidFill>
                  <a:srgbClr val="FF0000"/>
                </a:solidFill>
                <a:latin typeface="Times New Roman" pitchFamily="18" charset="0"/>
                <a:cs typeface="Times New Roman" pitchFamily="18" charset="0"/>
              </a:rPr>
              <a:t>Улицы</a:t>
            </a:r>
          </a:p>
          <a:p>
            <a:pPr algn="ctr"/>
            <a:endParaRPr lang="ru-RU" b="1" dirty="0">
              <a:solidFill>
                <a:srgbClr val="FF0000"/>
              </a:solidFill>
              <a:latin typeface="Times New Roman" pitchFamily="18" charset="0"/>
              <a:cs typeface="Times New Roman" pitchFamily="18" charset="0"/>
            </a:endParaRPr>
          </a:p>
        </p:txBody>
      </p:sp>
      <p:sp>
        <p:nvSpPr>
          <p:cNvPr id="9" name="TextBox 8"/>
          <p:cNvSpPr txBox="1"/>
          <p:nvPr/>
        </p:nvSpPr>
        <p:spPr>
          <a:xfrm>
            <a:off x="785786" y="1214422"/>
            <a:ext cx="7715304" cy="1477328"/>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Справка.</a:t>
            </a:r>
            <a:r>
              <a:rPr lang="ru-RU" dirty="0" smtClean="0">
                <a:latin typeface="Times New Roman" pitchFamily="18" charset="0"/>
                <a:cs typeface="Times New Roman" pitchFamily="18" charset="0"/>
              </a:rPr>
              <a:t> Сначала в городе было всего 25 улиц. В 1891 году в историческом центре Оренбурга  уже насчитывалась  41 улица: 5 из них названы именами царя и губернаторов, 6 – по церквям и мечети, 6 – по торговле, 12 названий связано с миром военных и чиновников. Сегодня в  Оренбурге      </a:t>
            </a:r>
            <a:r>
              <a:rPr lang="ru-RU" dirty="0" smtClean="0">
                <a:solidFill>
                  <a:srgbClr val="FF0000"/>
                </a:solidFill>
                <a:latin typeface="Times New Roman" pitchFamily="18" charset="0"/>
                <a:cs typeface="Times New Roman" pitchFamily="18" charset="0"/>
              </a:rPr>
              <a:t>1050 улиц.</a:t>
            </a:r>
          </a:p>
          <a:p>
            <a:r>
              <a:rPr lang="ru-RU" b="1" dirty="0" smtClean="0">
                <a:solidFill>
                  <a:srgbClr val="FF0000"/>
                </a:solidFill>
                <a:latin typeface="Times New Roman" pitchFamily="18" charset="0"/>
                <a:cs typeface="Times New Roman" pitchFamily="18" charset="0"/>
              </a:rPr>
              <a:t>Вопрос. </a:t>
            </a:r>
            <a:r>
              <a:rPr lang="ru-RU" dirty="0" smtClean="0">
                <a:latin typeface="Times New Roman" pitchFamily="18" charset="0"/>
                <a:cs typeface="Times New Roman" pitchFamily="18" charset="0"/>
              </a:rPr>
              <a:t>Во сколько раз увеличилось число улиц?</a:t>
            </a:r>
          </a:p>
        </p:txBody>
      </p:sp>
      <p:sp>
        <p:nvSpPr>
          <p:cNvPr id="10" name="TextBox 9"/>
          <p:cNvSpPr txBox="1"/>
          <p:nvPr/>
        </p:nvSpPr>
        <p:spPr>
          <a:xfrm>
            <a:off x="642910" y="2643182"/>
            <a:ext cx="7929618" cy="1200329"/>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Справка.</a:t>
            </a:r>
            <a:r>
              <a:rPr lang="ru-RU" dirty="0" smtClean="0">
                <a:latin typeface="Times New Roman" pitchFamily="18" charset="0"/>
                <a:cs typeface="Times New Roman" pitchFamily="18" charset="0"/>
              </a:rPr>
              <a:t> Самой длинной улицей нашего города является улица Терешковой. Её длина составляет </a:t>
            </a:r>
            <a:r>
              <a:rPr lang="ru-RU" dirty="0" smtClean="0">
                <a:solidFill>
                  <a:srgbClr val="FF0000"/>
                </a:solidFill>
                <a:latin typeface="Times New Roman" pitchFamily="18" charset="0"/>
                <a:cs typeface="Times New Roman" pitchFamily="18" charset="0"/>
              </a:rPr>
              <a:t>9 километров 800 метров</a:t>
            </a:r>
            <a:r>
              <a:rPr lang="ru-RU" dirty="0" smtClean="0">
                <a:latin typeface="Times New Roman" pitchFamily="18" charset="0"/>
                <a:cs typeface="Times New Roman" pitchFamily="18" charset="0"/>
              </a:rPr>
              <a:t>. На втором месте -улица </a:t>
            </a:r>
            <a:r>
              <a:rPr lang="ru-RU" dirty="0" err="1" smtClean="0">
                <a:latin typeface="Times New Roman" pitchFamily="18" charset="0"/>
                <a:cs typeface="Times New Roman" pitchFamily="18" charset="0"/>
              </a:rPr>
              <a:t>Донгузская</a:t>
            </a:r>
            <a:r>
              <a:rPr lang="ru-RU" dirty="0" smtClean="0">
                <a:latin typeface="Times New Roman" pitchFamily="18" charset="0"/>
                <a:cs typeface="Times New Roman" pitchFamily="18" charset="0"/>
              </a:rPr>
              <a:t> с показателем </a:t>
            </a:r>
            <a:r>
              <a:rPr lang="ru-RU" dirty="0" smtClean="0">
                <a:solidFill>
                  <a:srgbClr val="FF0000"/>
                </a:solidFill>
                <a:latin typeface="Times New Roman" pitchFamily="18" charset="0"/>
                <a:cs typeface="Times New Roman" pitchFamily="18" charset="0"/>
              </a:rPr>
              <a:t>7 километров 700 метров. </a:t>
            </a:r>
            <a:r>
              <a:rPr lang="ru-RU" dirty="0" smtClean="0">
                <a:latin typeface="Times New Roman" pitchFamily="18" charset="0"/>
                <a:cs typeface="Times New Roman" pitchFamily="18" charset="0"/>
              </a:rPr>
              <a:t>Замыкает тройку лидеров проспект Победы. Он простирается на </a:t>
            </a:r>
            <a:r>
              <a:rPr lang="ru-RU" dirty="0" smtClean="0">
                <a:solidFill>
                  <a:srgbClr val="FF0000"/>
                </a:solidFill>
                <a:latin typeface="Times New Roman" pitchFamily="18" charset="0"/>
                <a:cs typeface="Times New Roman" pitchFamily="18" charset="0"/>
              </a:rPr>
              <a:t>6 километров 850 метров.</a:t>
            </a:r>
            <a:endParaRPr lang="ru-RU" dirty="0">
              <a:solidFill>
                <a:srgbClr val="FF0000"/>
              </a:solidFill>
              <a:latin typeface="Times New Roman" pitchFamily="18" charset="0"/>
              <a:cs typeface="Times New Roman" pitchFamily="18" charset="0"/>
            </a:endParaRPr>
          </a:p>
        </p:txBody>
      </p:sp>
      <p:sp>
        <p:nvSpPr>
          <p:cNvPr id="11" name="TextBox 10"/>
          <p:cNvSpPr txBox="1"/>
          <p:nvPr/>
        </p:nvSpPr>
        <p:spPr>
          <a:xfrm>
            <a:off x="714348" y="3786190"/>
            <a:ext cx="7929618" cy="1754326"/>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 Вопрос. </a:t>
            </a:r>
            <a:r>
              <a:rPr lang="ru-RU" dirty="0" smtClean="0">
                <a:solidFill>
                  <a:srgbClr val="FF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На сколько метров   улица Терешковой длиннее  проспекта Победы</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 </a:t>
            </a:r>
            <a:r>
              <a:rPr lang="ru-RU" dirty="0" smtClean="0">
                <a:latin typeface="Times New Roman" pitchFamily="18" charset="0"/>
                <a:cs typeface="Times New Roman" pitchFamily="18" charset="0"/>
              </a:rPr>
              <a:t>период 1938-1957 гг. город был переименован в Чкалов, в честь известного летчика В.П.Чкалова. </a:t>
            </a:r>
          </a:p>
          <a:p>
            <a:r>
              <a:rPr lang="ru-RU" b="1"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Сколько лет   наш город  именовался Чкалов?</a:t>
            </a: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2" name="Picture 2" descr="https://56nv.ru/sites/default/files/textnews_images/avariya_57.jpg"/>
          <p:cNvPicPr>
            <a:picLocks noChangeAspect="1" noChangeArrowheads="1"/>
          </p:cNvPicPr>
          <p:nvPr/>
        </p:nvPicPr>
        <p:blipFill>
          <a:blip r:embed="rId3" cstate="print"/>
          <a:srcRect t="9098" b="11299"/>
          <a:stretch>
            <a:fillRect/>
          </a:stretch>
        </p:blipFill>
        <p:spPr bwMode="auto">
          <a:xfrm>
            <a:off x="1785918" y="5214950"/>
            <a:ext cx="5643522" cy="1643050"/>
          </a:xfrm>
          <a:prstGeom prst="rect">
            <a:avLst/>
          </a:prstGeom>
          <a:noFill/>
        </p:spPr>
      </p:pic>
      <p:pic>
        <p:nvPicPr>
          <p:cNvPr id="12"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642910" y="5214950"/>
            <a:ext cx="357170" cy="35717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7" name="Прямоугольник 6"/>
          <p:cNvSpPr/>
          <p:nvPr/>
        </p:nvSpPr>
        <p:spPr>
          <a:xfrm>
            <a:off x="2286000" y="5214950"/>
            <a:ext cx="6572280" cy="923330"/>
          </a:xfrm>
          <a:prstGeom prst="rect">
            <a:avLst/>
          </a:prstGeom>
        </p:spPr>
        <p:txBody>
          <a:bodyPr wrap="square">
            <a:spAutoFit/>
          </a:bodyPr>
          <a:lstStyle/>
          <a:p>
            <a:r>
              <a:rPr lang="ru-RU" dirty="0" smtClean="0"/>
              <a:t> </a:t>
            </a:r>
          </a:p>
          <a:p>
            <a:endParaRPr lang="ru-RU" dirty="0" smtClean="0"/>
          </a:p>
          <a:p>
            <a:r>
              <a:rPr lang="ru-RU" dirty="0" smtClean="0"/>
              <a:t> </a:t>
            </a:r>
            <a:endParaRPr lang="ru-RU" dirty="0"/>
          </a:p>
        </p:txBody>
      </p:sp>
      <p:sp>
        <p:nvSpPr>
          <p:cNvPr id="4" name="Скругленный прямоугольник 3"/>
          <p:cNvSpPr/>
          <p:nvPr/>
        </p:nvSpPr>
        <p:spPr>
          <a:xfrm>
            <a:off x="642910" y="571480"/>
            <a:ext cx="7858180" cy="478634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5" name="TextBox 4"/>
          <p:cNvSpPr txBox="1"/>
          <p:nvPr/>
        </p:nvSpPr>
        <p:spPr>
          <a:xfrm>
            <a:off x="3357554" y="500042"/>
            <a:ext cx="3143272"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Театры</a:t>
            </a:r>
            <a:endParaRPr lang="ru-RU" sz="3200" b="1" dirty="0">
              <a:solidFill>
                <a:srgbClr val="FF0000"/>
              </a:solidFill>
              <a:latin typeface="Times New Roman" pitchFamily="18" charset="0"/>
              <a:cs typeface="Times New Roman" pitchFamily="18" charset="0"/>
            </a:endParaRPr>
          </a:p>
        </p:txBody>
      </p:sp>
      <p:sp>
        <p:nvSpPr>
          <p:cNvPr id="6" name="TextBox 5"/>
          <p:cNvSpPr txBox="1"/>
          <p:nvPr/>
        </p:nvSpPr>
        <p:spPr>
          <a:xfrm>
            <a:off x="785786" y="928670"/>
            <a:ext cx="7572428" cy="1477328"/>
          </a:xfrm>
          <a:prstGeom prst="rect">
            <a:avLst/>
          </a:prstGeom>
          <a:noFill/>
        </p:spPr>
        <p:txBody>
          <a:bodyPr wrap="square" rtlCol="0">
            <a:spAutoFit/>
          </a:bodyPr>
          <a:lstStyle/>
          <a:p>
            <a:r>
              <a:rPr lang="ru-RU" dirty="0" smtClean="0">
                <a:solidFill>
                  <a:schemeClr val="accent1">
                    <a:lumMod val="50000"/>
                  </a:schemeClr>
                </a:solidFill>
                <a:latin typeface="Times New Roman" pitchFamily="18" charset="0"/>
                <a:cs typeface="Times New Roman" pitchFamily="18" charset="0"/>
              </a:rPr>
              <a:t>В Оренбурге </a:t>
            </a:r>
            <a:r>
              <a:rPr lang="ru-RU" dirty="0" smtClean="0">
                <a:solidFill>
                  <a:srgbClr val="FF0000"/>
                </a:solidFill>
                <a:latin typeface="Times New Roman" pitchFamily="18" charset="0"/>
                <a:cs typeface="Times New Roman" pitchFamily="18" charset="0"/>
              </a:rPr>
              <a:t>5 театров</a:t>
            </a:r>
            <a:r>
              <a:rPr lang="ru-RU" dirty="0" smtClean="0">
                <a:latin typeface="Times New Roman" pitchFamily="18" charset="0"/>
                <a:cs typeface="Times New Roman" pitchFamily="18" charset="0"/>
              </a:rPr>
              <a:t>.   </a:t>
            </a:r>
            <a:r>
              <a:rPr lang="ru-RU" dirty="0" smtClean="0">
                <a:solidFill>
                  <a:schemeClr val="accent1">
                    <a:lumMod val="50000"/>
                  </a:schemeClr>
                </a:solidFill>
                <a:latin typeface="Times New Roman" pitchFamily="18" charset="0"/>
                <a:cs typeface="Times New Roman" pitchFamily="18" charset="0"/>
              </a:rPr>
              <a:t>Старейший театр города — Оренбургский  областной  драматический театр имени М.Горького. Впервые спектакли в городском театре Оренбурга начали идти в</a:t>
            </a:r>
            <a:r>
              <a:rPr lang="ru-RU" dirty="0" smtClean="0">
                <a:solidFill>
                  <a:schemeClr val="accent6">
                    <a:lumMod val="50000"/>
                  </a:schemeClr>
                </a:solidFill>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1869 году.  </a:t>
            </a:r>
          </a:p>
          <a:p>
            <a:endParaRPr lang="ru-RU" u="sng" dirty="0" smtClean="0">
              <a:solidFill>
                <a:srgbClr val="FF0000"/>
              </a:solidFill>
              <a:latin typeface="Times New Roman" pitchFamily="18" charset="0"/>
              <a:cs typeface="Times New Roman" pitchFamily="18" charset="0"/>
            </a:endParaRPr>
          </a:p>
          <a:p>
            <a:r>
              <a:rPr lang="ru-RU" u="sng" dirty="0" smtClean="0">
                <a:solidFill>
                  <a:srgbClr val="FF0000"/>
                </a:solidFill>
                <a:latin typeface="Times New Roman" pitchFamily="18" charset="0"/>
                <a:cs typeface="Times New Roman" pitchFamily="18" charset="0"/>
              </a:rPr>
              <a:t> </a:t>
            </a:r>
            <a:endParaRPr lang="ru-RU" u="sng" dirty="0">
              <a:solidFill>
                <a:srgbClr val="FF0000"/>
              </a:solidFill>
              <a:latin typeface="Times New Roman" pitchFamily="18" charset="0"/>
              <a:cs typeface="Times New Roman" pitchFamily="18" charset="0"/>
            </a:endParaRPr>
          </a:p>
        </p:txBody>
      </p:sp>
      <p:sp>
        <p:nvSpPr>
          <p:cNvPr id="8" name="TextBox 7"/>
          <p:cNvSpPr txBox="1"/>
          <p:nvPr/>
        </p:nvSpPr>
        <p:spPr>
          <a:xfrm>
            <a:off x="785787" y="1714488"/>
            <a:ext cx="7643866" cy="4524315"/>
          </a:xfrm>
          <a:prstGeom prst="rect">
            <a:avLst/>
          </a:prstGeom>
          <a:noFill/>
        </p:spPr>
        <p:txBody>
          <a:bodyPr wrap="square" rtlCol="0">
            <a:spAutoFit/>
          </a:bodyPr>
          <a:lstStyle/>
          <a:p>
            <a:r>
              <a:rPr lang="ru-RU" dirty="0" smtClean="0">
                <a:solidFill>
                  <a:schemeClr val="accent1">
                    <a:lumMod val="50000"/>
                  </a:schemeClr>
                </a:solidFill>
                <a:latin typeface="Times New Roman" pitchFamily="18" charset="0"/>
                <a:cs typeface="Times New Roman" pitchFamily="18" charset="0"/>
              </a:rPr>
              <a:t>Оренбургский государственный областной  театр кукол основан в</a:t>
            </a:r>
            <a:r>
              <a:rPr lang="ru-RU" dirty="0" smtClean="0">
                <a:solidFill>
                  <a:srgbClr val="FF0000"/>
                </a:solidFill>
                <a:latin typeface="Times New Roman" pitchFamily="18" charset="0"/>
                <a:cs typeface="Times New Roman" pitchFamily="18" charset="0"/>
              </a:rPr>
              <a:t> 1935 году.</a:t>
            </a:r>
          </a:p>
          <a:p>
            <a:r>
              <a:rPr lang="ru-RU" dirty="0" smtClean="0">
                <a:solidFill>
                  <a:schemeClr val="accent1">
                    <a:lumMod val="50000"/>
                  </a:schemeClr>
                </a:solidFill>
                <a:latin typeface="Times New Roman" pitchFamily="18" charset="0"/>
                <a:cs typeface="Times New Roman" pitchFamily="18" charset="0"/>
              </a:rPr>
              <a:t>Оренбургский муниципальный театр кукол «Пьеро»- самый молодой. Основан в </a:t>
            </a:r>
            <a:r>
              <a:rPr lang="ru-RU" dirty="0" smtClean="0">
                <a:solidFill>
                  <a:srgbClr val="FF0000"/>
                </a:solidFill>
                <a:latin typeface="Times New Roman" pitchFamily="18" charset="0"/>
                <a:cs typeface="Times New Roman" pitchFamily="18" charset="0"/>
              </a:rPr>
              <a:t>1991 году. </a:t>
            </a:r>
          </a:p>
          <a:p>
            <a:r>
              <a:rPr lang="ru-RU" dirty="0" smtClean="0">
                <a:solidFill>
                  <a:schemeClr val="accent1">
                    <a:lumMod val="50000"/>
                  </a:schemeClr>
                </a:solidFill>
                <a:latin typeface="Times New Roman" pitchFamily="18" charset="0"/>
                <a:cs typeface="Times New Roman" pitchFamily="18" charset="0"/>
              </a:rPr>
              <a:t>Театр музыкальной комедии- </a:t>
            </a:r>
            <a:r>
              <a:rPr lang="ru-RU" dirty="0" smtClean="0">
                <a:solidFill>
                  <a:srgbClr val="FF0000"/>
                </a:solidFill>
                <a:latin typeface="Times New Roman" pitchFamily="18" charset="0"/>
                <a:cs typeface="Times New Roman" pitchFamily="18" charset="0"/>
              </a:rPr>
              <a:t>в  1936 году. </a:t>
            </a: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r>
              <a:rPr lang="ru-RU" b="1" dirty="0" smtClean="0">
                <a:solidFill>
                  <a:srgbClr val="FF0000"/>
                </a:solidFill>
                <a:latin typeface="Times New Roman" pitchFamily="18" charset="0"/>
                <a:cs typeface="Times New Roman" pitchFamily="18" charset="0"/>
              </a:rPr>
              <a:t>Задача.</a:t>
            </a:r>
            <a:r>
              <a:rPr lang="ru-RU" dirty="0" smtClean="0">
                <a:solidFill>
                  <a:srgbClr val="FF0000"/>
                </a:solidFill>
                <a:latin typeface="Times New Roman" pitchFamily="18" charset="0"/>
                <a:cs typeface="Times New Roman" pitchFamily="18" charset="0"/>
              </a:rPr>
              <a:t> </a:t>
            </a:r>
            <a:r>
              <a:rPr lang="ru-RU" dirty="0" smtClean="0">
                <a:solidFill>
                  <a:schemeClr val="accent1">
                    <a:lumMod val="50000"/>
                  </a:schemeClr>
                </a:solidFill>
                <a:latin typeface="Times New Roman" pitchFamily="18" charset="0"/>
                <a:cs typeface="Times New Roman" pitchFamily="18" charset="0"/>
              </a:rPr>
              <a:t>В 1936 году  билет в театр  стоил  50 копеек, а сегодня  средняя цена на  билет-  400 рублей. Во сколько раз выросла цена на билет в театр?</a:t>
            </a:r>
          </a:p>
          <a:p>
            <a:r>
              <a:rPr lang="ru-RU" dirty="0" smtClean="0">
                <a:solidFill>
                  <a:schemeClr val="accent1">
                    <a:lumMod val="50000"/>
                  </a:schemeClr>
                </a:solidFill>
                <a:latin typeface="Times New Roman" pitchFamily="18" charset="0"/>
                <a:cs typeface="Times New Roman" pitchFamily="18" charset="0"/>
              </a:rPr>
              <a:t>  </a:t>
            </a:r>
          </a:p>
          <a:p>
            <a:endParaRPr lang="ru-RU" dirty="0" smtClean="0">
              <a:solidFill>
                <a:srgbClr val="FF0000"/>
              </a:solidFill>
              <a:latin typeface="Times New Roman" pitchFamily="18" charset="0"/>
              <a:cs typeface="Times New Roman" pitchFamily="18" charset="0"/>
            </a:endParaRPr>
          </a:p>
          <a:p>
            <a:endParaRPr lang="ru-RU" dirty="0" smtClean="0">
              <a:solidFill>
                <a:srgbClr val="FF0000"/>
              </a:solidFill>
              <a:latin typeface="Times New Roman" pitchFamily="18" charset="0"/>
              <a:cs typeface="Times New Roman" pitchFamily="18" charset="0"/>
            </a:endParaRPr>
          </a:p>
          <a:p>
            <a:endParaRPr lang="ru-RU" dirty="0" smtClean="0">
              <a:solidFill>
                <a:srgbClr val="FF0000"/>
              </a:solidFill>
              <a:latin typeface="Times New Roman" pitchFamily="18" charset="0"/>
              <a:cs typeface="Times New Roman" pitchFamily="18" charset="0"/>
            </a:endParaRPr>
          </a:p>
          <a:p>
            <a:endParaRPr lang="ru-RU" dirty="0"/>
          </a:p>
        </p:txBody>
      </p:sp>
      <p:sp>
        <p:nvSpPr>
          <p:cNvPr id="9" name="TextBox 8"/>
          <p:cNvSpPr txBox="1"/>
          <p:nvPr/>
        </p:nvSpPr>
        <p:spPr>
          <a:xfrm>
            <a:off x="857224" y="4286256"/>
            <a:ext cx="7286676" cy="923330"/>
          </a:xfrm>
          <a:prstGeom prst="rect">
            <a:avLst/>
          </a:prstGeom>
          <a:noFill/>
        </p:spPr>
        <p:txBody>
          <a:bodyPr wrap="square" rtlCol="0">
            <a:spAutoFit/>
          </a:bodyPr>
          <a:lstStyle/>
          <a:p>
            <a:endParaRPr lang="ru-RU" dirty="0" smtClean="0"/>
          </a:p>
          <a:p>
            <a:r>
              <a:rPr lang="ru-RU" dirty="0" smtClean="0"/>
              <a:t> </a:t>
            </a:r>
            <a:endParaRPr lang="ru-RU" dirty="0" smtClean="0">
              <a:solidFill>
                <a:schemeClr val="accent2">
                  <a:lumMod val="75000"/>
                </a:schemeClr>
              </a:solidFill>
            </a:endParaRPr>
          </a:p>
          <a:p>
            <a:endParaRPr lang="ru-RU" dirty="0"/>
          </a:p>
        </p:txBody>
      </p:sp>
      <p:pic>
        <p:nvPicPr>
          <p:cNvPr id="1028" name="Picture 4" descr="https://astv.ru/Content/Contents/73/06/c41b-7566-4d94-bbe6-98ba9df8267a/f6464738-6f7b-4d27-a315-78f348608651.jpg"/>
          <p:cNvPicPr>
            <a:picLocks noChangeAspect="1" noChangeArrowheads="1"/>
          </p:cNvPicPr>
          <p:nvPr/>
        </p:nvPicPr>
        <p:blipFill>
          <a:blip r:embed="rId3" cstate="print"/>
          <a:srcRect/>
          <a:stretch>
            <a:fillRect/>
          </a:stretch>
        </p:blipFill>
        <p:spPr bwMode="auto">
          <a:xfrm rot="1859416">
            <a:off x="7238883" y="429819"/>
            <a:ext cx="1318427" cy="734967"/>
          </a:xfrm>
          <a:prstGeom prst="rect">
            <a:avLst/>
          </a:prstGeom>
          <a:noFill/>
        </p:spPr>
      </p:pic>
      <p:pic>
        <p:nvPicPr>
          <p:cNvPr id="1030" name="Picture 6" descr="http://ramtograf.ru/2015/december2015/z_kassy/bilet-(18).jpg"/>
          <p:cNvPicPr>
            <a:picLocks noChangeAspect="1" noChangeArrowheads="1"/>
          </p:cNvPicPr>
          <p:nvPr/>
        </p:nvPicPr>
        <p:blipFill>
          <a:blip r:embed="rId4" cstate="print"/>
          <a:srcRect/>
          <a:stretch>
            <a:fillRect/>
          </a:stretch>
        </p:blipFill>
        <p:spPr bwMode="auto">
          <a:xfrm rot="1556813">
            <a:off x="997033" y="5154016"/>
            <a:ext cx="1161285" cy="580065"/>
          </a:xfrm>
          <a:prstGeom prst="rect">
            <a:avLst/>
          </a:prstGeom>
          <a:noFill/>
        </p:spPr>
      </p:pic>
      <p:sp>
        <p:nvSpPr>
          <p:cNvPr id="12" name="TextBox 11"/>
          <p:cNvSpPr txBox="1"/>
          <p:nvPr/>
        </p:nvSpPr>
        <p:spPr>
          <a:xfrm>
            <a:off x="714348" y="2786058"/>
            <a:ext cx="7715304" cy="1754326"/>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  В 1905 году</a:t>
            </a:r>
            <a:r>
              <a:rPr lang="ru-RU" dirty="0" smtClean="0">
                <a:solidFill>
                  <a:schemeClr val="accent1">
                    <a:lumMod val="50000"/>
                  </a:schemeClr>
                </a:solidFill>
                <a:latin typeface="Times New Roman" pitchFamily="18" charset="0"/>
                <a:cs typeface="Times New Roman" pitchFamily="18" charset="0"/>
              </a:rPr>
              <a:t> известный татарский театральный деятель, </a:t>
            </a:r>
            <a:r>
              <a:rPr lang="ru-RU" dirty="0" err="1" smtClean="0">
                <a:solidFill>
                  <a:schemeClr val="accent1">
                    <a:lumMod val="50000"/>
                  </a:schemeClr>
                </a:solidFill>
                <a:latin typeface="Times New Roman" pitchFamily="18" charset="0"/>
                <a:cs typeface="Times New Roman" pitchFamily="18" charset="0"/>
              </a:rPr>
              <a:t>Ильясбек</a:t>
            </a:r>
            <a:r>
              <a:rPr lang="ru-RU" dirty="0" smtClean="0">
                <a:solidFill>
                  <a:schemeClr val="accent1">
                    <a:lumMod val="50000"/>
                  </a:schemeClr>
                </a:solidFill>
                <a:latin typeface="Times New Roman" pitchFamily="18" charset="0"/>
                <a:cs typeface="Times New Roman" pitchFamily="18" charset="0"/>
              </a:rPr>
              <a:t> Кудашев — </a:t>
            </a:r>
            <a:r>
              <a:rPr lang="ru-RU" dirty="0" err="1" smtClean="0">
                <a:solidFill>
                  <a:schemeClr val="accent1">
                    <a:lumMod val="50000"/>
                  </a:schemeClr>
                </a:solidFill>
                <a:latin typeface="Times New Roman" pitchFamily="18" charset="0"/>
                <a:cs typeface="Times New Roman" pitchFamily="18" charset="0"/>
              </a:rPr>
              <a:t>Ашкадарский</a:t>
            </a:r>
            <a:r>
              <a:rPr lang="ru-RU" dirty="0" smtClean="0">
                <a:solidFill>
                  <a:schemeClr val="accent1">
                    <a:lumMod val="50000"/>
                  </a:schemeClr>
                </a:solidFill>
                <a:latin typeface="Times New Roman" pitchFamily="18" charset="0"/>
                <a:cs typeface="Times New Roman" pitchFamily="18" charset="0"/>
              </a:rPr>
              <a:t>, образовал первую татарскую театральную труппу. Именно с этого начинается татарское театральное движение в Оренбурге. </a:t>
            </a:r>
            <a:r>
              <a:rPr lang="ru-RU" dirty="0" smtClean="0">
                <a:solidFill>
                  <a:srgbClr val="FF0000"/>
                </a:solidFill>
                <a:latin typeface="Times New Roman" pitchFamily="18" charset="0"/>
                <a:cs typeface="Times New Roman" pitchFamily="18" charset="0"/>
              </a:rPr>
              <a:t>В 1990 году</a:t>
            </a:r>
            <a:r>
              <a:rPr lang="ru-RU" dirty="0" smtClean="0">
                <a:solidFill>
                  <a:schemeClr val="accent1">
                    <a:lumMod val="50000"/>
                  </a:schemeClr>
                </a:solidFill>
                <a:latin typeface="Times New Roman" pitchFamily="18" charset="0"/>
                <a:cs typeface="Times New Roman" pitchFamily="18" charset="0"/>
              </a:rPr>
              <a:t> в нашем городе  появился Государственный Татарский драматический театр им. М. </a:t>
            </a:r>
            <a:r>
              <a:rPr lang="ru-RU" dirty="0" err="1" smtClean="0">
                <a:solidFill>
                  <a:schemeClr val="accent1">
                    <a:lumMod val="50000"/>
                  </a:schemeClr>
                </a:solidFill>
                <a:latin typeface="Times New Roman" pitchFamily="18" charset="0"/>
                <a:cs typeface="Times New Roman" pitchFamily="18" charset="0"/>
              </a:rPr>
              <a:t>Файзи</a:t>
            </a:r>
            <a:r>
              <a:rPr lang="ru-RU" dirty="0" smtClean="0">
                <a:solidFill>
                  <a:schemeClr val="accent1">
                    <a:lumMod val="50000"/>
                  </a:schemeClr>
                </a:solidFill>
                <a:latin typeface="Times New Roman" pitchFamily="18" charset="0"/>
                <a:cs typeface="Times New Roman" pitchFamily="18" charset="0"/>
              </a:rPr>
              <a:t>.</a:t>
            </a:r>
          </a:p>
          <a:p>
            <a:endParaRPr lang="ru-RU" dirty="0"/>
          </a:p>
        </p:txBody>
      </p:sp>
      <p:pic>
        <p:nvPicPr>
          <p:cNvPr id="2" name="Picture 2" descr="http://oren-turizm.ru/uploads/thumbs/medium_f7004edb5d1f7ebeed195f16c1b15ad6356c5705.jpg"/>
          <p:cNvPicPr>
            <a:picLocks noChangeAspect="1" noChangeArrowheads="1"/>
          </p:cNvPicPr>
          <p:nvPr/>
        </p:nvPicPr>
        <p:blipFill>
          <a:blip r:embed="rId5" cstate="print"/>
          <a:srcRect t="25000"/>
          <a:stretch>
            <a:fillRect/>
          </a:stretch>
        </p:blipFill>
        <p:spPr bwMode="auto">
          <a:xfrm>
            <a:off x="3643306" y="5000636"/>
            <a:ext cx="3095625" cy="1714497"/>
          </a:xfrm>
          <a:prstGeom prst="rect">
            <a:avLst/>
          </a:prstGeom>
          <a:noFill/>
        </p:spPr>
      </p:pic>
      <p:pic>
        <p:nvPicPr>
          <p:cNvPr id="13" name="Picture 14" descr="https://img-fotki.yandex.ru/get/105020/93692696.90/0_103f9f_c775f8ff_orig"/>
          <p:cNvPicPr>
            <a:picLocks noChangeAspect="1" noChangeArrowheads="1"/>
          </p:cNvPicPr>
          <p:nvPr/>
        </p:nvPicPr>
        <p:blipFill>
          <a:blip r:embed="rId6" cstate="print"/>
          <a:srcRect/>
          <a:stretch>
            <a:fillRect/>
          </a:stretch>
        </p:blipFill>
        <p:spPr bwMode="auto">
          <a:xfrm>
            <a:off x="642910" y="5214950"/>
            <a:ext cx="357170" cy="35717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7" name="Прямоугольник 6"/>
          <p:cNvSpPr/>
          <p:nvPr/>
        </p:nvSpPr>
        <p:spPr>
          <a:xfrm>
            <a:off x="2286000" y="5214950"/>
            <a:ext cx="6572280" cy="923330"/>
          </a:xfrm>
          <a:prstGeom prst="rect">
            <a:avLst/>
          </a:prstGeom>
        </p:spPr>
        <p:txBody>
          <a:bodyPr wrap="square">
            <a:spAutoFit/>
          </a:bodyPr>
          <a:lstStyle/>
          <a:p>
            <a:r>
              <a:rPr lang="ru-RU" dirty="0" smtClean="0"/>
              <a:t> </a:t>
            </a:r>
          </a:p>
          <a:p>
            <a:endParaRPr lang="ru-RU" dirty="0" smtClean="0"/>
          </a:p>
          <a:p>
            <a:r>
              <a:rPr lang="ru-RU" dirty="0" smtClean="0"/>
              <a:t> </a:t>
            </a:r>
            <a:endParaRPr lang="ru-RU" dirty="0"/>
          </a:p>
        </p:txBody>
      </p:sp>
      <p:sp>
        <p:nvSpPr>
          <p:cNvPr id="4" name="Скругленный прямоугольник 3"/>
          <p:cNvSpPr/>
          <p:nvPr/>
        </p:nvSpPr>
        <p:spPr>
          <a:xfrm>
            <a:off x="285720" y="428604"/>
            <a:ext cx="8572560" cy="521497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5" name="TextBox 4"/>
          <p:cNvSpPr txBox="1"/>
          <p:nvPr/>
        </p:nvSpPr>
        <p:spPr>
          <a:xfrm>
            <a:off x="571472" y="785794"/>
            <a:ext cx="8215370" cy="6186309"/>
          </a:xfrm>
          <a:prstGeom prst="rect">
            <a:avLst/>
          </a:prstGeom>
          <a:noFill/>
        </p:spPr>
        <p:txBody>
          <a:bodyPr wrap="square" rtlCol="0">
            <a:spAutoFit/>
          </a:bodyPr>
          <a:lstStyle/>
          <a:p>
            <a:r>
              <a:rPr lang="ru-RU" dirty="0" smtClean="0">
                <a:solidFill>
                  <a:schemeClr val="accent1">
                    <a:lumMod val="50000"/>
                  </a:schemeClr>
                </a:solidFill>
                <a:latin typeface="Times New Roman" pitchFamily="18" charset="0"/>
                <a:cs typeface="Times New Roman" pitchFamily="18" charset="0"/>
              </a:rPr>
              <a:t>                     В городе  Оренбурге  работают </a:t>
            </a:r>
            <a:r>
              <a:rPr lang="ru-RU" dirty="0" smtClean="0">
                <a:solidFill>
                  <a:srgbClr val="FF0000"/>
                </a:solidFill>
                <a:latin typeface="Times New Roman" pitchFamily="18" charset="0"/>
                <a:cs typeface="Times New Roman" pitchFamily="18" charset="0"/>
              </a:rPr>
              <a:t>15 музеев. </a:t>
            </a:r>
          </a:p>
          <a:p>
            <a:r>
              <a:rPr lang="ru-RU" dirty="0" smtClean="0">
                <a:solidFill>
                  <a:schemeClr val="accent1">
                    <a:lumMod val="50000"/>
                  </a:schemeClr>
                </a:solidFill>
                <a:latin typeface="Times New Roman" pitchFamily="18" charset="0"/>
                <a:cs typeface="Times New Roman" pitchFamily="18" charset="0"/>
              </a:rPr>
              <a:t>        Самый старый музей- </a:t>
            </a:r>
            <a:r>
              <a:rPr lang="ru-RU" dirty="0" smtClean="0">
                <a:solidFill>
                  <a:srgbClr val="FF0000"/>
                </a:solidFill>
                <a:latin typeface="Times New Roman" pitchFamily="18" charset="0"/>
                <a:cs typeface="Times New Roman" pitchFamily="18" charset="0"/>
              </a:rPr>
              <a:t>историко-краеведческий,</a:t>
            </a:r>
            <a:r>
              <a:rPr lang="ru-RU" dirty="0" smtClean="0">
                <a:latin typeface="Times New Roman" pitchFamily="18" charset="0"/>
                <a:cs typeface="Times New Roman" pitchFamily="18" charset="0"/>
              </a:rPr>
              <a:t> </a:t>
            </a:r>
          </a:p>
          <a:p>
            <a:r>
              <a:rPr lang="ru-RU" dirty="0" smtClean="0">
                <a:solidFill>
                  <a:schemeClr val="accent1">
                    <a:lumMod val="50000"/>
                  </a:schemeClr>
                </a:solidFill>
                <a:latin typeface="Times New Roman" pitchFamily="18" charset="0"/>
                <a:cs typeface="Times New Roman" pitchFamily="18" charset="0"/>
              </a:rPr>
              <a:t>расположенный по адресу  ул. Советская, д.28. Дата его основани</a:t>
            </a:r>
            <a:r>
              <a:rPr lang="ru-RU" dirty="0" smtClean="0">
                <a:latin typeface="Times New Roman" pitchFamily="18" charset="0"/>
                <a:cs typeface="Times New Roman" pitchFamily="18" charset="0"/>
              </a:rPr>
              <a:t>я - </a:t>
            </a:r>
            <a:r>
              <a:rPr lang="ru-RU" dirty="0" smtClean="0">
                <a:solidFill>
                  <a:srgbClr val="FF0000"/>
                </a:solidFill>
                <a:latin typeface="Times New Roman" pitchFamily="18" charset="0"/>
                <a:cs typeface="Times New Roman" pitchFamily="18" charset="0"/>
              </a:rPr>
              <a:t>1830 год. </a:t>
            </a:r>
          </a:p>
          <a:p>
            <a:r>
              <a:rPr lang="ru-RU" dirty="0" smtClean="0">
                <a:solidFill>
                  <a:srgbClr val="FF0000"/>
                </a:solidFill>
                <a:latin typeface="Times New Roman" pitchFamily="18" charset="0"/>
                <a:cs typeface="Times New Roman" pitchFamily="18" charset="0"/>
              </a:rPr>
              <a:t> </a:t>
            </a:r>
            <a:endParaRPr lang="ru-RU" b="1"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solidFill>
                <a:srgbClr val="FF0000"/>
              </a:solidFill>
              <a:latin typeface="Times New Roman" pitchFamily="18" charset="0"/>
              <a:cs typeface="Times New Roman" pitchFamily="18" charset="0"/>
            </a:endParaRPr>
          </a:p>
          <a:p>
            <a:r>
              <a:rPr lang="ru-RU" dirty="0" smtClean="0">
                <a:solidFill>
                  <a:srgbClr val="FF0000"/>
                </a:solidFill>
                <a:latin typeface="Times New Roman" pitchFamily="18" charset="0"/>
                <a:cs typeface="Times New Roman" pitchFamily="18" charset="0"/>
              </a:rPr>
              <a:t>Музей Космонавтики  </a:t>
            </a:r>
            <a:r>
              <a:rPr lang="ru-RU" dirty="0" smtClean="0">
                <a:solidFill>
                  <a:schemeClr val="accent1">
                    <a:lumMod val="50000"/>
                  </a:schemeClr>
                </a:solidFill>
                <a:latin typeface="Times New Roman" pitchFamily="18" charset="0"/>
                <a:cs typeface="Times New Roman" pitchFamily="18" charset="0"/>
              </a:rPr>
              <a:t>ведет  свою истории от комнаты </a:t>
            </a:r>
          </a:p>
          <a:p>
            <a:r>
              <a:rPr lang="ru-RU" dirty="0" smtClean="0">
                <a:solidFill>
                  <a:schemeClr val="accent1">
                    <a:lumMod val="50000"/>
                  </a:schemeClr>
                </a:solidFill>
                <a:latin typeface="Times New Roman" pitchFamily="18" charset="0"/>
                <a:cs typeface="Times New Roman" pitchFamily="18" charset="0"/>
              </a:rPr>
              <a:t>Боевой Славы летного училища с</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1960 года.</a:t>
            </a:r>
          </a:p>
          <a:p>
            <a:endParaRPr lang="ru-RU" dirty="0" smtClean="0">
              <a:solidFill>
                <a:schemeClr val="accent1">
                  <a:lumMod val="50000"/>
                </a:schemeClr>
              </a:solidFill>
              <a:latin typeface="Times New Roman" pitchFamily="18" charset="0"/>
              <a:cs typeface="Times New Roman" pitchFamily="18" charset="0"/>
            </a:endParaRPr>
          </a:p>
          <a:p>
            <a:r>
              <a:rPr lang="ru-RU" dirty="0" smtClean="0">
                <a:solidFill>
                  <a:schemeClr val="accent1">
                    <a:lumMod val="50000"/>
                  </a:schemeClr>
                </a:solidFill>
                <a:latin typeface="Times New Roman" pitchFamily="18" charset="0"/>
                <a:cs typeface="Times New Roman" pitchFamily="18" charset="0"/>
              </a:rPr>
              <a:t>Мемориальный комплекс-музей </a:t>
            </a:r>
            <a:r>
              <a:rPr lang="ru-RU" dirty="0" smtClean="0">
                <a:solidFill>
                  <a:srgbClr val="FF0000"/>
                </a:solidFill>
                <a:latin typeface="Times New Roman" pitchFamily="18" charset="0"/>
                <a:cs typeface="Times New Roman" pitchFamily="18" charset="0"/>
              </a:rPr>
              <a:t>"Салют, Победа!» </a:t>
            </a:r>
            <a:r>
              <a:rPr lang="ru-RU" dirty="0" smtClean="0">
                <a:solidFill>
                  <a:schemeClr val="accent1">
                    <a:lumMod val="50000"/>
                  </a:schemeClr>
                </a:solidFill>
                <a:latin typeface="Times New Roman" pitchFamily="18" charset="0"/>
                <a:cs typeface="Times New Roman" pitchFamily="18" charset="0"/>
              </a:rPr>
              <a:t>открыт</a:t>
            </a:r>
            <a:r>
              <a:rPr lang="ru-RU" dirty="0" smtClean="0">
                <a:solidFill>
                  <a:srgbClr val="FF0000"/>
                </a:solidFill>
                <a:latin typeface="Times New Roman" pitchFamily="18" charset="0"/>
                <a:cs typeface="Times New Roman" pitchFamily="18" charset="0"/>
              </a:rPr>
              <a:t> 6 мая 2005 года.</a:t>
            </a:r>
          </a:p>
          <a:p>
            <a:r>
              <a:rPr lang="ru-RU" dirty="0" smtClean="0">
                <a:solidFill>
                  <a:srgbClr val="FF0000"/>
                </a:solidFill>
                <a:latin typeface="Times New Roman" pitchFamily="18" charset="0"/>
                <a:cs typeface="Times New Roman" pitchFamily="18" charset="0"/>
              </a:rPr>
              <a:t>Музей УВД  </a:t>
            </a:r>
            <a:r>
              <a:rPr lang="ru-RU" dirty="0" smtClean="0">
                <a:solidFill>
                  <a:schemeClr val="accent1">
                    <a:lumMod val="50000"/>
                  </a:schemeClr>
                </a:solidFill>
                <a:latin typeface="Times New Roman" pitchFamily="18" charset="0"/>
                <a:cs typeface="Times New Roman" pitchFamily="18" charset="0"/>
              </a:rPr>
              <a:t>основан в</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1987 году.</a:t>
            </a:r>
          </a:p>
          <a:p>
            <a:r>
              <a:rPr lang="ru-RU" dirty="0" smtClean="0">
                <a:solidFill>
                  <a:schemeClr val="accent1">
                    <a:lumMod val="50000"/>
                  </a:schemeClr>
                </a:solidFill>
                <a:latin typeface="Times New Roman" pitchFamily="18" charset="0"/>
                <a:cs typeface="Times New Roman" pitchFamily="18" charset="0"/>
              </a:rPr>
              <a:t>Самый молодой- </a:t>
            </a:r>
            <a:r>
              <a:rPr lang="ru-RU" dirty="0" smtClean="0">
                <a:solidFill>
                  <a:srgbClr val="FF0000"/>
                </a:solidFill>
                <a:latin typeface="Times New Roman" pitchFamily="18" charset="0"/>
                <a:cs typeface="Times New Roman" pitchFamily="18" charset="0"/>
              </a:rPr>
              <a:t>музей гражданской авиации!  </a:t>
            </a:r>
            <a:r>
              <a:rPr lang="ru-RU" dirty="0" smtClean="0">
                <a:solidFill>
                  <a:schemeClr val="accent1">
                    <a:lumMod val="50000"/>
                  </a:schemeClr>
                </a:solidFill>
                <a:latin typeface="Times New Roman" pitchFamily="18" charset="0"/>
                <a:cs typeface="Times New Roman" pitchFamily="18" charset="0"/>
              </a:rPr>
              <a:t>Музей открылся   </a:t>
            </a:r>
            <a:r>
              <a:rPr lang="ru-RU" dirty="0" smtClean="0">
                <a:latin typeface="Times New Roman" pitchFamily="18" charset="0"/>
                <a:cs typeface="Times New Roman" pitchFamily="18" charset="0"/>
              </a:rPr>
              <a:t>в </a:t>
            </a:r>
            <a:r>
              <a:rPr lang="ru-RU" dirty="0" smtClean="0">
                <a:solidFill>
                  <a:srgbClr val="FF0000"/>
                </a:solidFill>
                <a:latin typeface="Times New Roman" pitchFamily="18" charset="0"/>
                <a:cs typeface="Times New Roman" pitchFamily="18" charset="0"/>
              </a:rPr>
              <a:t>2015 году. </a:t>
            </a:r>
          </a:p>
          <a:p>
            <a:r>
              <a:rPr lang="ru-RU" dirty="0" smtClean="0">
                <a:solidFill>
                  <a:srgbClr val="FF0000"/>
                </a:solidFill>
                <a:latin typeface="Times New Roman" pitchFamily="18" charset="0"/>
                <a:cs typeface="Times New Roman" pitchFamily="18" charset="0"/>
              </a:rPr>
              <a:t>Вопрос! </a:t>
            </a:r>
            <a:r>
              <a:rPr lang="ru-RU" dirty="0" smtClean="0">
                <a:solidFill>
                  <a:schemeClr val="accent1">
                    <a:lumMod val="50000"/>
                  </a:schemeClr>
                </a:solidFill>
                <a:latin typeface="Times New Roman" pitchFamily="18" charset="0"/>
                <a:cs typeface="Times New Roman" pitchFamily="18" charset="0"/>
              </a:rPr>
              <a:t>На сколько лет историко-краеведческий музей старше  музея                                                     гражданской авиации? </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p>
          <a:p>
            <a:endParaRPr lang="ru-RU" dirty="0"/>
          </a:p>
        </p:txBody>
      </p:sp>
      <p:sp>
        <p:nvSpPr>
          <p:cNvPr id="6" name="TextBox 5"/>
          <p:cNvSpPr txBox="1"/>
          <p:nvPr/>
        </p:nvSpPr>
        <p:spPr>
          <a:xfrm>
            <a:off x="3857620" y="428604"/>
            <a:ext cx="1928826" cy="461665"/>
          </a:xfrm>
          <a:prstGeom prst="rect">
            <a:avLst/>
          </a:prstGeom>
          <a:noFill/>
        </p:spPr>
        <p:txBody>
          <a:bodyPr wrap="square" rtlCol="0">
            <a:spAutoFit/>
          </a:bodyPr>
          <a:lstStyle/>
          <a:p>
            <a:r>
              <a:rPr lang="ru-RU" sz="2400" b="1" dirty="0" smtClean="0">
                <a:solidFill>
                  <a:srgbClr val="FF0000"/>
                </a:solidFill>
                <a:latin typeface="Times New Roman" pitchFamily="18" charset="0"/>
                <a:cs typeface="Times New Roman" pitchFamily="18" charset="0"/>
              </a:rPr>
              <a:t>Музеи</a:t>
            </a:r>
            <a:endParaRPr lang="ru-RU" sz="2400" b="1" dirty="0">
              <a:solidFill>
                <a:srgbClr val="FF0000"/>
              </a:solidFill>
              <a:latin typeface="Times New Roman" pitchFamily="18" charset="0"/>
              <a:cs typeface="Times New Roman" pitchFamily="18" charset="0"/>
            </a:endParaRPr>
          </a:p>
        </p:txBody>
      </p:sp>
      <p:pic>
        <p:nvPicPr>
          <p:cNvPr id="18434" name="Picture 2" descr="Muzej Kosmonavtiki.jpg"/>
          <p:cNvPicPr>
            <a:picLocks noChangeAspect="1" noChangeArrowheads="1"/>
          </p:cNvPicPr>
          <p:nvPr/>
        </p:nvPicPr>
        <p:blipFill>
          <a:blip r:embed="rId3" cstate="print"/>
          <a:srcRect/>
          <a:stretch>
            <a:fillRect/>
          </a:stretch>
        </p:blipFill>
        <p:spPr bwMode="auto">
          <a:xfrm>
            <a:off x="6286512" y="3214686"/>
            <a:ext cx="1400564" cy="928694"/>
          </a:xfrm>
          <a:prstGeom prst="roundRect">
            <a:avLst/>
          </a:prstGeom>
          <a:noFill/>
        </p:spPr>
      </p:pic>
      <p:pic>
        <p:nvPicPr>
          <p:cNvPr id="18436" name="Picture 4" descr="2.jpg"/>
          <p:cNvPicPr>
            <a:picLocks noChangeAspect="1" noChangeArrowheads="1"/>
          </p:cNvPicPr>
          <p:nvPr/>
        </p:nvPicPr>
        <p:blipFill>
          <a:blip r:embed="rId4" cstate="print"/>
          <a:srcRect/>
          <a:stretch>
            <a:fillRect/>
          </a:stretch>
        </p:blipFill>
        <p:spPr bwMode="auto">
          <a:xfrm>
            <a:off x="428596" y="1928802"/>
            <a:ext cx="1802888" cy="1285884"/>
          </a:xfrm>
          <a:prstGeom prst="roundRect">
            <a:avLst/>
          </a:prstGeom>
          <a:noFill/>
        </p:spPr>
      </p:pic>
      <p:sp>
        <p:nvSpPr>
          <p:cNvPr id="10" name="TextBox 9"/>
          <p:cNvSpPr txBox="1"/>
          <p:nvPr/>
        </p:nvSpPr>
        <p:spPr>
          <a:xfrm>
            <a:off x="2285984" y="1643050"/>
            <a:ext cx="6500858" cy="1754326"/>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Музей истории  города Оренбурга.    30 апреля 1983 года </a:t>
            </a:r>
            <a:r>
              <a:rPr lang="ru-RU" dirty="0" smtClean="0">
                <a:solidFill>
                  <a:schemeClr val="accent1">
                    <a:lumMod val="50000"/>
                  </a:schemeClr>
                </a:solidFill>
                <a:latin typeface="Times New Roman" pitchFamily="18" charset="0"/>
                <a:cs typeface="Times New Roman" pitchFamily="18" charset="0"/>
              </a:rPr>
              <a:t>к </a:t>
            </a:r>
          </a:p>
          <a:p>
            <a:r>
              <a:rPr lang="ru-RU" dirty="0" smtClean="0">
                <a:solidFill>
                  <a:schemeClr val="accent1">
                    <a:lumMod val="50000"/>
                  </a:schemeClr>
                </a:solidFill>
                <a:latin typeface="Times New Roman" pitchFamily="18" charset="0"/>
                <a:cs typeface="Times New Roman" pitchFamily="18" charset="0"/>
              </a:rPr>
              <a:t>240-летию города   Оренбурга был открыт Музей истории города в здании, построенном в 1856 году на берегу Урала. В  1978 году перед входом в музей установили бетонную скульптуру А.С.Пушкина в бронзовом обрамлении высотой 2,92 метра.   </a:t>
            </a:r>
            <a:endParaRPr lang="ru-RU" b="1" dirty="0" smtClean="0">
              <a:solidFill>
                <a:schemeClr val="accent1">
                  <a:lumMod val="50000"/>
                </a:schemeClr>
              </a:solidFill>
              <a:latin typeface="Times New Roman" pitchFamily="18" charset="0"/>
              <a:cs typeface="Times New Roman" pitchFamily="18" charset="0"/>
            </a:endParaRPr>
          </a:p>
        </p:txBody>
      </p:sp>
      <p:pic>
        <p:nvPicPr>
          <p:cNvPr id="18438" name="Picture 6" descr="1.jpg"/>
          <p:cNvPicPr>
            <a:picLocks noChangeAspect="1" noChangeArrowheads="1"/>
          </p:cNvPicPr>
          <p:nvPr/>
        </p:nvPicPr>
        <p:blipFill>
          <a:blip r:embed="rId5" cstate="print"/>
          <a:srcRect l="12097" b="10137"/>
          <a:stretch>
            <a:fillRect/>
          </a:stretch>
        </p:blipFill>
        <p:spPr bwMode="auto">
          <a:xfrm>
            <a:off x="6357950" y="500042"/>
            <a:ext cx="1309660" cy="852001"/>
          </a:xfrm>
          <a:prstGeom prst="snipRound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142852"/>
            <a:ext cx="9144000" cy="6858001"/>
          </a:xfrm>
          <a:prstGeom prst="rect">
            <a:avLst/>
          </a:prstGeom>
          <a:noFill/>
        </p:spPr>
      </p:pic>
      <p:sp>
        <p:nvSpPr>
          <p:cNvPr id="5" name="TextBox 4"/>
          <p:cNvSpPr txBox="1"/>
          <p:nvPr/>
        </p:nvSpPr>
        <p:spPr>
          <a:xfrm>
            <a:off x="1928794" y="1428736"/>
            <a:ext cx="237566" cy="369332"/>
          </a:xfrm>
          <a:prstGeom prst="rect">
            <a:avLst/>
          </a:prstGeom>
          <a:noFill/>
        </p:spPr>
        <p:txBody>
          <a:bodyPr wrap="none" rtlCol="0">
            <a:spAutoFit/>
          </a:bodyPr>
          <a:lstStyle/>
          <a:p>
            <a:r>
              <a:rPr lang="ru-RU" dirty="0" smtClean="0"/>
              <a:t> </a:t>
            </a:r>
            <a:endParaRPr lang="ru-RU" dirty="0"/>
          </a:p>
        </p:txBody>
      </p:sp>
      <p:sp>
        <p:nvSpPr>
          <p:cNvPr id="7" name="Скругленный прямоугольник 6"/>
          <p:cNvSpPr/>
          <p:nvPr/>
        </p:nvSpPr>
        <p:spPr>
          <a:xfrm>
            <a:off x="642910" y="714356"/>
            <a:ext cx="7858180" cy="507209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8" name="TextBox 7"/>
          <p:cNvSpPr txBox="1"/>
          <p:nvPr/>
        </p:nvSpPr>
        <p:spPr>
          <a:xfrm>
            <a:off x="3286116" y="857232"/>
            <a:ext cx="2143140" cy="461665"/>
          </a:xfrm>
          <a:prstGeom prst="rect">
            <a:avLst/>
          </a:prstGeom>
          <a:noFill/>
        </p:spPr>
        <p:txBody>
          <a:bodyPr wrap="square" rtlCol="0">
            <a:spAutoFit/>
          </a:bodyPr>
          <a:lstStyle/>
          <a:p>
            <a:r>
              <a:rPr lang="ru-RU" sz="2400" b="1" dirty="0" smtClean="0">
                <a:solidFill>
                  <a:srgbClr val="FF0000"/>
                </a:solidFill>
                <a:latin typeface="Times New Roman" pitchFamily="18" charset="0"/>
                <a:cs typeface="Times New Roman" pitchFamily="18" charset="0"/>
              </a:rPr>
              <a:t>Библиотеки</a:t>
            </a:r>
            <a:endParaRPr lang="ru-RU" sz="2400" b="1" dirty="0">
              <a:solidFill>
                <a:srgbClr val="FF0000"/>
              </a:solidFill>
              <a:latin typeface="Times New Roman" pitchFamily="18" charset="0"/>
              <a:cs typeface="Times New Roman" pitchFamily="18" charset="0"/>
            </a:endParaRPr>
          </a:p>
        </p:txBody>
      </p:sp>
      <p:sp>
        <p:nvSpPr>
          <p:cNvPr id="9" name="TextBox 8"/>
          <p:cNvSpPr txBox="1"/>
          <p:nvPr/>
        </p:nvSpPr>
        <p:spPr>
          <a:xfrm>
            <a:off x="857224" y="1214422"/>
            <a:ext cx="7572428" cy="4247317"/>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 городе действует </a:t>
            </a:r>
            <a:r>
              <a:rPr lang="ru-RU" dirty="0" smtClean="0">
                <a:solidFill>
                  <a:srgbClr val="FF0000"/>
                </a:solidFill>
                <a:latin typeface="Times New Roman" pitchFamily="18" charset="0"/>
                <a:cs typeface="Times New Roman" pitchFamily="18" charset="0"/>
              </a:rPr>
              <a:t>897библиотек</a:t>
            </a:r>
            <a:r>
              <a:rPr lang="ru-RU" dirty="0" smtClean="0">
                <a:latin typeface="Times New Roman" pitchFamily="18" charset="0"/>
                <a:cs typeface="Times New Roman" pitchFamily="18" charset="0"/>
              </a:rPr>
              <a:t>.  Старейшая библиотека области- Оренбургская  областная универсальная  библиотека им. Н.К.Крупской.</a:t>
            </a:r>
          </a:p>
          <a:p>
            <a:r>
              <a:rPr lang="ru-RU" dirty="0" smtClean="0">
                <a:latin typeface="Times New Roman" pitchFamily="18" charset="0"/>
                <a:cs typeface="Times New Roman" pitchFamily="18" charset="0"/>
              </a:rPr>
              <a:t> Её открытие состоялось </a:t>
            </a:r>
            <a:r>
              <a:rPr lang="ru-RU" dirty="0" smtClean="0">
                <a:solidFill>
                  <a:srgbClr val="FF0000"/>
                </a:solidFill>
                <a:latin typeface="Times New Roman" pitchFamily="18" charset="0"/>
                <a:cs typeface="Times New Roman" pitchFamily="18" charset="0"/>
              </a:rPr>
              <a:t>19 февраля 1888 г. </a:t>
            </a:r>
            <a:r>
              <a:rPr lang="ru-RU" dirty="0" smtClean="0">
                <a:latin typeface="Times New Roman" pitchFamily="18" charset="0"/>
                <a:cs typeface="Times New Roman" pitchFamily="18" charset="0"/>
              </a:rPr>
              <a:t>Документальный фонд библиотеки составляет около 2,5 млн. экземпляров, в т. ч. 1000 названий периодических изданий. С первых лет основания библиотеки ведет свою историю фонд литературы на иностранных языках. Сейчас в этом фонде </a:t>
            </a:r>
            <a:r>
              <a:rPr lang="ru-RU" dirty="0" smtClean="0">
                <a:solidFill>
                  <a:srgbClr val="FF0000"/>
                </a:solidFill>
                <a:latin typeface="Times New Roman" pitchFamily="18" charset="0"/>
                <a:cs typeface="Times New Roman" pitchFamily="18" charset="0"/>
              </a:rPr>
              <a:t>32 тыс. </a:t>
            </a:r>
            <a:r>
              <a:rPr lang="ru-RU" dirty="0" smtClean="0">
                <a:latin typeface="Times New Roman" pitchFamily="18" charset="0"/>
                <a:cs typeface="Times New Roman" pitchFamily="18" charset="0"/>
              </a:rPr>
              <a:t> изданий на </a:t>
            </a:r>
            <a:r>
              <a:rPr lang="ru-RU" dirty="0" smtClean="0">
                <a:solidFill>
                  <a:srgbClr val="FF0000"/>
                </a:solidFill>
                <a:latin typeface="Times New Roman" pitchFamily="18" charset="0"/>
                <a:cs typeface="Times New Roman" pitchFamily="18" charset="0"/>
              </a:rPr>
              <a:t>140 иностранных языках</a:t>
            </a:r>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Гордостью библиотеки являются прижизненные издания А. Пушкина, А. </a:t>
            </a:r>
            <a:r>
              <a:rPr lang="ru-RU" dirty="0" err="1" smtClean="0">
                <a:latin typeface="Times New Roman" pitchFamily="18" charset="0"/>
                <a:cs typeface="Times New Roman" pitchFamily="18" charset="0"/>
              </a:rPr>
              <a:t>Дельвига</a:t>
            </a:r>
            <a:r>
              <a:rPr lang="ru-RU" dirty="0" smtClean="0">
                <a:latin typeface="Times New Roman" pitchFamily="18" charset="0"/>
                <a:cs typeface="Times New Roman" pitchFamily="18" charset="0"/>
              </a:rPr>
              <a:t>, П. Рычкова, В. Даля,  Н. Карамзина, И. Крылова, С. Есенина, А. Ахматовой и А. Погорельского. Среди редких книг на иностранных языках – французский перевод поэмы Фирдоуси «</a:t>
            </a:r>
            <a:r>
              <a:rPr lang="ru-RU" dirty="0" err="1" smtClean="0">
                <a:latin typeface="Times New Roman" pitchFamily="18" charset="0"/>
                <a:cs typeface="Times New Roman" pitchFamily="18" charset="0"/>
              </a:rPr>
              <a:t>Шахнамэ</a:t>
            </a:r>
            <a:r>
              <a:rPr lang="ru-RU" dirty="0" smtClean="0">
                <a:latin typeface="Times New Roman" pitchFamily="18" charset="0"/>
                <a:cs typeface="Times New Roman" pitchFamily="18" charset="0"/>
              </a:rPr>
              <a:t>» в трех томах (1838–1843 г.г.), издания </a:t>
            </a:r>
            <a:r>
              <a:rPr lang="ru-RU" dirty="0" err="1" smtClean="0">
                <a:latin typeface="Times New Roman" pitchFamily="18" charset="0"/>
                <a:cs typeface="Times New Roman" pitchFamily="18" charset="0"/>
              </a:rPr>
              <a:t>Хайльда</a:t>
            </a:r>
            <a:r>
              <a:rPr lang="ru-RU" dirty="0" smtClean="0">
                <a:latin typeface="Times New Roman" pitchFamily="18" charset="0"/>
                <a:cs typeface="Times New Roman" pitchFamily="18" charset="0"/>
              </a:rPr>
              <a:t> «Географическое описание Китайской империи» (1735), Г. </a:t>
            </a:r>
            <a:r>
              <a:rPr lang="ru-RU" dirty="0" err="1" smtClean="0">
                <a:latin typeface="Times New Roman" pitchFamily="18" charset="0"/>
                <a:cs typeface="Times New Roman" pitchFamily="18" charset="0"/>
              </a:rPr>
              <a:t>Мейендорфа</a:t>
            </a:r>
            <a:r>
              <a:rPr lang="ru-RU" dirty="0" smtClean="0">
                <a:latin typeface="Times New Roman" pitchFamily="18" charset="0"/>
                <a:cs typeface="Times New Roman" pitchFamily="18" charset="0"/>
              </a:rPr>
              <a:t> «Путешествие из Оренбурга в Бухару» (Париж, 1826), А. </a:t>
            </a:r>
            <a:r>
              <a:rPr lang="ru-RU" dirty="0" err="1" smtClean="0">
                <a:latin typeface="Times New Roman" pitchFamily="18" charset="0"/>
                <a:cs typeface="Times New Roman" pitchFamily="18" charset="0"/>
              </a:rPr>
              <a:t>Купфера</a:t>
            </a:r>
            <a:r>
              <a:rPr lang="ru-RU" dirty="0" smtClean="0">
                <a:latin typeface="Times New Roman" pitchFamily="18" charset="0"/>
                <a:cs typeface="Times New Roman" pitchFamily="18" charset="0"/>
              </a:rPr>
              <a:t> «Путешествие на Урал» (Париж, 1833).</a:t>
            </a:r>
            <a:endParaRPr lang="ru-RU" dirty="0">
              <a:latin typeface="Times New Roman" pitchFamily="18" charset="0"/>
              <a:cs typeface="Times New Roman" pitchFamily="18" charset="0"/>
            </a:endParaRPr>
          </a:p>
        </p:txBody>
      </p:sp>
      <p:pic>
        <p:nvPicPr>
          <p:cNvPr id="17410" name="Picture 2" descr="https://vamotkrytka.ru/_ph/48/2/905868322.jpg?1562594093"/>
          <p:cNvPicPr>
            <a:picLocks noChangeAspect="1" noChangeArrowheads="1"/>
          </p:cNvPicPr>
          <p:nvPr/>
        </p:nvPicPr>
        <p:blipFill>
          <a:blip r:embed="rId3" cstate="print"/>
          <a:srcRect l="24812" r="23629"/>
          <a:stretch>
            <a:fillRect/>
          </a:stretch>
        </p:blipFill>
        <p:spPr bwMode="auto">
          <a:xfrm>
            <a:off x="7500958" y="714356"/>
            <a:ext cx="785818" cy="933145"/>
          </a:xfrm>
          <a:prstGeom prst="snipRoundRect">
            <a:avLst/>
          </a:prstGeom>
          <a:noFill/>
        </p:spPr>
      </p:pic>
      <p:pic>
        <p:nvPicPr>
          <p:cNvPr id="17412" name="Picture 4" descr="https://upload.wikimedia.org/wikipedia/commons/thumb/9/94/Young_Dahl.jpg/190px-Young_Dahl.jpg"/>
          <p:cNvPicPr>
            <a:picLocks noChangeAspect="1" noChangeArrowheads="1"/>
          </p:cNvPicPr>
          <p:nvPr/>
        </p:nvPicPr>
        <p:blipFill>
          <a:blip r:embed="rId4" cstate="print"/>
          <a:srcRect t="7353" b="19116"/>
          <a:stretch>
            <a:fillRect/>
          </a:stretch>
        </p:blipFill>
        <p:spPr bwMode="auto">
          <a:xfrm rot="1012899">
            <a:off x="8007210" y="1619176"/>
            <a:ext cx="801346" cy="874550"/>
          </a:xfrm>
          <a:prstGeom prst="rect">
            <a:avLst/>
          </a:prstGeom>
          <a:noFill/>
        </p:spPr>
      </p:pic>
      <p:pic>
        <p:nvPicPr>
          <p:cNvPr id="17414" name="Picture 6" descr="https://go1.imgsmail.ru/imgpreview?key=38a8a3a6ecd6bf18&amp;mb=imgdb_preview_1326"/>
          <p:cNvPicPr>
            <a:picLocks noChangeAspect="1" noChangeArrowheads="1"/>
          </p:cNvPicPr>
          <p:nvPr/>
        </p:nvPicPr>
        <p:blipFill>
          <a:blip r:embed="rId5" cstate="print"/>
          <a:srcRect/>
          <a:stretch>
            <a:fillRect/>
          </a:stretch>
        </p:blipFill>
        <p:spPr bwMode="auto">
          <a:xfrm rot="21442324">
            <a:off x="6632920" y="771599"/>
            <a:ext cx="658315" cy="792148"/>
          </a:xfrm>
          <a:prstGeom prst="roundRect">
            <a:avLst/>
          </a:prstGeom>
          <a:noFill/>
        </p:spPr>
      </p:pic>
      <p:pic>
        <p:nvPicPr>
          <p:cNvPr id="17416" name="Picture 8" descr="http://klassikaknigi.info/knigi1/904.jpg"/>
          <p:cNvPicPr>
            <a:picLocks noChangeAspect="1" noChangeArrowheads="1"/>
          </p:cNvPicPr>
          <p:nvPr/>
        </p:nvPicPr>
        <p:blipFill>
          <a:blip r:embed="rId6" cstate="print"/>
          <a:srcRect/>
          <a:stretch>
            <a:fillRect/>
          </a:stretch>
        </p:blipFill>
        <p:spPr bwMode="auto">
          <a:xfrm rot="1054915">
            <a:off x="8253750" y="3084534"/>
            <a:ext cx="686126" cy="833430"/>
          </a:xfrm>
          <a:prstGeom prst="roundRect">
            <a:avLst/>
          </a:prstGeom>
          <a:noFill/>
        </p:spPr>
      </p:pic>
      <p:pic>
        <p:nvPicPr>
          <p:cNvPr id="17424" name="Picture 16" descr="https://images.pexels.com/photos/207649/pexels-photo-207649.png?auto=compress&amp;amp;cs=tinysrgb&amp;amp;fit=crop&amp;amp;h=627&amp;amp;w=1200"/>
          <p:cNvPicPr>
            <a:picLocks noChangeAspect="1" noChangeArrowheads="1"/>
          </p:cNvPicPr>
          <p:nvPr/>
        </p:nvPicPr>
        <p:blipFill>
          <a:blip r:embed="rId7" cstate="print"/>
          <a:srcRect l="8805" t="12500" r="16130" b="8333"/>
          <a:stretch>
            <a:fillRect/>
          </a:stretch>
        </p:blipFill>
        <p:spPr bwMode="auto">
          <a:xfrm>
            <a:off x="3571868" y="5500678"/>
            <a:ext cx="1928826" cy="135732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142852"/>
            <a:ext cx="9144000" cy="6858001"/>
          </a:xfrm>
          <a:prstGeom prst="rect">
            <a:avLst/>
          </a:prstGeom>
          <a:noFill/>
        </p:spPr>
      </p:pic>
      <p:sp>
        <p:nvSpPr>
          <p:cNvPr id="5" name="TextBox 4"/>
          <p:cNvSpPr txBox="1"/>
          <p:nvPr/>
        </p:nvSpPr>
        <p:spPr>
          <a:xfrm>
            <a:off x="1928794" y="1428736"/>
            <a:ext cx="237566" cy="369332"/>
          </a:xfrm>
          <a:prstGeom prst="rect">
            <a:avLst/>
          </a:prstGeom>
          <a:noFill/>
        </p:spPr>
        <p:txBody>
          <a:bodyPr wrap="none" rtlCol="0">
            <a:spAutoFit/>
          </a:bodyPr>
          <a:lstStyle/>
          <a:p>
            <a:r>
              <a:rPr lang="ru-RU" dirty="0" smtClean="0"/>
              <a:t> </a:t>
            </a:r>
            <a:endParaRPr lang="ru-RU" dirty="0"/>
          </a:p>
        </p:txBody>
      </p:sp>
      <p:sp>
        <p:nvSpPr>
          <p:cNvPr id="7" name="Скругленный прямоугольник 6"/>
          <p:cNvSpPr/>
          <p:nvPr/>
        </p:nvSpPr>
        <p:spPr>
          <a:xfrm>
            <a:off x="642910" y="714356"/>
            <a:ext cx="7858180" cy="507209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8" name="TextBox 7"/>
          <p:cNvSpPr txBox="1"/>
          <p:nvPr/>
        </p:nvSpPr>
        <p:spPr>
          <a:xfrm>
            <a:off x="3286116" y="857232"/>
            <a:ext cx="2143140" cy="461665"/>
          </a:xfrm>
          <a:prstGeom prst="rect">
            <a:avLst/>
          </a:prstGeom>
          <a:noFill/>
        </p:spPr>
        <p:txBody>
          <a:bodyPr wrap="square" rtlCol="0">
            <a:spAutoFit/>
          </a:bodyPr>
          <a:lstStyle/>
          <a:p>
            <a:r>
              <a:rPr lang="ru-RU" sz="2400" b="1" dirty="0" smtClean="0">
                <a:solidFill>
                  <a:srgbClr val="FF0000"/>
                </a:solidFill>
                <a:latin typeface="Times New Roman" pitchFamily="18" charset="0"/>
                <a:cs typeface="Times New Roman" pitchFamily="18" charset="0"/>
              </a:rPr>
              <a:t>Библиотеки</a:t>
            </a:r>
            <a:endParaRPr lang="ru-RU" sz="2400" b="1" dirty="0">
              <a:solidFill>
                <a:srgbClr val="FF0000"/>
              </a:solidFill>
              <a:latin typeface="Times New Roman" pitchFamily="18" charset="0"/>
              <a:cs typeface="Times New Roman" pitchFamily="18" charset="0"/>
            </a:endParaRPr>
          </a:p>
        </p:txBody>
      </p:sp>
      <p:sp>
        <p:nvSpPr>
          <p:cNvPr id="9" name="TextBox 8"/>
          <p:cNvSpPr txBox="1"/>
          <p:nvPr/>
        </p:nvSpPr>
        <p:spPr>
          <a:xfrm>
            <a:off x="857224" y="1214422"/>
            <a:ext cx="7572428" cy="1754326"/>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Задача.</a:t>
            </a:r>
          </a:p>
          <a:p>
            <a:r>
              <a:rPr lang="ru-RU" dirty="0" smtClean="0">
                <a:latin typeface="Times New Roman" pitchFamily="18" charset="0"/>
                <a:cs typeface="Times New Roman" pitchFamily="18" charset="0"/>
              </a:rPr>
              <a:t>В городе  действует 94 библиотеки, а в сельской местности на 709 библиотек  больше. </a:t>
            </a:r>
            <a:endParaRPr lang="ru-RU" dirty="0" smtClean="0">
              <a:latin typeface="Times New Roman" pitchFamily="18" charset="0"/>
              <a:cs typeface="Times New Roman" pitchFamily="18" charset="0"/>
            </a:endParaRPr>
          </a:p>
          <a:p>
            <a:r>
              <a:rPr lang="ru-RU" b="1"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Сколько  </a:t>
            </a:r>
            <a:r>
              <a:rPr lang="ru-RU" dirty="0" smtClean="0">
                <a:latin typeface="Times New Roman" pitchFamily="18" charset="0"/>
                <a:cs typeface="Times New Roman" pitchFamily="18" charset="0"/>
              </a:rPr>
              <a:t>действующих библиотек в сельской местности? </a:t>
            </a:r>
          </a:p>
          <a:p>
            <a:endParaRPr lang="ru-RU" dirty="0">
              <a:latin typeface="Times New Roman" pitchFamily="18" charset="0"/>
              <a:cs typeface="Times New Roman" pitchFamily="18" charset="0"/>
            </a:endParaRPr>
          </a:p>
        </p:txBody>
      </p:sp>
      <p:pic>
        <p:nvPicPr>
          <p:cNvPr id="17410" name="Picture 2" descr="https://vamotkrytka.ru/_ph/48/2/905868322.jpg?1562594093"/>
          <p:cNvPicPr>
            <a:picLocks noChangeAspect="1" noChangeArrowheads="1"/>
          </p:cNvPicPr>
          <p:nvPr/>
        </p:nvPicPr>
        <p:blipFill>
          <a:blip r:embed="rId3" cstate="print"/>
          <a:srcRect l="24812" r="23629"/>
          <a:stretch>
            <a:fillRect/>
          </a:stretch>
        </p:blipFill>
        <p:spPr bwMode="auto">
          <a:xfrm>
            <a:off x="7500958" y="714356"/>
            <a:ext cx="785818" cy="933145"/>
          </a:xfrm>
          <a:prstGeom prst="snipRoundRect">
            <a:avLst/>
          </a:prstGeom>
          <a:noFill/>
        </p:spPr>
      </p:pic>
      <p:pic>
        <p:nvPicPr>
          <p:cNvPr id="17412" name="Picture 4" descr="https://upload.wikimedia.org/wikipedia/commons/thumb/9/94/Young_Dahl.jpg/190px-Young_Dahl.jpg"/>
          <p:cNvPicPr>
            <a:picLocks noChangeAspect="1" noChangeArrowheads="1"/>
          </p:cNvPicPr>
          <p:nvPr/>
        </p:nvPicPr>
        <p:blipFill>
          <a:blip r:embed="rId4" cstate="print"/>
          <a:srcRect t="7353" b="19116"/>
          <a:stretch>
            <a:fillRect/>
          </a:stretch>
        </p:blipFill>
        <p:spPr bwMode="auto">
          <a:xfrm rot="1012899">
            <a:off x="8007210" y="1619176"/>
            <a:ext cx="801346" cy="874550"/>
          </a:xfrm>
          <a:prstGeom prst="rect">
            <a:avLst/>
          </a:prstGeom>
          <a:noFill/>
        </p:spPr>
      </p:pic>
      <p:pic>
        <p:nvPicPr>
          <p:cNvPr id="17414" name="Picture 6" descr="https://go1.imgsmail.ru/imgpreview?key=38a8a3a6ecd6bf18&amp;mb=imgdb_preview_1326"/>
          <p:cNvPicPr>
            <a:picLocks noChangeAspect="1" noChangeArrowheads="1"/>
          </p:cNvPicPr>
          <p:nvPr/>
        </p:nvPicPr>
        <p:blipFill>
          <a:blip r:embed="rId5" cstate="print"/>
          <a:srcRect/>
          <a:stretch>
            <a:fillRect/>
          </a:stretch>
        </p:blipFill>
        <p:spPr bwMode="auto">
          <a:xfrm rot="21442324">
            <a:off x="6632920" y="771599"/>
            <a:ext cx="658315" cy="792148"/>
          </a:xfrm>
          <a:prstGeom prst="roundRect">
            <a:avLst/>
          </a:prstGeom>
          <a:noFill/>
        </p:spPr>
      </p:pic>
      <p:pic>
        <p:nvPicPr>
          <p:cNvPr id="17416" name="Picture 8" descr="http://klassikaknigi.info/knigi1/904.jpg"/>
          <p:cNvPicPr>
            <a:picLocks noChangeAspect="1" noChangeArrowheads="1"/>
          </p:cNvPicPr>
          <p:nvPr/>
        </p:nvPicPr>
        <p:blipFill>
          <a:blip r:embed="rId6" cstate="print"/>
          <a:srcRect/>
          <a:stretch>
            <a:fillRect/>
          </a:stretch>
        </p:blipFill>
        <p:spPr bwMode="auto">
          <a:xfrm rot="1054915">
            <a:off x="8253750" y="3084534"/>
            <a:ext cx="686126" cy="833430"/>
          </a:xfrm>
          <a:prstGeom prst="roundRect">
            <a:avLst/>
          </a:prstGeom>
          <a:noFill/>
        </p:spPr>
      </p:pic>
      <p:pic>
        <p:nvPicPr>
          <p:cNvPr id="16386" name="Picture 2" descr="Оренбургская областная универсальная научная библиотека имени Н. К.  Крупской, библиотека, Советская ул., 20, Оренбург — Яндекс Карты"/>
          <p:cNvPicPr>
            <a:picLocks noChangeAspect="1" noChangeArrowheads="1"/>
          </p:cNvPicPr>
          <p:nvPr/>
        </p:nvPicPr>
        <p:blipFill>
          <a:blip r:embed="rId7" cstate="print"/>
          <a:srcRect/>
          <a:stretch>
            <a:fillRect/>
          </a:stretch>
        </p:blipFill>
        <p:spPr bwMode="auto">
          <a:xfrm>
            <a:off x="1000100" y="3500438"/>
            <a:ext cx="2786082" cy="2089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500034" y="3786190"/>
            <a:ext cx="8286808" cy="646331"/>
          </a:xfrm>
          <a:prstGeom prst="rect">
            <a:avLst/>
          </a:prstGeom>
        </p:spPr>
        <p:txBody>
          <a:bodyPr wrap="square">
            <a:spAutoFit/>
          </a:bodyPr>
          <a:lstStyle/>
          <a:p>
            <a:r>
              <a:rPr lang="ru-RU" dirty="0" smtClean="0"/>
              <a:t> </a:t>
            </a:r>
          </a:p>
          <a:p>
            <a:r>
              <a:rPr lang="ru-RU" dirty="0" smtClean="0"/>
              <a:t> </a:t>
            </a:r>
            <a:endParaRPr lang="ru-RU" dirty="0"/>
          </a:p>
        </p:txBody>
      </p:sp>
      <p:sp>
        <p:nvSpPr>
          <p:cNvPr id="8" name="Скругленный прямоугольник 7"/>
          <p:cNvSpPr/>
          <p:nvPr/>
        </p:nvSpPr>
        <p:spPr>
          <a:xfrm>
            <a:off x="357158" y="571480"/>
            <a:ext cx="8286808" cy="335758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9" name="TextBox 8"/>
          <p:cNvSpPr txBox="1"/>
          <p:nvPr/>
        </p:nvSpPr>
        <p:spPr>
          <a:xfrm flipH="1">
            <a:off x="8501091" y="1071546"/>
            <a:ext cx="71437" cy="646331"/>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endParaRPr lang="ru-RU" dirty="0"/>
          </a:p>
        </p:txBody>
      </p:sp>
      <p:sp>
        <p:nvSpPr>
          <p:cNvPr id="10" name="TextBox 9"/>
          <p:cNvSpPr txBox="1"/>
          <p:nvPr/>
        </p:nvSpPr>
        <p:spPr>
          <a:xfrm>
            <a:off x="428596" y="785794"/>
            <a:ext cx="8286808" cy="2308324"/>
          </a:xfrm>
          <a:prstGeom prst="rect">
            <a:avLst/>
          </a:prstGeom>
          <a:noFill/>
        </p:spPr>
        <p:txBody>
          <a:bodyPr wrap="square" rtlCol="0">
            <a:spAutoFit/>
          </a:bodyPr>
          <a:lstStyle/>
          <a:p>
            <a:r>
              <a:rPr lang="ru-RU" dirty="0" smtClean="0">
                <a:latin typeface="Times New Roman" pitchFamily="18" charset="0"/>
                <a:cs typeface="Times New Roman" pitchFamily="18" charset="0"/>
              </a:rPr>
              <a:t>В Оренбурге в 1833 году побывал А.С.Пушкин. Здесь он собирал материалы для «Истории Пугачева» и «Капитанской дочки».</a:t>
            </a:r>
          </a:p>
          <a:p>
            <a:r>
              <a:rPr lang="ru-RU" b="1"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Сколько лет назад   наш город посетил А.Пушкин?</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 Оренбург на короткое время 4 сентября 1876 года приезжал  Л.Н.Толстой.</a:t>
            </a:r>
          </a:p>
          <a:p>
            <a:r>
              <a:rPr lang="ru-RU" b="1" dirty="0" smtClean="0">
                <a:solidFill>
                  <a:srgbClr val="FF0000"/>
                </a:solidFill>
                <a:latin typeface="Times New Roman" pitchFamily="18" charset="0"/>
                <a:cs typeface="Times New Roman" pitchFamily="18" charset="0"/>
              </a:rPr>
              <a:t>Вопрос.   </a:t>
            </a:r>
            <a:r>
              <a:rPr lang="ru-RU" dirty="0" smtClean="0">
                <a:latin typeface="Times New Roman" pitchFamily="18" charset="0"/>
                <a:cs typeface="Times New Roman" pitchFamily="18" charset="0"/>
              </a:rPr>
              <a:t>Через сколько лет после А.Пушкина  в Оренбург приехал Л.Н.Толстой?</a:t>
            </a:r>
          </a:p>
          <a:p>
            <a:endParaRPr lang="ru-RU" dirty="0" smtClean="0">
              <a:latin typeface="Times New Roman" pitchFamily="18" charset="0"/>
              <a:cs typeface="Times New Roman" pitchFamily="18" charset="0"/>
            </a:endParaRPr>
          </a:p>
          <a:p>
            <a:endParaRPr lang="ru-RU" dirty="0"/>
          </a:p>
        </p:txBody>
      </p:sp>
      <p:pic>
        <p:nvPicPr>
          <p:cNvPr id="9218" name="Picture 2" descr="https://berdskasloboda.ru/HLIC/19f9d5f307e428faeca5f2a6bc2ef008.jpg"/>
          <p:cNvPicPr>
            <a:picLocks noChangeAspect="1" noChangeArrowheads="1"/>
          </p:cNvPicPr>
          <p:nvPr/>
        </p:nvPicPr>
        <p:blipFill>
          <a:blip r:embed="rId3" cstate="print"/>
          <a:srcRect/>
          <a:stretch>
            <a:fillRect/>
          </a:stretch>
        </p:blipFill>
        <p:spPr bwMode="auto">
          <a:xfrm>
            <a:off x="6000760" y="4000504"/>
            <a:ext cx="2688526" cy="2500330"/>
          </a:xfrm>
          <a:prstGeom prst="roundRect">
            <a:avLst/>
          </a:prstGeom>
          <a:noFill/>
        </p:spPr>
      </p:pic>
      <p:pic>
        <p:nvPicPr>
          <p:cNvPr id="9220" name="Picture 4" descr="http://uraloved.ru/images/lichnosti/chelyab/krilov-3.jpg"/>
          <p:cNvPicPr>
            <a:picLocks noChangeAspect="1" noChangeArrowheads="1"/>
          </p:cNvPicPr>
          <p:nvPr/>
        </p:nvPicPr>
        <p:blipFill>
          <a:blip r:embed="rId4" cstate="print"/>
          <a:srcRect/>
          <a:stretch>
            <a:fillRect/>
          </a:stretch>
        </p:blipFill>
        <p:spPr bwMode="auto">
          <a:xfrm>
            <a:off x="3357554" y="4039900"/>
            <a:ext cx="2143140" cy="2389495"/>
          </a:xfrm>
          <a:prstGeom prst="round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1928795" y="1428736"/>
            <a:ext cx="6786609"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Скругленный прямоугольник 6"/>
          <p:cNvSpPr/>
          <p:nvPr/>
        </p:nvSpPr>
        <p:spPr>
          <a:xfrm>
            <a:off x="4857752" y="1428736"/>
            <a:ext cx="4071966" cy="507209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8" name="TextBox 7"/>
          <p:cNvSpPr txBox="1"/>
          <p:nvPr/>
        </p:nvSpPr>
        <p:spPr>
          <a:xfrm>
            <a:off x="5143504" y="785794"/>
            <a:ext cx="3500462" cy="36933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Достопримечательности</a:t>
            </a:r>
            <a:r>
              <a:rPr lang="ru-RU" b="1" dirty="0" smtClean="0"/>
              <a:t> </a:t>
            </a:r>
            <a:endParaRPr lang="ru-RU" b="1" dirty="0"/>
          </a:p>
        </p:txBody>
      </p:sp>
      <p:sp>
        <p:nvSpPr>
          <p:cNvPr id="9" name="TextBox 8"/>
          <p:cNvSpPr txBox="1"/>
          <p:nvPr/>
        </p:nvSpPr>
        <p:spPr>
          <a:xfrm>
            <a:off x="4857752" y="1428736"/>
            <a:ext cx="4000527" cy="2862322"/>
          </a:xfrm>
          <a:prstGeom prst="rect">
            <a:avLst/>
          </a:prstGeom>
          <a:noFill/>
        </p:spPr>
        <p:txBody>
          <a:bodyPr wrap="square" rtlCol="0">
            <a:spAutoFit/>
          </a:bodyPr>
          <a:lstStyle/>
          <a:p>
            <a:r>
              <a:rPr lang="ru-RU" dirty="0" smtClean="0">
                <a:latin typeface="Times New Roman" pitchFamily="18" charset="0"/>
                <a:cs typeface="Times New Roman" pitchFamily="18" charset="0"/>
              </a:rPr>
              <a:t>     Оренбургский Караван-сарай был возведен на средства обычных людей с </a:t>
            </a:r>
            <a:r>
              <a:rPr lang="ru-RU" b="1" dirty="0" smtClean="0">
                <a:solidFill>
                  <a:srgbClr val="FF0000"/>
                </a:solidFill>
                <a:latin typeface="Times New Roman" pitchFamily="18" charset="0"/>
                <a:cs typeface="Times New Roman" pitchFamily="18" charset="0"/>
              </a:rPr>
              <a:t>1837 по 1846 </a:t>
            </a:r>
            <a:r>
              <a:rPr lang="ru-RU" dirty="0" smtClean="0">
                <a:latin typeface="Times New Roman" pitchFamily="18" charset="0"/>
                <a:cs typeface="Times New Roman" pitchFamily="18" charset="0"/>
              </a:rPr>
              <a:t>годы, автор проекта — Брюллов А. П. Он представляет собой комплексное архитектурное произведение, которое состоит из основного корпуса, минарета и мечети.</a:t>
            </a:r>
          </a:p>
          <a:p>
            <a:r>
              <a:rPr lang="ru-RU"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Сколько лет  длилось строительство Караван-сарая?  </a:t>
            </a:r>
            <a:endParaRPr lang="ru-RU" dirty="0">
              <a:latin typeface="Times New Roman" pitchFamily="18" charset="0"/>
              <a:cs typeface="Times New Roman" pitchFamily="18" charset="0"/>
            </a:endParaRPr>
          </a:p>
        </p:txBody>
      </p:sp>
      <p:pic>
        <p:nvPicPr>
          <p:cNvPr id="10" name="Picture 2" descr="Картинки по запросу караван-сарай оренбург"/>
          <p:cNvPicPr>
            <a:picLocks noChangeAspect="1" noChangeArrowheads="1"/>
          </p:cNvPicPr>
          <p:nvPr/>
        </p:nvPicPr>
        <p:blipFill>
          <a:blip r:embed="rId3" cstate="print"/>
          <a:srcRect/>
          <a:stretch>
            <a:fillRect/>
          </a:stretch>
        </p:blipFill>
        <p:spPr bwMode="auto">
          <a:xfrm>
            <a:off x="5786446" y="4286256"/>
            <a:ext cx="2286016" cy="2214578"/>
          </a:xfrm>
          <a:prstGeom prst="roundRect">
            <a:avLst/>
          </a:prstGeom>
          <a:noFill/>
        </p:spPr>
      </p:pic>
      <p:sp>
        <p:nvSpPr>
          <p:cNvPr id="11" name="Скругленный прямоугольник 10"/>
          <p:cNvSpPr/>
          <p:nvPr/>
        </p:nvSpPr>
        <p:spPr>
          <a:xfrm>
            <a:off x="357158" y="857232"/>
            <a:ext cx="3929090" cy="457203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428596" y="928670"/>
            <a:ext cx="3786214" cy="2862322"/>
          </a:xfrm>
          <a:prstGeom prst="rect">
            <a:avLst/>
          </a:prstGeom>
          <a:noFill/>
        </p:spPr>
        <p:txBody>
          <a:bodyPr wrap="square" rtlCol="0">
            <a:spAutoFit/>
          </a:bodyPr>
          <a:lstStyle/>
          <a:p>
            <a:pPr fontAlgn="base"/>
            <a:r>
              <a:rPr lang="ru-RU" dirty="0" smtClean="0">
                <a:latin typeface="Times New Roman" pitchFamily="18" charset="0"/>
                <a:cs typeface="Times New Roman" pitchFamily="18" charset="0"/>
              </a:rPr>
              <a:t>  Краеведческий музей в Оренбурге – старейший в России. Его основанием считается </a:t>
            </a:r>
            <a:r>
              <a:rPr lang="ru-RU" b="1" dirty="0" smtClean="0">
                <a:solidFill>
                  <a:srgbClr val="FF0000"/>
                </a:solidFill>
                <a:latin typeface="Times New Roman" pitchFamily="18" charset="0"/>
                <a:cs typeface="Times New Roman" pitchFamily="18" charset="0"/>
              </a:rPr>
              <a:t>1830 год</a:t>
            </a:r>
            <a:r>
              <a:rPr lang="ru-RU" dirty="0" smtClean="0">
                <a:solidFill>
                  <a:srgbClr val="FF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Музей находится в очень красивом здании – бывшей канцелярии губернатора. Внутри можно увидеть отреставрированные интерьеры XIX века, даже сами залы интересны для посещения.  </a:t>
            </a:r>
          </a:p>
          <a:p>
            <a:pPr fontAlgn="base"/>
            <a:r>
              <a:rPr lang="ru-RU" dirty="0" smtClean="0"/>
              <a:t> </a:t>
            </a:r>
            <a:endParaRPr lang="ru-RU" dirty="0"/>
          </a:p>
        </p:txBody>
      </p:sp>
      <p:pic>
        <p:nvPicPr>
          <p:cNvPr id="1026" name="Picture 2" descr="Краеведческий музей"/>
          <p:cNvPicPr>
            <a:picLocks noChangeAspect="1" noChangeArrowheads="1"/>
          </p:cNvPicPr>
          <p:nvPr/>
        </p:nvPicPr>
        <p:blipFill>
          <a:blip r:embed="rId4" cstate="print"/>
          <a:srcRect/>
          <a:stretch>
            <a:fillRect/>
          </a:stretch>
        </p:blipFill>
        <p:spPr bwMode="auto">
          <a:xfrm>
            <a:off x="642910" y="3643314"/>
            <a:ext cx="3500462" cy="1785950"/>
          </a:xfrm>
          <a:prstGeom prst="round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1928795" y="1428736"/>
            <a:ext cx="6786609"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r>
              <a:rPr lang="ru-RU" b="1" dirty="0" smtClean="0">
                <a:solidFill>
                  <a:srgbClr val="FF0000"/>
                </a:solidFill>
              </a:rPr>
              <a:t> </a:t>
            </a:r>
            <a:endParaRPr lang="ru-RU" dirty="0"/>
          </a:p>
        </p:txBody>
      </p:sp>
      <p:sp>
        <p:nvSpPr>
          <p:cNvPr id="7" name="Прямоугольник 6"/>
          <p:cNvSpPr/>
          <p:nvPr/>
        </p:nvSpPr>
        <p:spPr>
          <a:xfrm>
            <a:off x="2286000" y="2136339"/>
            <a:ext cx="4572000" cy="369332"/>
          </a:xfrm>
          <a:prstGeom prst="rect">
            <a:avLst/>
          </a:prstGeom>
        </p:spPr>
        <p:txBody>
          <a:bodyPr>
            <a:spAutoFit/>
          </a:bodyPr>
          <a:lstStyle/>
          <a:p>
            <a:r>
              <a:rPr lang="ru-RU" b="1" dirty="0" smtClean="0">
                <a:latin typeface="Times New Roman" pitchFamily="18" charset="0"/>
                <a:cs typeface="Times New Roman" pitchFamily="18" charset="0"/>
              </a:rPr>
              <a:t>1744 год.</a:t>
            </a:r>
            <a:r>
              <a:rPr lang="ru-RU" dirty="0" smtClean="0">
                <a:latin typeface="Times New Roman" pitchFamily="18" charset="0"/>
                <a:cs typeface="Times New Roman" pitchFamily="18" charset="0"/>
              </a:rPr>
              <a:t> Начал</a:t>
            </a:r>
            <a:endParaRPr lang="ru-RU" dirty="0"/>
          </a:p>
        </p:txBody>
      </p:sp>
      <p:sp>
        <p:nvSpPr>
          <p:cNvPr id="8" name="Скругленный прямоугольник 7"/>
          <p:cNvSpPr/>
          <p:nvPr/>
        </p:nvSpPr>
        <p:spPr>
          <a:xfrm>
            <a:off x="428596" y="571480"/>
            <a:ext cx="3929090" cy="592935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9" name="TextBox 8"/>
          <p:cNvSpPr txBox="1"/>
          <p:nvPr/>
        </p:nvSpPr>
        <p:spPr>
          <a:xfrm>
            <a:off x="500034" y="714356"/>
            <a:ext cx="3857652" cy="286232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   1744 год.</a:t>
            </a:r>
            <a:r>
              <a:rPr lang="ru-RU" dirty="0" smtClean="0">
                <a:solidFill>
                  <a:srgbClr val="FF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Начал работать первый </a:t>
            </a:r>
            <a:r>
              <a:rPr lang="ru-RU" b="1" dirty="0" smtClean="0">
                <a:solidFill>
                  <a:srgbClr val="C00000"/>
                </a:solidFill>
                <a:latin typeface="Times New Roman" pitchFamily="18" charset="0"/>
                <a:cs typeface="Times New Roman" pitchFamily="18" charset="0"/>
              </a:rPr>
              <a:t>Гостиный двор </a:t>
            </a:r>
            <a:r>
              <a:rPr lang="ru-RU" dirty="0" smtClean="0">
                <a:latin typeface="Times New Roman" pitchFamily="18" charset="0"/>
                <a:cs typeface="Times New Roman" pitchFamily="18" charset="0"/>
              </a:rPr>
              <a:t>— один из символов Оренбурга. Он представлял собой огромное, почти квадратное здание — каре (210 </a:t>
            </a:r>
            <a:r>
              <a:rPr lang="ru-RU"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214 метров) в центре города-крепости на главной улице. Построен он для реализации второй главнейшей задачи основания Оренбурга — развития торговли с народами Азии.</a:t>
            </a:r>
            <a:endParaRPr lang="ru-RU" dirty="0"/>
          </a:p>
        </p:txBody>
      </p:sp>
      <p:pic>
        <p:nvPicPr>
          <p:cNvPr id="10" name="Picture 2" descr="Пушкинская улица, история улицы Пушкинской, ул. Пушкинская история, В Оренбурге."/>
          <p:cNvPicPr>
            <a:picLocks noChangeAspect="1" noChangeArrowheads="1"/>
          </p:cNvPicPr>
          <p:nvPr/>
        </p:nvPicPr>
        <p:blipFill>
          <a:blip r:embed="rId3" cstate="print"/>
          <a:srcRect l="34540"/>
          <a:stretch>
            <a:fillRect/>
          </a:stretch>
        </p:blipFill>
        <p:spPr bwMode="auto">
          <a:xfrm>
            <a:off x="857224" y="3965682"/>
            <a:ext cx="3071834" cy="2547006"/>
          </a:xfrm>
          <a:prstGeom prst="roundRect">
            <a:avLst/>
          </a:prstGeom>
          <a:noFill/>
        </p:spPr>
      </p:pic>
      <p:sp>
        <p:nvSpPr>
          <p:cNvPr id="11" name="Прямоугольник 10"/>
          <p:cNvSpPr/>
          <p:nvPr/>
        </p:nvSpPr>
        <p:spPr>
          <a:xfrm>
            <a:off x="2286000" y="2828836"/>
            <a:ext cx="4572000" cy="369332"/>
          </a:xfrm>
          <a:prstGeom prst="rect">
            <a:avLst/>
          </a:prstGeom>
        </p:spPr>
        <p:txBody>
          <a:bodyPr>
            <a:spAutoFit/>
          </a:bodyPr>
          <a:lstStyle/>
          <a:p>
            <a:r>
              <a:rPr lang="ru-RU" dirty="0" smtClean="0"/>
              <a:t> </a:t>
            </a:r>
            <a:endParaRPr lang="ru-RU" dirty="0"/>
          </a:p>
        </p:txBody>
      </p:sp>
      <p:sp>
        <p:nvSpPr>
          <p:cNvPr id="12" name="Скругленный прямоугольник 11"/>
          <p:cNvSpPr/>
          <p:nvPr/>
        </p:nvSpPr>
        <p:spPr>
          <a:xfrm>
            <a:off x="4857752" y="571480"/>
            <a:ext cx="3929090" cy="600079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5000628" y="714356"/>
            <a:ext cx="3786213" cy="3139321"/>
          </a:xfrm>
          <a:prstGeom prst="rect">
            <a:avLst/>
          </a:prstGeom>
          <a:noFill/>
        </p:spPr>
        <p:txBody>
          <a:bodyPr wrap="square" rtlCol="0">
            <a:spAutoFit/>
          </a:bodyPr>
          <a:lstStyle/>
          <a:p>
            <a:r>
              <a:rPr lang="ru-RU" dirty="0" smtClean="0">
                <a:latin typeface="Times New Roman" pitchFamily="18" charset="0"/>
                <a:cs typeface="Times New Roman" pitchFamily="18" charset="0"/>
              </a:rPr>
              <a:t>  Пешеходный мост был построен еще </a:t>
            </a:r>
            <a:r>
              <a:rPr lang="ru-RU" dirty="0" smtClean="0">
                <a:solidFill>
                  <a:srgbClr val="FF0000"/>
                </a:solidFill>
                <a:latin typeface="Times New Roman" pitchFamily="18" charset="0"/>
                <a:cs typeface="Times New Roman" pitchFamily="18" charset="0"/>
              </a:rPr>
              <a:t>в 1835 г</a:t>
            </a:r>
            <a:r>
              <a:rPr lang="ru-RU" dirty="0" smtClean="0">
                <a:latin typeface="Times New Roman" pitchFamily="18" charset="0"/>
                <a:cs typeface="Times New Roman" pitchFamily="18" charset="0"/>
              </a:rPr>
              <a:t>. Интересно, что участие в проектировании той переправы принимал известный русский писатель Владимир Даль. Через некоторое время мостик сменили свайным, впрочем тоже деревянным. В </a:t>
            </a:r>
            <a:r>
              <a:rPr lang="ru-RU" dirty="0" smtClean="0">
                <a:solidFill>
                  <a:srgbClr val="FF0000"/>
                </a:solidFill>
                <a:latin typeface="Times New Roman" pitchFamily="18" charset="0"/>
                <a:cs typeface="Times New Roman" pitchFamily="18" charset="0"/>
              </a:rPr>
              <a:t>1982 г.</a:t>
            </a:r>
            <a:r>
              <a:rPr lang="ru-RU" dirty="0" smtClean="0">
                <a:latin typeface="Times New Roman" pitchFamily="18" charset="0"/>
                <a:cs typeface="Times New Roman" pitchFamily="18" charset="0"/>
              </a:rPr>
              <a:t> был построен прекрасный металлический мост . Вес моста составляет около </a:t>
            </a:r>
            <a:r>
              <a:rPr lang="ru-RU" dirty="0" smtClean="0">
                <a:solidFill>
                  <a:srgbClr val="FF0000"/>
                </a:solidFill>
                <a:latin typeface="Times New Roman" pitchFamily="18" charset="0"/>
                <a:cs typeface="Times New Roman" pitchFamily="18" charset="0"/>
              </a:rPr>
              <a:t>900 тонн</a:t>
            </a:r>
            <a:r>
              <a:rPr lang="ru-RU" dirty="0" smtClean="0">
                <a:latin typeface="Times New Roman" pitchFamily="18" charset="0"/>
                <a:cs typeface="Times New Roman" pitchFamily="18" charset="0"/>
              </a:rPr>
              <a:t>, а его длина </a:t>
            </a:r>
            <a:r>
              <a:rPr lang="ru-RU" dirty="0" smtClean="0">
                <a:solidFill>
                  <a:srgbClr val="FF0000"/>
                </a:solidFill>
                <a:latin typeface="Times New Roman" pitchFamily="18" charset="0"/>
                <a:cs typeface="Times New Roman" pitchFamily="18" charset="0"/>
              </a:rPr>
              <a:t>- 220 метров</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11266" name="Picture 2" descr="Оригинальное фото пешеходный мост Европа-Азия сделано в Россия, Оренбург - автор Оксана Замурагина-Базина"/>
          <p:cNvPicPr>
            <a:picLocks noChangeAspect="1" noChangeArrowheads="1"/>
          </p:cNvPicPr>
          <p:nvPr/>
        </p:nvPicPr>
        <p:blipFill>
          <a:blip r:embed="rId4" cstate="print"/>
          <a:srcRect/>
          <a:stretch>
            <a:fillRect/>
          </a:stretch>
        </p:blipFill>
        <p:spPr bwMode="auto">
          <a:xfrm>
            <a:off x="5143504" y="4071942"/>
            <a:ext cx="3359510" cy="2518091"/>
          </a:xfrm>
          <a:prstGeom prst="round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714348" y="2428869"/>
            <a:ext cx="4643470" cy="369332"/>
          </a:xfrm>
          <a:prstGeom prst="rect">
            <a:avLst/>
          </a:prstGeom>
        </p:spPr>
        <p:txBody>
          <a:bodyPr wrap="square">
            <a:spAutoFit/>
          </a:bodyPr>
          <a:lstStyle/>
          <a:p>
            <a:r>
              <a:rPr lang="ru-RU" dirty="0" smtClean="0"/>
              <a:t> </a:t>
            </a:r>
            <a:endParaRPr lang="ru-RU" dirty="0"/>
          </a:p>
        </p:txBody>
      </p:sp>
      <p:sp>
        <p:nvSpPr>
          <p:cNvPr id="8" name="Прямоугольник 7"/>
          <p:cNvSpPr/>
          <p:nvPr/>
        </p:nvSpPr>
        <p:spPr>
          <a:xfrm>
            <a:off x="500034" y="2551837"/>
            <a:ext cx="4714908" cy="369332"/>
          </a:xfrm>
          <a:prstGeom prst="rect">
            <a:avLst/>
          </a:prstGeom>
        </p:spPr>
        <p:txBody>
          <a:bodyPr wrap="square">
            <a:spAutoFit/>
          </a:bodyPr>
          <a:lstStyle/>
          <a:p>
            <a:r>
              <a:rPr lang="ru-RU" dirty="0" smtClean="0">
                <a:latin typeface="Times New Roman" pitchFamily="18" charset="0"/>
                <a:cs typeface="Times New Roman" pitchFamily="18" charset="0"/>
              </a:rPr>
              <a:t> </a:t>
            </a:r>
            <a:endParaRPr lang="ru-RU" dirty="0"/>
          </a:p>
        </p:txBody>
      </p:sp>
      <p:sp>
        <p:nvSpPr>
          <p:cNvPr id="9" name="Скругленный прямоугольник 8"/>
          <p:cNvSpPr/>
          <p:nvPr/>
        </p:nvSpPr>
        <p:spPr>
          <a:xfrm>
            <a:off x="428596" y="642918"/>
            <a:ext cx="3929090" cy="435771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0" name="TextBox 9"/>
          <p:cNvSpPr txBox="1"/>
          <p:nvPr/>
        </p:nvSpPr>
        <p:spPr>
          <a:xfrm>
            <a:off x="500034" y="785794"/>
            <a:ext cx="3929090" cy="3970318"/>
          </a:xfrm>
          <a:prstGeom prst="rect">
            <a:avLst/>
          </a:prstGeom>
          <a:noFill/>
        </p:spPr>
        <p:txBody>
          <a:bodyPr wrap="square" rtlCol="0">
            <a:spAutoFit/>
          </a:bodyPr>
          <a:lstStyle/>
          <a:p>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В 1743 году   </a:t>
            </a:r>
            <a:r>
              <a:rPr lang="ru-RU" dirty="0" smtClean="0">
                <a:latin typeface="Times New Roman" pitchFamily="18" charset="0"/>
                <a:cs typeface="Times New Roman" pitchFamily="18" charset="0"/>
              </a:rPr>
              <a:t>сразу  появилась   казачья слобода.  </a:t>
            </a:r>
          </a:p>
          <a:p>
            <a:r>
              <a:rPr lang="ru-RU" dirty="0" smtClean="0">
                <a:latin typeface="Times New Roman" pitchFamily="18" charset="0"/>
                <a:cs typeface="Times New Roman" pitchFamily="18" charset="0"/>
              </a:rPr>
              <a:t>В октябре </a:t>
            </a:r>
            <a:r>
              <a:rPr lang="ru-RU" dirty="0" smtClean="0">
                <a:solidFill>
                  <a:srgbClr val="FF0000"/>
                </a:solidFill>
                <a:latin typeface="Times New Roman" pitchFamily="18" charset="0"/>
                <a:cs typeface="Times New Roman" pitchFamily="18" charset="0"/>
              </a:rPr>
              <a:t>2007  года </a:t>
            </a:r>
            <a:r>
              <a:rPr lang="ru-RU" dirty="0" smtClean="0">
                <a:latin typeface="Times New Roman" pitchFamily="18" charset="0"/>
                <a:cs typeface="Times New Roman" pitchFamily="18" charset="0"/>
              </a:rPr>
              <a:t>в сквере, расположенном недалеко от Никольского собора, состоялось открытие памятника оренбургскому казачеству.  Весь монумент высотой </a:t>
            </a:r>
            <a:r>
              <a:rPr lang="ru-RU" dirty="0" smtClean="0">
                <a:solidFill>
                  <a:srgbClr val="FF0000"/>
                </a:solidFill>
                <a:latin typeface="Times New Roman" pitchFamily="18" charset="0"/>
                <a:cs typeface="Times New Roman" pitchFamily="18" charset="0"/>
              </a:rPr>
              <a:t>12 метров</a:t>
            </a:r>
            <a:r>
              <a:rPr lang="ru-RU" dirty="0" smtClean="0">
                <a:latin typeface="Times New Roman" pitchFamily="18" charset="0"/>
                <a:cs typeface="Times New Roman" pitchFamily="18" charset="0"/>
              </a:rPr>
              <a:t>; масса памятника - </a:t>
            </a:r>
            <a:r>
              <a:rPr lang="ru-RU" dirty="0" smtClean="0">
                <a:solidFill>
                  <a:srgbClr val="FF0000"/>
                </a:solidFill>
                <a:latin typeface="Times New Roman" pitchFamily="18" charset="0"/>
                <a:cs typeface="Times New Roman" pitchFamily="18" charset="0"/>
              </a:rPr>
              <a:t>7 тонн; </a:t>
            </a:r>
            <a:r>
              <a:rPr lang="ru-RU" dirty="0" smtClean="0">
                <a:latin typeface="Times New Roman" pitchFamily="18" charset="0"/>
                <a:cs typeface="Times New Roman" pitchFamily="18" charset="0"/>
              </a:rPr>
              <a:t>пьедестал массой </a:t>
            </a:r>
            <a:r>
              <a:rPr lang="ru-RU" dirty="0" smtClean="0">
                <a:solidFill>
                  <a:srgbClr val="FF0000"/>
                </a:solidFill>
                <a:latin typeface="Times New Roman" pitchFamily="18" charset="0"/>
                <a:cs typeface="Times New Roman" pitchFamily="18" charset="0"/>
              </a:rPr>
              <a:t>172 тонны</a:t>
            </a:r>
            <a:r>
              <a:rPr lang="ru-RU" dirty="0" smtClean="0">
                <a:latin typeface="Times New Roman" pitchFamily="18" charset="0"/>
                <a:cs typeface="Times New Roman" pitchFamily="18" charset="0"/>
              </a:rPr>
              <a:t>; фундамент </a:t>
            </a:r>
            <a:r>
              <a:rPr lang="ru-RU" dirty="0" smtClean="0">
                <a:solidFill>
                  <a:srgbClr val="FF0000"/>
                </a:solidFill>
                <a:latin typeface="Times New Roman" pitchFamily="18" charset="0"/>
                <a:cs typeface="Times New Roman" pitchFamily="18" charset="0"/>
              </a:rPr>
              <a:t>286 тонн</a:t>
            </a:r>
            <a:r>
              <a:rPr lang="ru-RU" dirty="0" smtClean="0">
                <a:latin typeface="Times New Roman" pitchFamily="18" charset="0"/>
                <a:cs typeface="Times New Roman" pitchFamily="18" charset="0"/>
              </a:rPr>
              <a:t>. Установлен он в честь больших заслуг казачества Оренбуржья при становлении и охране границ Российского </a:t>
            </a:r>
            <a:r>
              <a:rPr lang="ru-RU" dirty="0" err="1" smtClean="0">
                <a:latin typeface="Times New Roman" pitchFamily="18" charset="0"/>
                <a:cs typeface="Times New Roman" pitchFamily="18" charset="0"/>
              </a:rPr>
              <a:t>государ-ства</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10242" name="Picture 2" descr="http://photos.wikimapia.org/p/00/00/45/32/38_big.jpg"/>
          <p:cNvPicPr>
            <a:picLocks noChangeAspect="1" noChangeArrowheads="1"/>
          </p:cNvPicPr>
          <p:nvPr/>
        </p:nvPicPr>
        <p:blipFill>
          <a:blip r:embed="rId3" cstate="print"/>
          <a:srcRect l="10198" r="12175" b="7406"/>
          <a:stretch>
            <a:fillRect/>
          </a:stretch>
        </p:blipFill>
        <p:spPr bwMode="auto">
          <a:xfrm>
            <a:off x="1714480" y="4643446"/>
            <a:ext cx="1714512" cy="2041623"/>
          </a:xfrm>
          <a:prstGeom prst="roundRect">
            <a:avLst/>
          </a:prstGeom>
          <a:noFill/>
        </p:spPr>
      </p:pic>
      <p:sp>
        <p:nvSpPr>
          <p:cNvPr id="11" name="Скругленный прямоугольник 10"/>
          <p:cNvSpPr/>
          <p:nvPr/>
        </p:nvSpPr>
        <p:spPr>
          <a:xfrm>
            <a:off x="4786314" y="714356"/>
            <a:ext cx="3929090" cy="578647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2" name="TextBox 11"/>
          <p:cNvSpPr txBox="1"/>
          <p:nvPr/>
        </p:nvSpPr>
        <p:spPr>
          <a:xfrm>
            <a:off x="4857752" y="785794"/>
            <a:ext cx="3786215" cy="4278094"/>
          </a:xfrm>
          <a:prstGeom prst="rect">
            <a:avLst/>
          </a:prstGeom>
          <a:noFill/>
        </p:spPr>
        <p:txBody>
          <a:bodyPr wrap="square" rtlCol="0">
            <a:spAutoFit/>
          </a:bodyPr>
          <a:lstStyle/>
          <a:p>
            <a:r>
              <a:rPr lang="ru-RU" sz="1600" dirty="0" smtClean="0">
                <a:latin typeface="Times New Roman" pitchFamily="18" charset="0"/>
                <a:cs typeface="Times New Roman" pitchFamily="18" charset="0"/>
              </a:rPr>
              <a:t>    Во время ВОВ на фронт из Оренбургской области ушло более </a:t>
            </a:r>
            <a:r>
              <a:rPr lang="ru-RU" sz="1600" dirty="0" smtClean="0">
                <a:solidFill>
                  <a:srgbClr val="FF0000"/>
                </a:solidFill>
                <a:latin typeface="Times New Roman" pitchFamily="18" charset="0"/>
                <a:cs typeface="Times New Roman" pitchFamily="18" charset="0"/>
              </a:rPr>
              <a:t>411 тысяч </a:t>
            </a:r>
            <a:r>
              <a:rPr lang="ru-RU" sz="1600" dirty="0" smtClean="0">
                <a:latin typeface="Times New Roman" pitchFamily="18" charset="0"/>
                <a:cs typeface="Times New Roman" pitchFamily="18" charset="0"/>
              </a:rPr>
              <a:t>человек. За героическую борьбу с фашизмом 25 </a:t>
            </a:r>
            <a:r>
              <a:rPr lang="ru-RU" sz="1600" dirty="0" err="1" smtClean="0">
                <a:latin typeface="Times New Roman" pitchFamily="18" charset="0"/>
                <a:cs typeface="Times New Roman" pitchFamily="18" charset="0"/>
              </a:rPr>
              <a:t>воинов-оренбуржцев</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удо-стоены</a:t>
            </a:r>
            <a:r>
              <a:rPr lang="ru-RU" sz="1600" dirty="0" smtClean="0">
                <a:latin typeface="Times New Roman" pitchFamily="18" charset="0"/>
                <a:cs typeface="Times New Roman" pitchFamily="18" charset="0"/>
              </a:rPr>
              <a:t> звания Героя Советского Союза. </a:t>
            </a:r>
          </a:p>
          <a:p>
            <a:r>
              <a:rPr lang="ru-RU" sz="1600" dirty="0" smtClean="0">
                <a:latin typeface="Times New Roman" pitchFamily="18" charset="0"/>
                <a:cs typeface="Times New Roman" pitchFamily="18" charset="0"/>
              </a:rPr>
              <a:t>На проспекте Победы у братских могил советских воинов </a:t>
            </a:r>
            <a:r>
              <a:rPr lang="ru-RU" sz="1600" dirty="0" smtClean="0">
                <a:solidFill>
                  <a:srgbClr val="FF0000"/>
                </a:solidFill>
                <a:latin typeface="Times New Roman" pitchFamily="18" charset="0"/>
                <a:cs typeface="Times New Roman" pitchFamily="18" charset="0"/>
              </a:rPr>
              <a:t>в 1967 году</a:t>
            </a:r>
            <a:r>
              <a:rPr lang="ru-RU" sz="1600" dirty="0" smtClean="0">
                <a:latin typeface="Times New Roman" pitchFamily="18" charset="0"/>
                <a:cs typeface="Times New Roman" pitchFamily="18" charset="0"/>
              </a:rPr>
              <a:t> сооружен обелиск</a:t>
            </a:r>
            <a:r>
              <a:rPr lang="ru-RU" sz="1600" b="1" dirty="0" smtClean="0">
                <a:latin typeface="Times New Roman" pitchFamily="18" charset="0"/>
                <a:cs typeface="Times New Roman" pitchFamily="18" charset="0"/>
              </a:rPr>
              <a:t> в память о погибших в годы Великой Отечественной войны</a:t>
            </a:r>
            <a:r>
              <a:rPr lang="ru-RU" sz="1600" dirty="0" smtClean="0">
                <a:latin typeface="Times New Roman" pitchFamily="18" charset="0"/>
                <a:cs typeface="Times New Roman" pitchFamily="18" charset="0"/>
              </a:rPr>
              <a:t>. 9 мая во время многотысячного митинга у его подножия зажжен Вечный огонь. На обелиске мраморная доска со словами: «Воинам, отдавшим жизнь за свободу и независимость Родины в Великой Отечественной войне 1941–1945 годов».</a:t>
            </a:r>
          </a:p>
          <a:p>
            <a:r>
              <a:rPr lang="ru-RU" sz="1600" b="1" dirty="0" smtClean="0">
                <a:solidFill>
                  <a:srgbClr val="FF0000"/>
                </a:solidFill>
                <a:latin typeface="Times New Roman" pitchFamily="18" charset="0"/>
                <a:cs typeface="Times New Roman" pitchFamily="18" charset="0"/>
              </a:rPr>
              <a:t>Вопрос. </a:t>
            </a:r>
            <a:r>
              <a:rPr lang="ru-RU" sz="1600" dirty="0" smtClean="0">
                <a:latin typeface="Times New Roman" pitchFamily="18" charset="0"/>
                <a:cs typeface="Times New Roman" pitchFamily="18" charset="0"/>
              </a:rPr>
              <a:t>Сколько   лет горит вечный огонь?</a:t>
            </a:r>
            <a:endParaRPr lang="ru-RU" sz="1600" dirty="0">
              <a:latin typeface="Times New Roman" pitchFamily="18" charset="0"/>
              <a:cs typeface="Times New Roman" pitchFamily="18" charset="0"/>
            </a:endParaRPr>
          </a:p>
        </p:txBody>
      </p:sp>
      <p:pic>
        <p:nvPicPr>
          <p:cNvPr id="13" name="Picture 2" descr="https://imena.onf.ru/sites/default/files/styles/large/public/1e7e439f7a68a4ded166544479ed5ba1_0.jpg?itok=efWP-NzF"/>
          <p:cNvPicPr>
            <a:picLocks noChangeAspect="1" noChangeArrowheads="1"/>
          </p:cNvPicPr>
          <p:nvPr/>
        </p:nvPicPr>
        <p:blipFill>
          <a:blip r:embed="rId4" cstate="print"/>
          <a:srcRect r="24416"/>
          <a:stretch>
            <a:fillRect/>
          </a:stretch>
        </p:blipFill>
        <p:spPr bwMode="auto">
          <a:xfrm>
            <a:off x="6118806" y="4786322"/>
            <a:ext cx="1930628" cy="1700196"/>
          </a:xfrm>
          <a:prstGeom prst="round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3" name="Прямоугольник 2"/>
          <p:cNvSpPr/>
          <p:nvPr/>
        </p:nvSpPr>
        <p:spPr>
          <a:xfrm>
            <a:off x="571472" y="1000109"/>
            <a:ext cx="8001056" cy="461665"/>
          </a:xfrm>
          <a:prstGeom prst="rect">
            <a:avLst/>
          </a:prstGeom>
        </p:spPr>
        <p:txBody>
          <a:bodyPr wrap="square">
            <a:spAutoFit/>
          </a:bodyPr>
          <a:lstStyle/>
          <a:p>
            <a:pPr lvl="0" fontAlgn="base">
              <a:spcBef>
                <a:spcPct val="0"/>
              </a:spcBef>
              <a:spcAft>
                <a:spcPct val="0"/>
              </a:spcAft>
            </a:pPr>
            <a:r>
              <a:rPr lang="ru-RU" sz="2400" b="1" dirty="0" smtClean="0">
                <a:solidFill>
                  <a:srgbClr val="222222"/>
                </a:solidFill>
                <a:latin typeface="Times New Roman" pitchFamily="18" charset="0"/>
                <a:ea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5" name="Скругленный прямоугольник 4"/>
          <p:cNvSpPr/>
          <p:nvPr/>
        </p:nvSpPr>
        <p:spPr>
          <a:xfrm>
            <a:off x="857224" y="1000108"/>
            <a:ext cx="7572428" cy="457203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ru-RU" sz="2400" b="1" dirty="0" smtClean="0">
                <a:solidFill>
                  <a:schemeClr val="accent1">
                    <a:lumMod val="75000"/>
                  </a:schemeClr>
                </a:solidFill>
                <a:latin typeface="Times New Roman" pitchFamily="18" charset="0"/>
                <a:ea typeface="Times New Roman" pitchFamily="18" charset="0"/>
                <a:cs typeface="Times New Roman" pitchFamily="18" charset="0"/>
              </a:rPr>
              <a:t>Цель проекта</a:t>
            </a:r>
            <a:r>
              <a:rPr lang="ru-RU" sz="2400" dirty="0" smtClean="0">
                <a:solidFill>
                  <a:srgbClr val="222222"/>
                </a:solidFill>
                <a:latin typeface="Times New Roman" pitchFamily="18" charset="0"/>
                <a:ea typeface="Times New Roman" pitchFamily="18" charset="0"/>
                <a:cs typeface="Times New Roman" pitchFamily="18" charset="0"/>
              </a:rPr>
              <a:t>: узнать историю города Оренбурга в числах, составить математический справочник.</a:t>
            </a:r>
            <a:endParaRPr lang="ru-RU" sz="2400"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400" b="1" dirty="0" smtClean="0">
                <a:solidFill>
                  <a:schemeClr val="accent1">
                    <a:lumMod val="75000"/>
                  </a:schemeClr>
                </a:solidFill>
                <a:latin typeface="Times New Roman" pitchFamily="18" charset="0"/>
                <a:ea typeface="Times New Roman" pitchFamily="18" charset="0"/>
                <a:cs typeface="Times New Roman" pitchFamily="18" charset="0"/>
              </a:rPr>
              <a:t>Задачи:</a:t>
            </a:r>
            <a:r>
              <a:rPr lang="ru-RU" sz="2400" dirty="0" smtClean="0">
                <a:solidFill>
                  <a:schemeClr val="accent1">
                    <a:lumMod val="75000"/>
                  </a:schemeClr>
                </a:solidFill>
                <a:latin typeface="Times New Roman" pitchFamily="18" charset="0"/>
                <a:ea typeface="Times New Roman" pitchFamily="18" charset="0"/>
                <a:cs typeface="Times New Roman" pitchFamily="18" charset="0"/>
              </a:rPr>
              <a:t> </a:t>
            </a:r>
          </a:p>
          <a:p>
            <a:pPr lvl="0" eaLnBrk="0" fontAlgn="base" hangingPunct="0">
              <a:spcBef>
                <a:spcPct val="0"/>
              </a:spcBef>
              <a:spcAft>
                <a:spcPct val="0"/>
              </a:spcAft>
            </a:pPr>
            <a:r>
              <a:rPr lang="ru-RU" sz="2400" dirty="0" smtClean="0">
                <a:solidFill>
                  <a:srgbClr val="222222"/>
                </a:solidFill>
                <a:latin typeface="Times New Roman" pitchFamily="18" charset="0"/>
                <a:ea typeface="Times New Roman" pitchFamily="18" charset="0"/>
                <a:cs typeface="Times New Roman" pitchFamily="18" charset="0"/>
              </a:rPr>
              <a:t>1.Узнать историю возникновения родного города.</a:t>
            </a:r>
            <a:endParaRPr lang="ru-RU" sz="2400"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400" dirty="0" smtClean="0">
                <a:solidFill>
                  <a:srgbClr val="222222"/>
                </a:solidFill>
                <a:latin typeface="Times New Roman" pitchFamily="18" charset="0"/>
                <a:ea typeface="Times New Roman" pitchFamily="18" charset="0"/>
                <a:cs typeface="Times New Roman" pitchFamily="18" charset="0"/>
              </a:rPr>
              <a:t>2.Найти сведения о городе Оренбурге  в числах.</a:t>
            </a:r>
            <a:endParaRPr lang="ru-RU" sz="2400"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400" dirty="0" smtClean="0">
                <a:solidFill>
                  <a:srgbClr val="222222"/>
                </a:solidFill>
                <a:latin typeface="Times New Roman" pitchFamily="18" charset="0"/>
                <a:ea typeface="Times New Roman" pitchFamily="18" charset="0"/>
                <a:cs typeface="Times New Roman" pitchFamily="18" charset="0"/>
              </a:rPr>
              <a:t>3.Оформить полученные сведения в виде математического справочника.</a:t>
            </a:r>
            <a:endParaRPr lang="ru-RU" sz="2400" dirty="0">
              <a:latin typeface="Times New Roman" pitchFamily="18" charset="0"/>
              <a:cs typeface="Times New Roman" pitchFamily="18" charset="0"/>
            </a:endParaRPr>
          </a:p>
        </p:txBody>
      </p:sp>
      <p:pic>
        <p:nvPicPr>
          <p:cNvPr id="6" name="Picture 2" descr="C:\Users\Иванова Наталья\Desktop\590.jpg"/>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xmlns="" val="0"/>
              </a:ext>
            </a:extLst>
          </a:blip>
          <a:srcRect/>
          <a:stretch>
            <a:fillRect/>
          </a:stretch>
        </p:blipFill>
        <p:spPr bwMode="auto">
          <a:xfrm>
            <a:off x="5857884" y="4223294"/>
            <a:ext cx="2667878" cy="239656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642910" y="5214950"/>
            <a:ext cx="357170" cy="3571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5" name="TextBox 4"/>
          <p:cNvSpPr txBox="1"/>
          <p:nvPr/>
        </p:nvSpPr>
        <p:spPr>
          <a:xfrm>
            <a:off x="4572000" y="1714488"/>
            <a:ext cx="5357849" cy="369332"/>
          </a:xfrm>
          <a:prstGeom prst="rect">
            <a:avLst/>
          </a:prstGeom>
          <a:noFill/>
        </p:spPr>
        <p:txBody>
          <a:bodyPr wrap="square" rtlCol="0">
            <a:spAutoFit/>
          </a:bodyPr>
          <a:lstStyle/>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5000628" y="6858000"/>
            <a:ext cx="3857652" cy="369332"/>
          </a:xfrm>
          <a:prstGeom prst="rect">
            <a:avLst/>
          </a:prstGeom>
        </p:spPr>
        <p:txBody>
          <a:bodyPr wrap="square">
            <a:spAutoFit/>
          </a:bodyPr>
          <a:lstStyle/>
          <a:p>
            <a:r>
              <a:rPr lang="ru-RU" dirty="0" smtClean="0">
                <a:latin typeface="Times New Roman" pitchFamily="18" charset="0"/>
                <a:cs typeface="Times New Roman" pitchFamily="18" charset="0"/>
              </a:rPr>
              <a:t> </a:t>
            </a:r>
            <a:endParaRPr lang="ru-RU" dirty="0"/>
          </a:p>
        </p:txBody>
      </p:sp>
      <p:pic>
        <p:nvPicPr>
          <p:cNvPr id="24578" name="Picture 2" descr="http://orenburgo.ru/uploads/posts/2015-09/1443155243_1.jpg"/>
          <p:cNvPicPr>
            <a:picLocks noChangeAspect="1" noChangeArrowheads="1"/>
          </p:cNvPicPr>
          <p:nvPr/>
        </p:nvPicPr>
        <p:blipFill>
          <a:blip r:embed="rId3" cstate="print"/>
          <a:srcRect l="7812" r="12111"/>
          <a:stretch>
            <a:fillRect/>
          </a:stretch>
        </p:blipFill>
        <p:spPr bwMode="auto">
          <a:xfrm>
            <a:off x="500034" y="3071810"/>
            <a:ext cx="2928958" cy="2286016"/>
          </a:xfrm>
          <a:prstGeom prst="roundRect">
            <a:avLst/>
          </a:prstGeom>
          <a:noFill/>
        </p:spPr>
      </p:pic>
      <p:pic>
        <p:nvPicPr>
          <p:cNvPr id="24580" name="Picture 4" descr="https://ic.pics.livejournal.com/anovoderzhkina/52476191/201348/201348_original.jpg"/>
          <p:cNvPicPr>
            <a:picLocks noChangeAspect="1" noChangeArrowheads="1"/>
          </p:cNvPicPr>
          <p:nvPr/>
        </p:nvPicPr>
        <p:blipFill>
          <a:blip r:embed="rId4" cstate="print"/>
          <a:srcRect l="28750" r="14999"/>
          <a:stretch>
            <a:fillRect/>
          </a:stretch>
        </p:blipFill>
        <p:spPr bwMode="auto">
          <a:xfrm>
            <a:off x="6357950" y="214290"/>
            <a:ext cx="2286016" cy="2650171"/>
          </a:xfrm>
          <a:prstGeom prst="roundRect">
            <a:avLst/>
          </a:prstGeom>
          <a:noFill/>
        </p:spPr>
      </p:pic>
      <p:sp>
        <p:nvSpPr>
          <p:cNvPr id="8" name="TextBox 7"/>
          <p:cNvSpPr txBox="1"/>
          <p:nvPr/>
        </p:nvSpPr>
        <p:spPr>
          <a:xfrm>
            <a:off x="1571604" y="6143644"/>
            <a:ext cx="1643074" cy="369332"/>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9" name="Picture 14" descr="https://img-fotki.yandex.ru/get/105020/93692696.90/0_103f9f_c775f8ff_orig"/>
          <p:cNvPicPr>
            <a:picLocks noChangeAspect="1" noChangeArrowheads="1"/>
          </p:cNvPicPr>
          <p:nvPr/>
        </p:nvPicPr>
        <p:blipFill>
          <a:blip r:embed="rId5" cstate="print"/>
          <a:srcRect/>
          <a:stretch>
            <a:fillRect/>
          </a:stretch>
        </p:blipFill>
        <p:spPr bwMode="auto">
          <a:xfrm>
            <a:off x="571472" y="5357826"/>
            <a:ext cx="357170" cy="357170"/>
          </a:xfrm>
          <a:prstGeom prst="rect">
            <a:avLst/>
          </a:prstGeom>
          <a:noFill/>
        </p:spPr>
      </p:pic>
      <p:sp>
        <p:nvSpPr>
          <p:cNvPr id="10" name="Скругленный прямоугольник 9"/>
          <p:cNvSpPr/>
          <p:nvPr/>
        </p:nvSpPr>
        <p:spPr>
          <a:xfrm>
            <a:off x="428596" y="642918"/>
            <a:ext cx="5786478" cy="221457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1" name="TextBox 10"/>
          <p:cNvSpPr txBox="1"/>
          <p:nvPr/>
        </p:nvSpPr>
        <p:spPr>
          <a:xfrm>
            <a:off x="500034" y="642918"/>
            <a:ext cx="5643602" cy="1754326"/>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r>
              <a:rPr lang="ru-RU" dirty="0" smtClean="0">
                <a:solidFill>
                  <a:srgbClr val="002060"/>
                </a:solidFill>
                <a:latin typeface="Times New Roman" pitchFamily="18" charset="0"/>
                <a:cs typeface="Times New Roman" pitchFamily="18" charset="0"/>
              </a:rPr>
              <a:t>Самым крупным в городе памятником является памятник В.П. Чкалову. Высота самого монумента — </a:t>
            </a:r>
          </a:p>
          <a:p>
            <a:r>
              <a:rPr lang="ru-RU" dirty="0" smtClean="0">
                <a:solidFill>
                  <a:srgbClr val="FF0000"/>
                </a:solidFill>
                <a:latin typeface="Times New Roman" pitchFamily="18" charset="0"/>
                <a:cs typeface="Times New Roman" pitchFamily="18" charset="0"/>
              </a:rPr>
              <a:t>6 метров</a:t>
            </a:r>
            <a:r>
              <a:rPr lang="ru-RU" dirty="0" smtClean="0">
                <a:solidFill>
                  <a:srgbClr val="002060"/>
                </a:solidFill>
                <a:latin typeface="Times New Roman" pitchFamily="18" charset="0"/>
                <a:cs typeface="Times New Roman" pitchFamily="18" charset="0"/>
              </a:rPr>
              <a:t>, а высота пьедестала, на котором он установлен </a:t>
            </a:r>
            <a:r>
              <a:rPr lang="ru-RU" dirty="0" smtClean="0">
                <a:solidFill>
                  <a:srgbClr val="FF0000"/>
                </a:solidFill>
                <a:latin typeface="Times New Roman" pitchFamily="18" charset="0"/>
                <a:cs typeface="Times New Roman" pitchFamily="18" charset="0"/>
              </a:rPr>
              <a:t>— 7м</a:t>
            </a:r>
            <a:r>
              <a:rPr lang="ru-RU"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Памятник</a:t>
            </a:r>
            <a:r>
              <a:rPr lang="ru-RU" b="1"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 открыт </a:t>
            </a:r>
            <a:r>
              <a:rPr lang="ru-RU" dirty="0" smtClean="0">
                <a:solidFill>
                  <a:srgbClr val="FF0000"/>
                </a:solidFill>
                <a:latin typeface="Times New Roman" pitchFamily="18" charset="0"/>
                <a:cs typeface="Times New Roman" pitchFamily="18" charset="0"/>
              </a:rPr>
              <a:t>7 ноября 1953 года</a:t>
            </a:r>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на берегу Урала. </a:t>
            </a:r>
            <a:endParaRPr lang="ru-RU" dirty="0">
              <a:solidFill>
                <a:srgbClr val="002060"/>
              </a:solidFill>
              <a:latin typeface="Times New Roman" pitchFamily="18" charset="0"/>
              <a:cs typeface="Times New Roman" pitchFamily="18" charset="0"/>
            </a:endParaRPr>
          </a:p>
        </p:txBody>
      </p:sp>
      <p:sp>
        <p:nvSpPr>
          <p:cNvPr id="12" name="Скругленный прямоугольник 11"/>
          <p:cNvSpPr/>
          <p:nvPr/>
        </p:nvSpPr>
        <p:spPr>
          <a:xfrm>
            <a:off x="3571868" y="3000372"/>
            <a:ext cx="5286412" cy="35719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3643306" y="3071810"/>
            <a:ext cx="5143536" cy="4247317"/>
          </a:xfrm>
          <a:prstGeom prst="rect">
            <a:avLst/>
          </a:prstGeom>
          <a:noFill/>
        </p:spPr>
        <p:txBody>
          <a:bodyPr wrap="square" rtlCol="0">
            <a:spAutoFit/>
          </a:bodyPr>
          <a:lstStyle/>
          <a:p>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Памятник первому космонавту Юрию Алексеевичу Гагарину в Оренбурге был установлен</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12 апреля 1986 года</a:t>
            </a:r>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в день 25-летней годовщины полета человека в космос. Скульптура  представляет собой </a:t>
            </a:r>
            <a:r>
              <a:rPr lang="ru-RU" dirty="0" smtClean="0">
                <a:solidFill>
                  <a:srgbClr val="FF0000"/>
                </a:solidFill>
                <a:latin typeface="Times New Roman" pitchFamily="18" charset="0"/>
                <a:cs typeface="Times New Roman" pitchFamily="18" charset="0"/>
              </a:rPr>
              <a:t>4-метровую </a:t>
            </a:r>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фигуру космонавта </a:t>
            </a:r>
            <a:r>
              <a:rPr lang="ru-RU" i="1" dirty="0" smtClean="0">
                <a:solidFill>
                  <a:srgbClr val="002060"/>
                </a:solidFill>
                <a:latin typeface="Times New Roman" pitchFamily="18" charset="0"/>
                <a:cs typeface="Times New Roman" pitchFamily="18" charset="0"/>
              </a:rPr>
              <a:t>Юрия Алексеевича</a:t>
            </a:r>
            <a:r>
              <a:rPr lang="ru-RU" dirty="0" smtClean="0">
                <a:solidFill>
                  <a:srgbClr val="002060"/>
                </a:solidFill>
                <a:latin typeface="Times New Roman" pitchFamily="18" charset="0"/>
                <a:cs typeface="Times New Roman" pitchFamily="18" charset="0"/>
              </a:rPr>
              <a:t> в полный рост, одетого в летный костюм. Установлена скульптура на</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1,5-метровом </a:t>
            </a:r>
            <a:r>
              <a:rPr lang="ru-RU" dirty="0" smtClean="0">
                <a:solidFill>
                  <a:srgbClr val="002060"/>
                </a:solidFill>
                <a:latin typeface="Times New Roman" pitchFamily="18" charset="0"/>
                <a:cs typeface="Times New Roman" pitchFamily="18" charset="0"/>
              </a:rPr>
              <a:t>постаменте прямоугольной формы.</a:t>
            </a:r>
          </a:p>
          <a:p>
            <a:r>
              <a:rPr lang="ru-RU" dirty="0" smtClean="0">
                <a:solidFill>
                  <a:srgbClr val="FF0000"/>
                </a:solidFill>
                <a:latin typeface="Times New Roman" pitchFamily="18" charset="0"/>
                <a:cs typeface="Times New Roman" pitchFamily="18" charset="0"/>
              </a:rPr>
              <a:t>Вопрос. </a:t>
            </a:r>
            <a:r>
              <a:rPr lang="ru-RU" dirty="0" smtClean="0">
                <a:solidFill>
                  <a:srgbClr val="002060"/>
                </a:solidFill>
                <a:latin typeface="Times New Roman" pitchFamily="18" charset="0"/>
                <a:cs typeface="Times New Roman" pitchFamily="18" charset="0"/>
              </a:rPr>
              <a:t>На сколько лет раньше появился в нашем городе памятник В.П.Чкалову, чем   памятник  Ю.А. Гагарину?</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5" name="TextBox 4"/>
          <p:cNvSpPr txBox="1"/>
          <p:nvPr/>
        </p:nvSpPr>
        <p:spPr>
          <a:xfrm>
            <a:off x="4572000" y="1714488"/>
            <a:ext cx="5357849" cy="369332"/>
          </a:xfrm>
          <a:prstGeom prst="rect">
            <a:avLst/>
          </a:prstGeom>
          <a:noFill/>
        </p:spPr>
        <p:txBody>
          <a:bodyPr wrap="square" rtlCol="0">
            <a:spAutoFit/>
          </a:bodyPr>
          <a:lstStyle/>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5000628" y="6858000"/>
            <a:ext cx="3857652" cy="369332"/>
          </a:xfrm>
          <a:prstGeom prst="rect">
            <a:avLst/>
          </a:prstGeom>
        </p:spPr>
        <p:txBody>
          <a:bodyPr wrap="square">
            <a:spAutoFit/>
          </a:bodyPr>
          <a:lstStyle/>
          <a:p>
            <a:r>
              <a:rPr lang="ru-RU" dirty="0" smtClean="0">
                <a:latin typeface="Times New Roman" pitchFamily="18" charset="0"/>
                <a:cs typeface="Times New Roman" pitchFamily="18" charset="0"/>
              </a:rPr>
              <a:t> </a:t>
            </a:r>
            <a:endParaRPr lang="ru-RU" dirty="0"/>
          </a:p>
        </p:txBody>
      </p:sp>
      <p:sp>
        <p:nvSpPr>
          <p:cNvPr id="8" name="TextBox 7"/>
          <p:cNvSpPr txBox="1"/>
          <p:nvPr/>
        </p:nvSpPr>
        <p:spPr>
          <a:xfrm>
            <a:off x="1571604" y="6143644"/>
            <a:ext cx="1643074" cy="369332"/>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9"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571472" y="5357826"/>
            <a:ext cx="357170" cy="357170"/>
          </a:xfrm>
          <a:prstGeom prst="rect">
            <a:avLst/>
          </a:prstGeom>
          <a:noFill/>
        </p:spPr>
      </p:pic>
      <p:sp>
        <p:nvSpPr>
          <p:cNvPr id="10" name="Скругленный прямоугольник 9"/>
          <p:cNvSpPr/>
          <p:nvPr/>
        </p:nvSpPr>
        <p:spPr>
          <a:xfrm>
            <a:off x="428596" y="642918"/>
            <a:ext cx="5786478" cy="221457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1" name="TextBox 10"/>
          <p:cNvSpPr txBox="1"/>
          <p:nvPr/>
        </p:nvSpPr>
        <p:spPr>
          <a:xfrm>
            <a:off x="500034" y="642918"/>
            <a:ext cx="5643602" cy="646331"/>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r>
              <a:rPr lang="ru-RU" dirty="0" smtClean="0">
                <a:solidFill>
                  <a:srgbClr val="002060"/>
                </a:solidFill>
                <a:latin typeface="Times New Roman" pitchFamily="18" charset="0"/>
                <a:cs typeface="Times New Roman" pitchFamily="18" charset="0"/>
              </a:rPr>
              <a:t> </a:t>
            </a:r>
            <a:endParaRPr lang="ru-RU" dirty="0">
              <a:solidFill>
                <a:srgbClr val="002060"/>
              </a:solidFill>
              <a:latin typeface="Times New Roman" pitchFamily="18" charset="0"/>
              <a:cs typeface="Times New Roman" pitchFamily="18" charset="0"/>
            </a:endParaRPr>
          </a:p>
        </p:txBody>
      </p:sp>
      <p:sp>
        <p:nvSpPr>
          <p:cNvPr id="12" name="Скругленный прямоугольник 11"/>
          <p:cNvSpPr/>
          <p:nvPr/>
        </p:nvSpPr>
        <p:spPr>
          <a:xfrm>
            <a:off x="3571868" y="3000372"/>
            <a:ext cx="5286412" cy="35719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3643306" y="3071810"/>
            <a:ext cx="5143536" cy="1200329"/>
          </a:xfrm>
          <a:prstGeom prst="rect">
            <a:avLst/>
          </a:prstGeom>
          <a:noFill/>
        </p:spPr>
        <p:txBody>
          <a:bodyPr wrap="square" rtlCol="0">
            <a:spAutoFit/>
          </a:bodyPr>
          <a:lstStyle/>
          <a:p>
            <a:r>
              <a:rPr lang="ru-RU" dirty="0" smtClean="0">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9" name="Скругленный прямоугольник 8"/>
          <p:cNvSpPr/>
          <p:nvPr/>
        </p:nvSpPr>
        <p:spPr>
          <a:xfrm>
            <a:off x="428596" y="500042"/>
            <a:ext cx="3929090" cy="471490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0" name="TextBox 9"/>
          <p:cNvSpPr txBox="1"/>
          <p:nvPr/>
        </p:nvSpPr>
        <p:spPr>
          <a:xfrm>
            <a:off x="428596" y="571480"/>
            <a:ext cx="3929090" cy="4308872"/>
          </a:xfrm>
          <a:prstGeom prst="rect">
            <a:avLst/>
          </a:prstGeom>
          <a:noFill/>
        </p:spPr>
        <p:txBody>
          <a:bodyPr wrap="square" rtlCol="0">
            <a:spAutoFit/>
          </a:bodyPr>
          <a:lstStyle/>
          <a:p>
            <a:r>
              <a:rPr lang="ru-RU" sz="1600" dirty="0" smtClean="0">
                <a:latin typeface="Times New Roman" pitchFamily="18" charset="0"/>
                <a:cs typeface="Times New Roman" pitchFamily="18" charset="0"/>
              </a:rPr>
              <a:t>    Александр </a:t>
            </a:r>
            <a:r>
              <a:rPr lang="ru-RU" sz="1600" dirty="0" err="1" smtClean="0">
                <a:latin typeface="Times New Roman" pitchFamily="18" charset="0"/>
                <a:cs typeface="Times New Roman" pitchFamily="18" charset="0"/>
              </a:rPr>
              <a:t>Засс</a:t>
            </a:r>
            <a:r>
              <a:rPr lang="ru-RU" sz="1600" dirty="0" smtClean="0">
                <a:latin typeface="Times New Roman" pitchFamily="18" charset="0"/>
                <a:cs typeface="Times New Roman" pitchFamily="18" charset="0"/>
              </a:rPr>
              <a:t>,  всемирно известный атлет XX века, один из  сильнейших атлетов планеты своего времени, впервые выступил на арене цирка   в Оренбурге    </a:t>
            </a:r>
          </a:p>
          <a:p>
            <a:r>
              <a:rPr lang="ru-RU" sz="1600" dirty="0" smtClean="0">
                <a:latin typeface="Times New Roman" pitchFamily="18" charset="0"/>
                <a:cs typeface="Times New Roman" pitchFamily="18" charset="0"/>
              </a:rPr>
              <a:t>в 1908 году. Весил А. </a:t>
            </a:r>
            <a:r>
              <a:rPr lang="ru-RU" sz="1600" dirty="0" err="1" smtClean="0">
                <a:latin typeface="Times New Roman" pitchFamily="18" charset="0"/>
                <a:cs typeface="Times New Roman" pitchFamily="18" charset="0"/>
              </a:rPr>
              <a:t>Засс</a:t>
            </a:r>
            <a:r>
              <a:rPr lang="ru-RU" sz="1600" dirty="0" smtClean="0">
                <a:latin typeface="Times New Roman" pitchFamily="18" charset="0"/>
                <a:cs typeface="Times New Roman" pitchFamily="18" charset="0"/>
              </a:rPr>
              <a:t>  80 кг, а ростом был не более 170 см. В мировую историю он вошел как «сильнейший человек Земли»: ловил руками 90-килограммовое ядро; носил по сцене пианино с пианисткой и танцовщицей; отрывал от пола и держал в зубах металлическую балку, на которой сидели ассистенты; держал на груди камень в 500 килограммов, по которому били кувалдой. </a:t>
            </a:r>
          </a:p>
          <a:p>
            <a:r>
              <a:rPr lang="ru-RU" sz="1600" dirty="0" smtClean="0">
                <a:solidFill>
                  <a:srgbClr val="FF0000"/>
                </a:solidFill>
                <a:latin typeface="Times New Roman" pitchFamily="18" charset="0"/>
                <a:cs typeface="Times New Roman" pitchFamily="18" charset="0"/>
              </a:rPr>
              <a:t>Вопрос.</a:t>
            </a:r>
            <a:r>
              <a:rPr lang="ru-RU" sz="1600" dirty="0" smtClean="0">
                <a:latin typeface="Times New Roman" pitchFamily="18" charset="0"/>
                <a:cs typeface="Times New Roman" pitchFamily="18" charset="0"/>
              </a:rPr>
              <a:t> Во сколько раз масса камня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превышала массу тела А. </a:t>
            </a:r>
            <a:r>
              <a:rPr lang="ru-RU" sz="1600" dirty="0" err="1" smtClean="0">
                <a:latin typeface="Times New Roman" pitchFamily="18" charset="0"/>
                <a:cs typeface="Times New Roman" pitchFamily="18" charset="0"/>
              </a:rPr>
              <a:t>Засса</a:t>
            </a:r>
            <a:r>
              <a:rPr lang="ru-RU" sz="1600" dirty="0" smtClean="0">
                <a:latin typeface="Times New Roman" pitchFamily="18" charset="0"/>
                <a:cs typeface="Times New Roman" pitchFamily="18" charset="0"/>
              </a:rPr>
              <a:t>?</a:t>
            </a:r>
          </a:p>
          <a:p>
            <a:endParaRPr lang="ru-RU" dirty="0"/>
          </a:p>
        </p:txBody>
      </p:sp>
      <p:pic>
        <p:nvPicPr>
          <p:cNvPr id="11" name="Picture 4" descr="Памятник Александру Зассу в Оренбурге"/>
          <p:cNvPicPr>
            <a:picLocks noChangeAspect="1" noChangeArrowheads="1"/>
          </p:cNvPicPr>
          <p:nvPr/>
        </p:nvPicPr>
        <p:blipFill>
          <a:blip r:embed="rId3" cstate="print"/>
          <a:srcRect/>
          <a:stretch>
            <a:fillRect/>
          </a:stretch>
        </p:blipFill>
        <p:spPr bwMode="auto">
          <a:xfrm>
            <a:off x="1643042" y="4643446"/>
            <a:ext cx="2000264" cy="2087898"/>
          </a:xfrm>
          <a:prstGeom prst="roundRect">
            <a:avLst/>
          </a:prstGeom>
          <a:noFill/>
        </p:spPr>
      </p:pic>
      <p:sp>
        <p:nvSpPr>
          <p:cNvPr id="13" name="Скругленный прямоугольник 12"/>
          <p:cNvSpPr/>
          <p:nvPr/>
        </p:nvSpPr>
        <p:spPr>
          <a:xfrm>
            <a:off x="4786314" y="571480"/>
            <a:ext cx="3929090" cy="471490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4" name="TextBox 13"/>
          <p:cNvSpPr txBox="1"/>
          <p:nvPr/>
        </p:nvSpPr>
        <p:spPr>
          <a:xfrm>
            <a:off x="4857752" y="642918"/>
            <a:ext cx="3857652" cy="3539430"/>
          </a:xfrm>
          <a:prstGeom prst="rect">
            <a:avLst/>
          </a:prstGeom>
          <a:noFill/>
        </p:spPr>
        <p:txBody>
          <a:bodyPr wrap="square" rtlCol="0">
            <a:spAutoFit/>
          </a:bodyPr>
          <a:lstStyle/>
          <a:p>
            <a:r>
              <a:rPr lang="ru-RU" sz="1600" dirty="0" smtClean="0">
                <a:latin typeface="Times New Roman" pitchFamily="18" charset="0"/>
                <a:cs typeface="Times New Roman" pitchFamily="18" charset="0"/>
              </a:rPr>
              <a:t>   13 июня 2014 года в Оренбурге   был торжественно открыт памятник  Петру </a:t>
            </a:r>
            <a:r>
              <a:rPr lang="en-US" sz="1600" dirty="0" smtClean="0">
                <a:latin typeface="Times New Roman" pitchFamily="18" charset="0"/>
                <a:cs typeface="Times New Roman" pitchFamily="18" charset="0"/>
              </a:rPr>
              <a:t>I</a:t>
            </a:r>
            <a:r>
              <a:rPr lang="ru-RU" sz="1600" dirty="0" smtClean="0">
                <a:latin typeface="Times New Roman" pitchFamily="18" charset="0"/>
                <a:cs typeface="Times New Roman" pitchFamily="18" charset="0"/>
              </a:rPr>
              <a:t>. По преданию, именно Петр I решил построить город на границе Европы и Азии. Сам Петр Великий не был в Оренбурге, более того, город появился через 18 лет после его кончины. Однако город на Яике был задуман именно первым российским императором. Создание памятника олицетворяет особую миссию Оренбурга как форпоста России, своеобразных Ворот в Азию.</a:t>
            </a:r>
          </a:p>
          <a:p>
            <a:r>
              <a:rPr lang="ru-RU" sz="1600" b="1" dirty="0" smtClean="0">
                <a:solidFill>
                  <a:srgbClr val="FF0000"/>
                </a:solidFill>
                <a:latin typeface="Times New Roman" pitchFamily="18" charset="0"/>
                <a:cs typeface="Times New Roman" pitchFamily="18" charset="0"/>
              </a:rPr>
              <a:t>Вопрос. </a:t>
            </a:r>
            <a:r>
              <a:rPr lang="ru-RU" sz="1600" dirty="0" smtClean="0">
                <a:latin typeface="Times New Roman" pitchFamily="18" charset="0"/>
                <a:cs typeface="Times New Roman" pitchFamily="18" charset="0"/>
              </a:rPr>
              <a:t> Через сколько лет памятнику Петру </a:t>
            </a:r>
            <a:r>
              <a:rPr lang="en-US" sz="1600" dirty="0" smtClean="0">
                <a:latin typeface="Times New Roman" pitchFamily="18" charset="0"/>
                <a:cs typeface="Times New Roman" pitchFamily="18" charset="0"/>
              </a:rPr>
              <a:t>I</a:t>
            </a:r>
            <a:r>
              <a:rPr lang="ru-RU" sz="1600" dirty="0" smtClean="0">
                <a:latin typeface="Times New Roman" pitchFamily="18" charset="0"/>
                <a:cs typeface="Times New Roman" pitchFamily="18" charset="0"/>
              </a:rPr>
              <a:t> исполнится 50 лет?</a:t>
            </a:r>
          </a:p>
        </p:txBody>
      </p:sp>
      <p:pic>
        <p:nvPicPr>
          <p:cNvPr id="15" name="Picture 2" descr="Памятник Петру Великому в Оренбурге"/>
          <p:cNvPicPr>
            <a:picLocks noChangeAspect="1" noChangeArrowheads="1"/>
          </p:cNvPicPr>
          <p:nvPr/>
        </p:nvPicPr>
        <p:blipFill>
          <a:blip r:embed="rId4" cstate="print"/>
          <a:srcRect/>
          <a:stretch>
            <a:fillRect/>
          </a:stretch>
        </p:blipFill>
        <p:spPr bwMode="auto">
          <a:xfrm>
            <a:off x="5786446" y="4500570"/>
            <a:ext cx="2419350" cy="2143140"/>
          </a:xfrm>
          <a:prstGeom prst="roundRect">
            <a:avLst/>
          </a:prstGeom>
          <a:noFill/>
        </p:spPr>
      </p:pic>
      <p:pic>
        <p:nvPicPr>
          <p:cNvPr id="16" name="Picture 14" descr="https://img-fotki.yandex.ru/get/105020/93692696.90/0_103f9f_c775f8ff_orig"/>
          <p:cNvPicPr>
            <a:picLocks noChangeAspect="1" noChangeArrowheads="1"/>
          </p:cNvPicPr>
          <p:nvPr/>
        </p:nvPicPr>
        <p:blipFill>
          <a:blip r:embed="rId5" cstate="print"/>
          <a:srcRect/>
          <a:stretch>
            <a:fillRect/>
          </a:stretch>
        </p:blipFill>
        <p:spPr bwMode="auto">
          <a:xfrm>
            <a:off x="500034" y="5143512"/>
            <a:ext cx="357170" cy="3571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9" name="Скругленный прямоугольник 8"/>
          <p:cNvSpPr/>
          <p:nvPr/>
        </p:nvSpPr>
        <p:spPr>
          <a:xfrm>
            <a:off x="500034" y="500042"/>
            <a:ext cx="3929090" cy="521497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Скругленный прямоугольник 12"/>
          <p:cNvSpPr/>
          <p:nvPr/>
        </p:nvSpPr>
        <p:spPr>
          <a:xfrm>
            <a:off x="4786314" y="571480"/>
            <a:ext cx="3929090" cy="514353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600" dirty="0">
              <a:solidFill>
                <a:schemeClr val="tx1"/>
              </a:solidFill>
              <a:latin typeface="Times New Roman" pitchFamily="18" charset="0"/>
              <a:cs typeface="Times New Roman" pitchFamily="18" charset="0"/>
            </a:endParaRPr>
          </a:p>
        </p:txBody>
      </p:sp>
      <p:sp>
        <p:nvSpPr>
          <p:cNvPr id="14" name="TextBox 13"/>
          <p:cNvSpPr txBox="1"/>
          <p:nvPr/>
        </p:nvSpPr>
        <p:spPr>
          <a:xfrm>
            <a:off x="4857752" y="642918"/>
            <a:ext cx="3857652" cy="338554"/>
          </a:xfrm>
          <a:prstGeom prst="rect">
            <a:avLst/>
          </a:prstGeom>
          <a:noFill/>
        </p:spPr>
        <p:txBody>
          <a:bodyPr wrap="square" rtlCol="0">
            <a:spAutoFit/>
          </a:bodyPr>
          <a:lstStyle/>
          <a:p>
            <a:r>
              <a:rPr lang="ru-RU" sz="1600" dirty="0" smtClean="0">
                <a:latin typeface="Times New Roman" pitchFamily="18" charset="0"/>
                <a:cs typeface="Times New Roman" pitchFamily="18" charset="0"/>
              </a:rPr>
              <a:t>   </a:t>
            </a:r>
          </a:p>
        </p:txBody>
      </p:sp>
      <p:pic>
        <p:nvPicPr>
          <p:cNvPr id="16"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500034" y="5143512"/>
            <a:ext cx="357170" cy="357170"/>
          </a:xfrm>
          <a:prstGeom prst="rect">
            <a:avLst/>
          </a:prstGeom>
          <a:noFill/>
        </p:spPr>
      </p:pic>
      <p:sp>
        <p:nvSpPr>
          <p:cNvPr id="1026" name="AutoShape 2" descr="Оренбургская ДЖ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Оренбургская ДЖ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Оренбургская ДЖ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Оренбургская детская железная дорога — Википеди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3" name="Picture 9" descr="C:\Users\Ольга\Desktop\IMG_0470_ACR_1400px.jpg"/>
          <p:cNvPicPr>
            <a:picLocks noChangeAspect="1" noChangeArrowheads="1"/>
          </p:cNvPicPr>
          <p:nvPr/>
        </p:nvPicPr>
        <p:blipFill>
          <a:blip r:embed="rId4" cstate="print"/>
          <a:srcRect/>
          <a:stretch>
            <a:fillRect/>
          </a:stretch>
        </p:blipFill>
        <p:spPr bwMode="auto">
          <a:xfrm>
            <a:off x="714348" y="3214686"/>
            <a:ext cx="3500615" cy="23329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TextBox 16"/>
          <p:cNvSpPr txBox="1"/>
          <p:nvPr/>
        </p:nvSpPr>
        <p:spPr>
          <a:xfrm>
            <a:off x="642910" y="785794"/>
            <a:ext cx="3643338" cy="2308324"/>
          </a:xfrm>
          <a:prstGeom prst="rect">
            <a:avLst/>
          </a:prstGeom>
          <a:noFill/>
        </p:spPr>
        <p:txBody>
          <a:bodyPr wrap="square" rtlCol="0">
            <a:spAutoFit/>
          </a:bodyPr>
          <a:lstStyle/>
          <a:p>
            <a:r>
              <a:rPr lang="ru-RU" sz="1600" dirty="0" smtClean="0">
                <a:solidFill>
                  <a:srgbClr val="FF0000"/>
                </a:solidFill>
                <a:latin typeface="Times New Roman" pitchFamily="18" charset="0"/>
                <a:cs typeface="Times New Roman" pitchFamily="18" charset="0"/>
              </a:rPr>
              <a:t>Оренбургская детская  железная дорога</a:t>
            </a:r>
          </a:p>
          <a:p>
            <a:r>
              <a:rPr lang="ru-RU" sz="1600" dirty="0" smtClean="0">
                <a:latin typeface="Times New Roman" pitchFamily="18" charset="0"/>
                <a:cs typeface="Times New Roman" pitchFamily="18" charset="0"/>
              </a:rPr>
              <a:t>открылась 26 июля 1953 года , была и остается одной из самых протяженных детских железных  дорог  России. Длина железнодорожного полотна -</a:t>
            </a:r>
            <a:r>
              <a:rPr lang="ru-RU" sz="1600" dirty="0" smtClean="0">
                <a:solidFill>
                  <a:srgbClr val="FF0000"/>
                </a:solidFill>
                <a:latin typeface="Times New Roman" pitchFamily="18" charset="0"/>
                <a:cs typeface="Times New Roman" pitchFamily="18" charset="0"/>
              </a:rPr>
              <a:t>5км 6</a:t>
            </a:r>
            <a:r>
              <a:rPr lang="ru-RU" sz="1600" dirty="0" smtClean="0">
                <a:solidFill>
                  <a:srgbClr val="FF0000"/>
                </a:solidFill>
                <a:latin typeface="Times New Roman" pitchFamily="18" charset="0"/>
                <a:cs typeface="Times New Roman" pitchFamily="18" charset="0"/>
              </a:rPr>
              <a:t>00</a:t>
            </a:r>
            <a:r>
              <a:rPr lang="ru-RU" sz="1600" dirty="0" smtClean="0">
                <a:solidFill>
                  <a:srgbClr val="FF0000"/>
                </a:solidFill>
                <a:latin typeface="Times New Roman" pitchFamily="18" charset="0"/>
                <a:cs typeface="Times New Roman" pitchFamily="18" charset="0"/>
              </a:rPr>
              <a:t>м</a:t>
            </a:r>
            <a:r>
              <a:rPr lang="ru-RU" sz="1600" dirty="0" smtClean="0">
                <a:latin typeface="Times New Roman" pitchFamily="18" charset="0"/>
                <a:cs typeface="Times New Roman" pitchFamily="18" charset="0"/>
              </a:rPr>
              <a:t>.</a:t>
            </a:r>
          </a:p>
          <a:p>
            <a:r>
              <a:rPr lang="ru-RU" sz="1600" b="1" dirty="0" smtClean="0">
                <a:solidFill>
                  <a:srgbClr val="FF0000"/>
                </a:solidFill>
                <a:latin typeface="Times New Roman" pitchFamily="18" charset="0"/>
                <a:cs typeface="Times New Roman" pitchFamily="18" charset="0"/>
              </a:rPr>
              <a:t>Вопрос: </a:t>
            </a:r>
            <a:r>
              <a:rPr lang="ru-RU" sz="1600" dirty="0" smtClean="0">
                <a:latin typeface="Times New Roman" pitchFamily="18" charset="0"/>
                <a:cs typeface="Times New Roman" pitchFamily="18" charset="0"/>
              </a:rPr>
              <a:t>Сколько метров составляет длина оренбургской   железнодорожной детской дороги?</a:t>
            </a:r>
            <a:endParaRPr lang="ru-RU" sz="1600" dirty="0">
              <a:latin typeface="Times New Roman" pitchFamily="18" charset="0"/>
              <a:cs typeface="Times New Roman" pitchFamily="18" charset="0"/>
            </a:endParaRPr>
          </a:p>
        </p:txBody>
      </p:sp>
      <p:pic>
        <p:nvPicPr>
          <p:cNvPr id="15" name="Picture 2" descr="Елизаветинские ворота"/>
          <p:cNvPicPr>
            <a:picLocks noChangeAspect="1" noChangeArrowheads="1"/>
          </p:cNvPicPr>
          <p:nvPr/>
        </p:nvPicPr>
        <p:blipFill>
          <a:blip r:embed="rId5" cstate="print"/>
          <a:srcRect/>
          <a:stretch>
            <a:fillRect/>
          </a:stretch>
        </p:blipFill>
        <p:spPr bwMode="auto">
          <a:xfrm>
            <a:off x="5286380" y="3714752"/>
            <a:ext cx="2756431" cy="1834039"/>
          </a:xfrm>
          <a:prstGeom prst="round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4929190" y="714356"/>
            <a:ext cx="3714776" cy="3323987"/>
          </a:xfrm>
          <a:prstGeom prst="rect">
            <a:avLst/>
          </a:prstGeom>
          <a:noFill/>
        </p:spPr>
        <p:txBody>
          <a:bodyPr wrap="square" rtlCol="0">
            <a:spAutoFit/>
          </a:bodyPr>
          <a:lstStyle/>
          <a:p>
            <a:r>
              <a:rPr lang="ru-RU" sz="1600" dirty="0" smtClean="0">
                <a:solidFill>
                  <a:srgbClr val="FF0000"/>
                </a:solidFill>
                <a:latin typeface="Times New Roman" pitchFamily="18" charset="0"/>
                <a:cs typeface="Times New Roman" pitchFamily="18" charset="0"/>
              </a:rPr>
              <a:t>Елизаветинские ворота </a:t>
            </a:r>
            <a:r>
              <a:rPr lang="ru-RU" sz="1600" dirty="0" smtClean="0">
                <a:latin typeface="Times New Roman" pitchFamily="18" charset="0"/>
                <a:cs typeface="Times New Roman" pitchFamily="18" charset="0"/>
              </a:rPr>
              <a:t>являются реконструкцией, копией старинных ворот, которые были пожалованы императрицей Елизаветой в </a:t>
            </a:r>
            <a:r>
              <a:rPr lang="ru-RU" sz="1600" dirty="0" smtClean="0">
                <a:solidFill>
                  <a:srgbClr val="FF0000"/>
                </a:solidFill>
                <a:latin typeface="Times New Roman" pitchFamily="18" charset="0"/>
                <a:cs typeface="Times New Roman" pitchFamily="18" charset="0"/>
              </a:rPr>
              <a:t>1755 году.</a:t>
            </a:r>
            <a:r>
              <a:rPr lang="ru-RU" sz="1600" dirty="0" smtClean="0">
                <a:latin typeface="Times New Roman" pitchFamily="18" charset="0"/>
                <a:cs typeface="Times New Roman" pitchFamily="18" charset="0"/>
              </a:rPr>
              <a:t>  Ворота   были обращены в сторону киргиз - </a:t>
            </a:r>
            <a:r>
              <a:rPr lang="ru-RU" sz="1600" dirty="0" err="1" smtClean="0">
                <a:latin typeface="Times New Roman" pitchFamily="18" charset="0"/>
                <a:cs typeface="Times New Roman" pitchFamily="18" charset="0"/>
              </a:rPr>
              <a:t>касайцкой</a:t>
            </a:r>
            <a:r>
              <a:rPr lang="ru-RU" sz="1600" dirty="0" smtClean="0">
                <a:latin typeface="Times New Roman" pitchFamily="18" charset="0"/>
                <a:cs typeface="Times New Roman" pitchFamily="18" charset="0"/>
              </a:rPr>
              <a:t> степи, что бы каждый приезжавший оттуда кочевник проходил под ними и вспоминал о грозных и решительных действиях в случае бунта. </a:t>
            </a:r>
          </a:p>
          <a:p>
            <a:r>
              <a:rPr lang="ru-RU" sz="1600" b="1" dirty="0" smtClean="0">
                <a:solidFill>
                  <a:srgbClr val="FF0000"/>
                </a:solidFill>
                <a:latin typeface="Times New Roman" pitchFamily="18" charset="0"/>
                <a:cs typeface="Times New Roman" pitchFamily="18" charset="0"/>
              </a:rPr>
              <a:t>Вопрос.</a:t>
            </a:r>
            <a:r>
              <a:rPr lang="ru-RU" sz="1600"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Сколько  лет  исполнится Елизаветинским воротам в </a:t>
            </a:r>
            <a:r>
              <a:rPr lang="ru-RU" sz="1600" dirty="0" smtClean="0">
                <a:latin typeface="Times New Roman" pitchFamily="18" charset="0"/>
                <a:cs typeface="Times New Roman" pitchFamily="18" charset="0"/>
              </a:rPr>
              <a:t>2023 </a:t>
            </a:r>
            <a:r>
              <a:rPr lang="ru-RU" sz="1600" dirty="0" smtClean="0">
                <a:latin typeface="Times New Roman" pitchFamily="18" charset="0"/>
                <a:cs typeface="Times New Roman" pitchFamily="18" charset="0"/>
              </a:rPr>
              <a:t>году?</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oundRect">
            <a:avLst/>
          </a:prstGeom>
          <a:noFill/>
        </p:spPr>
      </p:pic>
      <p:sp>
        <p:nvSpPr>
          <p:cNvPr id="5" name="TextBox 4"/>
          <p:cNvSpPr txBox="1"/>
          <p:nvPr/>
        </p:nvSpPr>
        <p:spPr>
          <a:xfrm>
            <a:off x="1928794" y="1428736"/>
            <a:ext cx="237566" cy="369332"/>
          </a:xfrm>
          <a:prstGeom prst="rect">
            <a:avLst/>
          </a:prstGeom>
          <a:noFill/>
        </p:spPr>
        <p:txBody>
          <a:bodyPr wrap="none" rtlCol="0">
            <a:spAutoFit/>
          </a:bodyPr>
          <a:lstStyle/>
          <a:p>
            <a:r>
              <a:rPr lang="ru-RU" dirty="0" smtClean="0"/>
              <a:t> </a:t>
            </a:r>
            <a:endParaRPr lang="ru-RU" dirty="0"/>
          </a:p>
        </p:txBody>
      </p:sp>
      <p:sp>
        <p:nvSpPr>
          <p:cNvPr id="6" name="Прямоугольник 5"/>
          <p:cNvSpPr/>
          <p:nvPr/>
        </p:nvSpPr>
        <p:spPr>
          <a:xfrm>
            <a:off x="857224" y="785794"/>
            <a:ext cx="7858180" cy="369332"/>
          </a:xfrm>
          <a:prstGeom prst="rect">
            <a:avLst/>
          </a:prstGeom>
        </p:spPr>
        <p:txBody>
          <a:bodyPr wrap="square">
            <a:spAutoFit/>
          </a:bodyPr>
          <a:lstStyle/>
          <a:p>
            <a:r>
              <a:rPr lang="ru-RU" b="1" dirty="0" smtClean="0"/>
              <a:t> </a:t>
            </a:r>
            <a:r>
              <a:rPr lang="en-US" b="1" dirty="0" smtClean="0"/>
              <a:t> </a:t>
            </a:r>
            <a:endParaRPr lang="ru-RU" dirty="0"/>
          </a:p>
        </p:txBody>
      </p:sp>
      <p:sp>
        <p:nvSpPr>
          <p:cNvPr id="7" name="Прямоугольник 6"/>
          <p:cNvSpPr/>
          <p:nvPr/>
        </p:nvSpPr>
        <p:spPr>
          <a:xfrm>
            <a:off x="2286000" y="2967335"/>
            <a:ext cx="4572000" cy="369332"/>
          </a:xfrm>
          <a:prstGeom prst="rect">
            <a:avLst/>
          </a:prstGeom>
        </p:spPr>
        <p:txBody>
          <a:bodyPr>
            <a:spAutoFit/>
          </a:bodyPr>
          <a:lstStyle/>
          <a:p>
            <a:r>
              <a:rPr lang="ru-RU" dirty="0" smtClean="0"/>
              <a:t> </a:t>
            </a:r>
            <a:endParaRPr lang="ru-RU" dirty="0"/>
          </a:p>
        </p:txBody>
      </p:sp>
      <p:sp>
        <p:nvSpPr>
          <p:cNvPr id="8" name="Прямоугольник 7"/>
          <p:cNvSpPr/>
          <p:nvPr/>
        </p:nvSpPr>
        <p:spPr>
          <a:xfrm>
            <a:off x="2286000" y="4214818"/>
            <a:ext cx="4572000" cy="369332"/>
          </a:xfrm>
          <a:prstGeom prst="rect">
            <a:avLst/>
          </a:prstGeom>
        </p:spPr>
        <p:txBody>
          <a:bodyPr wrap="square">
            <a:spAutoFit/>
          </a:bodyPr>
          <a:lstStyle/>
          <a:p>
            <a:r>
              <a:rPr lang="ru-RU" dirty="0" smtClean="0"/>
              <a:t> </a:t>
            </a:r>
            <a:endParaRPr lang="ru-RU" dirty="0"/>
          </a:p>
        </p:txBody>
      </p:sp>
      <p:sp>
        <p:nvSpPr>
          <p:cNvPr id="9" name="Прямоугольник 8"/>
          <p:cNvSpPr/>
          <p:nvPr/>
        </p:nvSpPr>
        <p:spPr>
          <a:xfrm>
            <a:off x="2286000" y="5072073"/>
            <a:ext cx="4572000" cy="369332"/>
          </a:xfrm>
          <a:prstGeom prst="rect">
            <a:avLst/>
          </a:prstGeom>
        </p:spPr>
        <p:txBody>
          <a:bodyPr wrap="square">
            <a:spAutoFit/>
          </a:bodyPr>
          <a:lstStyle/>
          <a:p>
            <a:r>
              <a:rPr lang="ru-RU" dirty="0" smtClean="0"/>
              <a:t> </a:t>
            </a:r>
            <a:endParaRPr lang="ru-RU" dirty="0"/>
          </a:p>
        </p:txBody>
      </p:sp>
      <p:sp>
        <p:nvSpPr>
          <p:cNvPr id="10" name="TextBox 9"/>
          <p:cNvSpPr txBox="1"/>
          <p:nvPr/>
        </p:nvSpPr>
        <p:spPr>
          <a:xfrm>
            <a:off x="2500298" y="1643050"/>
            <a:ext cx="237566" cy="369332"/>
          </a:xfrm>
          <a:prstGeom prst="rect">
            <a:avLst/>
          </a:prstGeom>
          <a:noFill/>
        </p:spPr>
        <p:txBody>
          <a:bodyPr wrap="none" rtlCol="0">
            <a:spAutoFit/>
          </a:bodyPr>
          <a:lstStyle/>
          <a:p>
            <a:r>
              <a:rPr lang="ru-RU" dirty="0" smtClean="0"/>
              <a:t> </a:t>
            </a:r>
            <a:endParaRPr lang="ru-RU" dirty="0"/>
          </a:p>
        </p:txBody>
      </p:sp>
      <p:sp>
        <p:nvSpPr>
          <p:cNvPr id="12" name="TextBox 11"/>
          <p:cNvSpPr txBox="1"/>
          <p:nvPr/>
        </p:nvSpPr>
        <p:spPr>
          <a:xfrm>
            <a:off x="500034" y="928670"/>
            <a:ext cx="8286809" cy="1754326"/>
          </a:xfrm>
          <a:prstGeom prst="rect">
            <a:avLst/>
          </a:prstGeom>
          <a:noFill/>
        </p:spPr>
        <p:txBody>
          <a:bodyPr wrap="square" rtlCol="0">
            <a:spAutoFit/>
          </a:bodyPr>
          <a:lstStyle/>
          <a:p>
            <a:r>
              <a:rPr lang="ru-RU" dirty="0" smtClean="0">
                <a:solidFill>
                  <a:schemeClr val="accent1">
                    <a:lumMod val="75000"/>
                  </a:schemeClr>
                </a:solidFill>
                <a:latin typeface="Times New Roman" pitchFamily="18" charset="0"/>
                <a:cs typeface="Times New Roman" pitchFamily="18" charset="0"/>
              </a:rPr>
              <a:t>Оренбургская областная  клиническая  больница №2- старейшая в городе. Её история началась  </a:t>
            </a:r>
            <a:r>
              <a:rPr lang="ru-RU" dirty="0" smtClean="0">
                <a:solidFill>
                  <a:srgbClr val="FF0000"/>
                </a:solidFill>
                <a:latin typeface="Times New Roman" pitchFamily="18" charset="0"/>
                <a:cs typeface="Times New Roman" pitchFamily="18" charset="0"/>
              </a:rPr>
              <a:t>в1915 году</a:t>
            </a:r>
            <a:r>
              <a:rPr lang="ru-RU" dirty="0" smtClean="0">
                <a:latin typeface="Times New Roman" pitchFamily="18" charset="0"/>
                <a:cs typeface="Times New Roman" pitchFamily="18" charset="0"/>
              </a:rPr>
              <a:t>.  </a:t>
            </a:r>
            <a:r>
              <a:rPr lang="ru-RU" dirty="0" smtClean="0">
                <a:solidFill>
                  <a:schemeClr val="accent1">
                    <a:lumMod val="75000"/>
                  </a:schemeClr>
                </a:solidFill>
                <a:latin typeface="Times New Roman" pitchFamily="18" charset="0"/>
                <a:cs typeface="Times New Roman" pitchFamily="18" charset="0"/>
              </a:rPr>
              <a:t>Тогда на улице </a:t>
            </a:r>
            <a:r>
              <a:rPr lang="ru-RU" dirty="0" err="1" smtClean="0">
                <a:solidFill>
                  <a:schemeClr val="accent1">
                    <a:lumMod val="75000"/>
                  </a:schemeClr>
                </a:solidFill>
                <a:latin typeface="Times New Roman" pitchFamily="18" charset="0"/>
                <a:cs typeface="Times New Roman" pitchFamily="18" charset="0"/>
              </a:rPr>
              <a:t>Орской</a:t>
            </a:r>
            <a:r>
              <a:rPr lang="ru-RU" dirty="0" smtClean="0">
                <a:solidFill>
                  <a:schemeClr val="accent1">
                    <a:lumMod val="75000"/>
                  </a:schemeClr>
                </a:solidFill>
                <a:latin typeface="Times New Roman" pitchFamily="18" charset="0"/>
                <a:cs typeface="Times New Roman" pitchFamily="18" charset="0"/>
              </a:rPr>
              <a:t>  началось строительство бараков для заразных больных. В 1976 году  больница была преобразована в медсанчасть. В 2001 году  была переименована в Государственное учреждение  здравоохранения «ООКБ№2». Сегодня  больница имеет 8 корпусов. На её базе  расположены 5 кафедр медицинской академии.</a:t>
            </a:r>
            <a:endParaRPr lang="ru-RU" dirty="0">
              <a:solidFill>
                <a:schemeClr val="accent1">
                  <a:lumMod val="75000"/>
                </a:schemeClr>
              </a:solidFill>
              <a:latin typeface="Times New Roman" pitchFamily="18" charset="0"/>
              <a:cs typeface="Times New Roman" pitchFamily="18" charset="0"/>
            </a:endParaRPr>
          </a:p>
        </p:txBody>
      </p:sp>
      <p:pic>
        <p:nvPicPr>
          <p:cNvPr id="3074" name="Picture 2" descr="Областная больница (ОКБ) - 359 врачей, 500 отзывов | Оренбург - ПроДокторов"/>
          <p:cNvPicPr>
            <a:picLocks noChangeAspect="1" noChangeArrowheads="1"/>
          </p:cNvPicPr>
          <p:nvPr/>
        </p:nvPicPr>
        <p:blipFill>
          <a:blip r:embed="rId3" cstate="print"/>
          <a:srcRect/>
          <a:stretch>
            <a:fillRect/>
          </a:stretch>
        </p:blipFill>
        <p:spPr bwMode="auto">
          <a:xfrm>
            <a:off x="4286248" y="3357562"/>
            <a:ext cx="4393437"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571968" y="2643182"/>
            <a:ext cx="4572032" cy="369332"/>
          </a:xfrm>
          <a:prstGeom prst="rect">
            <a:avLst/>
          </a:prstGeom>
        </p:spPr>
        <p:txBody>
          <a:bodyPr wrap="square">
            <a:spAutoFit/>
          </a:bodyPr>
          <a:lstStyle/>
          <a:p>
            <a:r>
              <a:rPr lang="ru-RU" dirty="0" smtClean="0"/>
              <a:t> </a:t>
            </a:r>
            <a:endParaRPr lang="ru-RU" dirty="0"/>
          </a:p>
        </p:txBody>
      </p:sp>
      <p:sp>
        <p:nvSpPr>
          <p:cNvPr id="8" name="Прямоугольник 7"/>
          <p:cNvSpPr/>
          <p:nvPr/>
        </p:nvSpPr>
        <p:spPr>
          <a:xfrm>
            <a:off x="4143372" y="4180344"/>
            <a:ext cx="4786346" cy="2031325"/>
          </a:xfrm>
          <a:prstGeom prst="rect">
            <a:avLst/>
          </a:prstGeom>
        </p:spPr>
        <p:txBody>
          <a:bodyPr wrap="square">
            <a:spAutoFit/>
          </a:bodyPr>
          <a:lstStyle/>
          <a:p>
            <a:r>
              <a:rPr lang="ru-RU" dirty="0" smtClean="0">
                <a:latin typeface="Times New Roman" pitchFamily="18" charset="0"/>
                <a:cs typeface="Times New Roman" pitchFamily="18" charset="0"/>
              </a:rPr>
              <a:t>В городе  Оренбурге </a:t>
            </a:r>
            <a:r>
              <a:rPr lang="ru-RU" dirty="0" smtClean="0">
                <a:solidFill>
                  <a:srgbClr val="FF0000"/>
                </a:solidFill>
                <a:latin typeface="Times New Roman" pitchFamily="18" charset="0"/>
                <a:cs typeface="Times New Roman" pitchFamily="18" charset="0"/>
              </a:rPr>
              <a:t>10 </a:t>
            </a:r>
            <a:r>
              <a:rPr lang="ru-RU" dirty="0" err="1" smtClean="0">
                <a:solidFill>
                  <a:srgbClr val="FF0000"/>
                </a:solidFill>
                <a:latin typeface="Times New Roman" pitchFamily="18" charset="0"/>
                <a:cs typeface="Times New Roman" pitchFamily="18" charset="0"/>
              </a:rPr>
              <a:t>машиностоительных</a:t>
            </a:r>
            <a:r>
              <a:rPr lang="ru-RU" dirty="0" smtClean="0">
                <a:solidFill>
                  <a:srgbClr val="FF0000"/>
                </a:solidFill>
                <a:latin typeface="Times New Roman" pitchFamily="18" charset="0"/>
                <a:cs typeface="Times New Roman" pitchFamily="18" charset="0"/>
              </a:rPr>
              <a:t> предприятий</a:t>
            </a:r>
            <a:r>
              <a:rPr lang="ru-RU" dirty="0" smtClean="0">
                <a:latin typeface="Times New Roman" pitchFamily="18" charset="0"/>
                <a:cs typeface="Times New Roman" pitchFamily="18" charset="0"/>
              </a:rPr>
              <a:t>: ОАО «</a:t>
            </a:r>
            <a:r>
              <a:rPr lang="ru-RU" dirty="0" err="1" smtClean="0">
                <a:latin typeface="Times New Roman" pitchFamily="18" charset="0"/>
                <a:cs typeface="Times New Roman" pitchFamily="18" charset="0"/>
              </a:rPr>
              <a:t>Гидропроцесс</a:t>
            </a:r>
            <a:r>
              <a:rPr lang="ru-RU" dirty="0" smtClean="0">
                <a:latin typeface="Times New Roman" pitchFamily="18" charset="0"/>
                <a:cs typeface="Times New Roman" pitchFamily="18" charset="0"/>
              </a:rPr>
              <a:t>», ПО  «Стрела» , ОАО "Завод Бурового оборудования«, «Инвертор»,  завод  «Металлист», </a:t>
            </a:r>
            <a:r>
              <a:rPr lang="ru-RU" dirty="0" err="1" smtClean="0">
                <a:latin typeface="Times New Roman" pitchFamily="18" charset="0"/>
                <a:cs typeface="Times New Roman" pitchFamily="18" charset="0"/>
              </a:rPr>
              <a:t>ПромСтройМаш</a:t>
            </a:r>
            <a:r>
              <a:rPr lang="ru-RU" dirty="0" smtClean="0">
                <a:latin typeface="Times New Roman" pitchFamily="18" charset="0"/>
                <a:cs typeface="Times New Roman" pitchFamily="18" charset="0"/>
              </a:rPr>
              <a:t>, Оренбургский станкозавод «</a:t>
            </a:r>
            <a:r>
              <a:rPr lang="ru-RU" dirty="0" err="1" smtClean="0">
                <a:latin typeface="Times New Roman" pitchFamily="18" charset="0"/>
                <a:cs typeface="Times New Roman" pitchFamily="18" charset="0"/>
              </a:rPr>
              <a:t>Орстан</a:t>
            </a:r>
            <a:r>
              <a:rPr lang="ru-RU" dirty="0" smtClean="0">
                <a:latin typeface="Times New Roman" pitchFamily="18" charset="0"/>
                <a:cs typeface="Times New Roman" pitchFamily="18" charset="0"/>
              </a:rPr>
              <a:t>», научно-производственное предприятие «Энергия»,  </a:t>
            </a:r>
            <a:endParaRPr lang="ru-RU" b="1" dirty="0"/>
          </a:p>
        </p:txBody>
      </p:sp>
      <p:pic>
        <p:nvPicPr>
          <p:cNvPr id="10"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1" name="Скругленный прямоугольник 10"/>
          <p:cNvSpPr/>
          <p:nvPr/>
        </p:nvSpPr>
        <p:spPr>
          <a:xfrm>
            <a:off x="428596" y="857232"/>
            <a:ext cx="8358246" cy="585791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2" name="TextBox 11"/>
          <p:cNvSpPr txBox="1"/>
          <p:nvPr/>
        </p:nvSpPr>
        <p:spPr>
          <a:xfrm>
            <a:off x="928662" y="1285860"/>
            <a:ext cx="7858180" cy="2585323"/>
          </a:xfrm>
          <a:prstGeom prst="rect">
            <a:avLst/>
          </a:prstGeom>
          <a:noFill/>
        </p:spPr>
        <p:txBody>
          <a:bodyPr wrap="square" rtlCol="0">
            <a:spAutoFit/>
          </a:bodyPr>
          <a:lstStyle/>
          <a:p>
            <a:r>
              <a:rPr lang="ru-RU" dirty="0" smtClean="0">
                <a:latin typeface="Times New Roman" pitchFamily="18" charset="0"/>
                <a:cs typeface="Times New Roman" pitchFamily="18" charset="0"/>
              </a:rPr>
              <a:t> В городе  Оренбурге </a:t>
            </a:r>
            <a:r>
              <a:rPr lang="ru-RU" dirty="0" smtClean="0">
                <a:solidFill>
                  <a:srgbClr val="FF0000"/>
                </a:solidFill>
                <a:latin typeface="Times New Roman" pitchFamily="18" charset="0"/>
                <a:cs typeface="Times New Roman" pitchFamily="18" charset="0"/>
              </a:rPr>
              <a:t>10 </a:t>
            </a:r>
            <a:r>
              <a:rPr lang="ru-RU" dirty="0" err="1" smtClean="0">
                <a:solidFill>
                  <a:srgbClr val="FF0000"/>
                </a:solidFill>
                <a:latin typeface="Times New Roman" pitchFamily="18" charset="0"/>
                <a:cs typeface="Times New Roman" pitchFamily="18" charset="0"/>
              </a:rPr>
              <a:t>машиностоительных</a:t>
            </a:r>
            <a:r>
              <a:rPr lang="ru-RU" dirty="0" smtClean="0">
                <a:solidFill>
                  <a:srgbClr val="FF0000"/>
                </a:solidFill>
                <a:latin typeface="Times New Roman" pitchFamily="18" charset="0"/>
                <a:cs typeface="Times New Roman" pitchFamily="18" charset="0"/>
              </a:rPr>
              <a:t> предприятий: </a:t>
            </a:r>
          </a:p>
          <a:p>
            <a:r>
              <a:rPr lang="ru-RU" dirty="0" smtClean="0">
                <a:latin typeface="Times New Roman" pitchFamily="18" charset="0"/>
                <a:cs typeface="Times New Roman" pitchFamily="18" charset="0"/>
              </a:rPr>
              <a:t>ОАО «Гидропресс» (1953 г),  ПО  «Стрела» , ОАО «Завод Бурового оборудования»,  завод «Инвертор»,  завод  «Металлист», </a:t>
            </a:r>
            <a:r>
              <a:rPr lang="ru-RU" dirty="0" err="1" smtClean="0">
                <a:latin typeface="Times New Roman" pitchFamily="18" charset="0"/>
                <a:cs typeface="Times New Roman" pitchFamily="18" charset="0"/>
              </a:rPr>
              <a:t>ПромСтройМаш</a:t>
            </a:r>
            <a:r>
              <a:rPr lang="ru-RU" dirty="0" smtClean="0">
                <a:latin typeface="Times New Roman" pitchFamily="18" charset="0"/>
                <a:cs typeface="Times New Roman" pitchFamily="18" charset="0"/>
              </a:rPr>
              <a:t>, Оренбургский станкозавод «</a:t>
            </a:r>
            <a:r>
              <a:rPr lang="ru-RU" dirty="0" err="1" smtClean="0">
                <a:latin typeface="Times New Roman" pitchFamily="18" charset="0"/>
                <a:cs typeface="Times New Roman" pitchFamily="18" charset="0"/>
              </a:rPr>
              <a:t>Орстан</a:t>
            </a:r>
            <a:r>
              <a:rPr lang="ru-RU" dirty="0" smtClean="0">
                <a:latin typeface="Times New Roman" pitchFamily="18" charset="0"/>
                <a:cs typeface="Times New Roman" pitchFamily="18" charset="0"/>
              </a:rPr>
              <a:t>», научно-производственное предприятие «Энергия», ООМЗ, «Оренбургский радиатор» (1941 г)</a:t>
            </a:r>
          </a:p>
          <a:p>
            <a:r>
              <a:rPr lang="ru-RU" dirty="0" smtClean="0">
                <a:latin typeface="Times New Roman" pitchFamily="18" charset="0"/>
                <a:cs typeface="Times New Roman" pitchFamily="18" charset="0"/>
              </a:rPr>
              <a:t>ООО «Газпром добыча Оренбург» — промышленный комплекс Российской Федерации. Предприятие было создано </a:t>
            </a:r>
            <a:r>
              <a:rPr lang="ru-RU" dirty="0" smtClean="0">
                <a:solidFill>
                  <a:srgbClr val="FF0000"/>
                </a:solidFill>
                <a:latin typeface="Times New Roman" pitchFamily="18" charset="0"/>
                <a:cs typeface="Times New Roman" pitchFamily="18" charset="0"/>
              </a:rPr>
              <a:t>20 марта 1968 года. </a:t>
            </a:r>
            <a:r>
              <a:rPr lang="ru-RU" dirty="0" smtClean="0">
                <a:latin typeface="Times New Roman" pitchFamily="18" charset="0"/>
                <a:cs typeface="Times New Roman" pitchFamily="18" charset="0"/>
              </a:rPr>
              <a:t>На сегодня остаточные запасы газа составляют </a:t>
            </a:r>
            <a:r>
              <a:rPr lang="ru-RU" dirty="0" smtClean="0">
                <a:solidFill>
                  <a:srgbClr val="FF0000"/>
                </a:solidFill>
                <a:latin typeface="Times New Roman" pitchFamily="18" charset="0"/>
                <a:cs typeface="Times New Roman" pitchFamily="18" charset="0"/>
              </a:rPr>
              <a:t>630 миллиардов кубометров</a:t>
            </a: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220 миллионов тонн нефти и 90 миллионов тонн конденсата.</a:t>
            </a:r>
          </a:p>
        </p:txBody>
      </p:sp>
      <p:pic>
        <p:nvPicPr>
          <p:cNvPr id="11266" name="Picture 2" descr="http://sgeokom.ru/wp-content/uploads/gpz-na-zamenu.jpg"/>
          <p:cNvPicPr>
            <a:picLocks noChangeAspect="1" noChangeArrowheads="1"/>
          </p:cNvPicPr>
          <p:nvPr/>
        </p:nvPicPr>
        <p:blipFill>
          <a:blip r:embed="rId4" cstate="print"/>
          <a:srcRect/>
          <a:stretch>
            <a:fillRect/>
          </a:stretch>
        </p:blipFill>
        <p:spPr bwMode="auto">
          <a:xfrm>
            <a:off x="4000496" y="4071942"/>
            <a:ext cx="2464611" cy="1643074"/>
          </a:xfrm>
          <a:prstGeom prst="roundRect">
            <a:avLst/>
          </a:prstGeom>
          <a:noFill/>
        </p:spPr>
      </p:pic>
      <p:pic>
        <p:nvPicPr>
          <p:cNvPr id="11268" name="Picture 4" descr="http://oren-ok.ru/wp-content/uploads/2018/03/gidropress-kopiya-e1521384289132.jpg"/>
          <p:cNvPicPr>
            <a:picLocks noChangeAspect="1" noChangeArrowheads="1"/>
          </p:cNvPicPr>
          <p:nvPr/>
        </p:nvPicPr>
        <p:blipFill>
          <a:blip r:embed="rId5" cstate="print"/>
          <a:srcRect/>
          <a:stretch>
            <a:fillRect/>
          </a:stretch>
        </p:blipFill>
        <p:spPr bwMode="auto">
          <a:xfrm>
            <a:off x="5857884" y="5214950"/>
            <a:ext cx="2666982" cy="1454718"/>
          </a:xfrm>
          <a:prstGeom prst="roundRect">
            <a:avLst/>
          </a:prstGeom>
          <a:noFill/>
        </p:spPr>
      </p:pic>
      <p:pic>
        <p:nvPicPr>
          <p:cNvPr id="11272" name="Picture 8" descr="https://www.orinfo.ru/sites/default/files/styles/image_1170x660/public/avatar_crop/120746-64774.jpg?itok=6gGJY1sc"/>
          <p:cNvPicPr>
            <a:picLocks noChangeAspect="1" noChangeArrowheads="1"/>
          </p:cNvPicPr>
          <p:nvPr/>
        </p:nvPicPr>
        <p:blipFill>
          <a:blip r:embed="rId6" cstate="print"/>
          <a:srcRect/>
          <a:stretch>
            <a:fillRect/>
          </a:stretch>
        </p:blipFill>
        <p:spPr bwMode="auto">
          <a:xfrm>
            <a:off x="571472" y="4071942"/>
            <a:ext cx="2286016" cy="1432424"/>
          </a:xfrm>
          <a:prstGeom prst="roundRect">
            <a:avLst/>
          </a:prstGeom>
          <a:noFill/>
        </p:spPr>
      </p:pic>
      <p:pic>
        <p:nvPicPr>
          <p:cNvPr id="18" name="Picture 6" descr="http://orenweek.ru/wp-content/uploads/2018/09/on_18-09-24_Strela.jpg"/>
          <p:cNvPicPr>
            <a:picLocks noChangeAspect="1" noChangeArrowheads="1"/>
          </p:cNvPicPr>
          <p:nvPr/>
        </p:nvPicPr>
        <p:blipFill>
          <a:blip r:embed="rId7" cstate="print"/>
          <a:srcRect/>
          <a:stretch>
            <a:fillRect/>
          </a:stretch>
        </p:blipFill>
        <p:spPr bwMode="auto">
          <a:xfrm>
            <a:off x="2000232" y="5143512"/>
            <a:ext cx="2428892" cy="1500198"/>
          </a:xfrm>
          <a:prstGeom prst="roundRect">
            <a:avLst/>
          </a:prstGeom>
          <a:noFill/>
        </p:spPr>
      </p:pic>
      <p:sp>
        <p:nvSpPr>
          <p:cNvPr id="15" name="TextBox 14"/>
          <p:cNvSpPr txBox="1"/>
          <p:nvPr/>
        </p:nvSpPr>
        <p:spPr>
          <a:xfrm>
            <a:off x="3286116" y="785794"/>
            <a:ext cx="3214710" cy="1077218"/>
          </a:xfrm>
          <a:prstGeom prst="rect">
            <a:avLst/>
          </a:prstGeom>
          <a:noFill/>
        </p:spPr>
        <p:txBody>
          <a:bodyPr wrap="square" rtlCol="0">
            <a:spAutoFit/>
          </a:bodyPr>
          <a:lstStyle/>
          <a:p>
            <a:r>
              <a:rPr lang="ru-RU" sz="3200" b="1" dirty="0" smtClean="0">
                <a:solidFill>
                  <a:srgbClr val="FF0000"/>
                </a:solidFill>
                <a:latin typeface="Times New Roman" pitchFamily="18" charset="0"/>
                <a:cs typeface="Times New Roman" pitchFamily="18" charset="0"/>
              </a:rPr>
              <a:t>Предприятия  </a:t>
            </a:r>
          </a:p>
          <a:p>
            <a:endParaRPr lang="ru-RU"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571968" y="2643182"/>
            <a:ext cx="4572032" cy="369332"/>
          </a:xfrm>
          <a:prstGeom prst="rect">
            <a:avLst/>
          </a:prstGeom>
        </p:spPr>
        <p:txBody>
          <a:bodyPr wrap="square">
            <a:spAutoFit/>
          </a:bodyPr>
          <a:lstStyle/>
          <a:p>
            <a:r>
              <a:rPr lang="ru-RU" dirty="0" smtClean="0"/>
              <a:t> </a:t>
            </a:r>
            <a:endParaRPr lang="ru-RU" dirty="0"/>
          </a:p>
        </p:txBody>
      </p:sp>
      <p:sp>
        <p:nvSpPr>
          <p:cNvPr id="8" name="Прямоугольник 7"/>
          <p:cNvSpPr/>
          <p:nvPr/>
        </p:nvSpPr>
        <p:spPr>
          <a:xfrm>
            <a:off x="785786" y="1142984"/>
            <a:ext cx="7786742" cy="923330"/>
          </a:xfrm>
          <a:prstGeom prst="rect">
            <a:avLst/>
          </a:prstGeom>
        </p:spPr>
        <p:txBody>
          <a:bodyPr wrap="square">
            <a:spAutoFit/>
          </a:bodyPr>
          <a:lstStyle/>
          <a:p>
            <a:r>
              <a:rPr lang="ru-RU" dirty="0" smtClean="0">
                <a:latin typeface="Times New Roman" pitchFamily="18" charset="0"/>
                <a:cs typeface="Times New Roman" pitchFamily="18" charset="0"/>
              </a:rPr>
              <a:t> </a:t>
            </a:r>
          </a:p>
          <a:p>
            <a:endParaRPr lang="ru-RU" b="1" dirty="0" smtClean="0"/>
          </a:p>
          <a:p>
            <a:endParaRPr lang="ru-RU" b="1" dirty="0"/>
          </a:p>
        </p:txBody>
      </p:sp>
      <p:sp>
        <p:nvSpPr>
          <p:cNvPr id="9" name="TextBox 8"/>
          <p:cNvSpPr txBox="1"/>
          <p:nvPr/>
        </p:nvSpPr>
        <p:spPr>
          <a:xfrm>
            <a:off x="3500430" y="642918"/>
            <a:ext cx="2571768" cy="36933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 </a:t>
            </a:r>
            <a:endParaRPr lang="ru-RU" b="1" dirty="0">
              <a:solidFill>
                <a:srgbClr val="FF0000"/>
              </a:solidFill>
              <a:latin typeface="Times New Roman" pitchFamily="18" charset="0"/>
              <a:cs typeface="Times New Roman" pitchFamily="18" charset="0"/>
            </a:endParaRPr>
          </a:p>
        </p:txBody>
      </p:sp>
      <p:sp>
        <p:nvSpPr>
          <p:cNvPr id="10" name="Прямоугольник 9"/>
          <p:cNvSpPr/>
          <p:nvPr/>
        </p:nvSpPr>
        <p:spPr>
          <a:xfrm>
            <a:off x="2286000" y="2967335"/>
            <a:ext cx="4572000" cy="369332"/>
          </a:xfrm>
          <a:prstGeom prst="rect">
            <a:avLst/>
          </a:prstGeom>
        </p:spPr>
        <p:txBody>
          <a:bodyPr>
            <a:spAutoFit/>
          </a:bodyPr>
          <a:lstStyle/>
          <a:p>
            <a:r>
              <a:rPr lang="ru-RU" dirty="0" smtClean="0"/>
              <a:t> </a:t>
            </a:r>
            <a:endParaRPr lang="ru-RU" dirty="0"/>
          </a:p>
        </p:txBody>
      </p:sp>
      <p:pic>
        <p:nvPicPr>
          <p:cNvPr id="11"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2" name="Скругленный прямоугольник 11"/>
          <p:cNvSpPr/>
          <p:nvPr/>
        </p:nvSpPr>
        <p:spPr>
          <a:xfrm>
            <a:off x="428596" y="571480"/>
            <a:ext cx="8286808" cy="435771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642910" y="714356"/>
            <a:ext cx="8001056" cy="3970318"/>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Оренбургский локомотиворемонтный завод </a:t>
            </a:r>
            <a:r>
              <a:rPr lang="ru-RU" dirty="0" smtClean="0">
                <a:latin typeface="Times New Roman" pitchFamily="18" charset="0"/>
                <a:cs typeface="Times New Roman" pitchFamily="18" charset="0"/>
              </a:rPr>
              <a:t> строился как </a:t>
            </a:r>
            <a:r>
              <a:rPr lang="ru-RU" b="1" i="1" dirty="0" smtClean="0">
                <a:latin typeface="Times New Roman" pitchFamily="18" charset="0"/>
                <a:cs typeface="Times New Roman" pitchFamily="18" charset="0"/>
              </a:rPr>
              <a:t>Главные железнодорожные мастерские</a:t>
            </a:r>
            <a:r>
              <a:rPr lang="ru-RU" dirty="0" smtClean="0">
                <a:latin typeface="Times New Roman" pitchFamily="18" charset="0"/>
                <a:cs typeface="Times New Roman" pitchFamily="18" charset="0"/>
              </a:rPr>
              <a:t> Ташкентской железной дороги</a:t>
            </a:r>
          </a:p>
          <a:p>
            <a:r>
              <a:rPr lang="ru-RU" dirty="0" smtClean="0">
                <a:latin typeface="Times New Roman" pitchFamily="18" charset="0"/>
                <a:cs typeface="Times New Roman" pitchFamily="18" charset="0"/>
              </a:rPr>
              <a:t> (основаны </a:t>
            </a:r>
            <a:r>
              <a:rPr lang="ru-RU" dirty="0" smtClean="0">
                <a:solidFill>
                  <a:srgbClr val="FF0000"/>
                </a:solidFill>
                <a:latin typeface="Times New Roman" pitchFamily="18" charset="0"/>
                <a:cs typeface="Times New Roman" pitchFamily="18" charset="0"/>
              </a:rPr>
              <a:t>15 января 1905 года</a:t>
            </a:r>
            <a:r>
              <a:rPr lang="ru-RU" dirty="0" smtClean="0">
                <a:latin typeface="Times New Roman" pitchFamily="18" charset="0"/>
                <a:cs typeface="Times New Roman" pitchFamily="18" charset="0"/>
              </a:rPr>
              <a:t>). В 1928 году мастерские были преобразованы в </a:t>
            </a:r>
            <a:r>
              <a:rPr lang="ru-RU" b="1" i="1" dirty="0" smtClean="0">
                <a:latin typeface="Times New Roman" pitchFamily="18" charset="0"/>
                <a:cs typeface="Times New Roman" pitchFamily="18" charset="0"/>
              </a:rPr>
              <a:t>Оренбургский паровозовагоноремонтный завод</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 февраля 2013 года ОЛРЗ входит в состав современного </a:t>
            </a:r>
            <a:r>
              <a:rPr lang="ru-RU" dirty="0" smtClean="0">
                <a:latin typeface="Times New Roman" pitchFamily="18" charset="0"/>
                <a:cs typeface="Times New Roman" pitchFamily="18" charset="0"/>
                <a:hlinkClick r:id="rId4" tooltip="Холдинг"/>
              </a:rPr>
              <a:t>холдинга</a:t>
            </a:r>
            <a:r>
              <a:rPr lang="ru-RU" dirty="0" smtClean="0">
                <a:latin typeface="Times New Roman" pitchFamily="18" charset="0"/>
                <a:cs typeface="Times New Roman" pitchFamily="18" charset="0"/>
              </a:rPr>
              <a:t> ООО «</a:t>
            </a:r>
            <a:r>
              <a:rPr lang="ru-RU" dirty="0" err="1" smtClean="0">
                <a:latin typeface="Times New Roman" pitchFamily="18" charset="0"/>
                <a:cs typeface="Times New Roman" pitchFamily="18" charset="0"/>
              </a:rPr>
              <a:t>ЛокоТех</a:t>
            </a:r>
            <a:r>
              <a:rPr lang="ru-RU" dirty="0" smtClean="0">
                <a:latin typeface="Times New Roman" pitchFamily="18" charset="0"/>
                <a:cs typeface="Times New Roman" pitchFamily="18" charset="0"/>
              </a:rPr>
              <a:t>» .</a:t>
            </a:r>
          </a:p>
          <a:p>
            <a:endParaRPr lang="ru-RU" dirty="0" smtClean="0">
              <a:latin typeface="Times New Roman" pitchFamily="18" charset="0"/>
              <a:cs typeface="Times New Roman" pitchFamily="18" charset="0"/>
            </a:endParaRPr>
          </a:p>
          <a:p>
            <a:r>
              <a:rPr lang="ru-RU" dirty="0" smtClean="0">
                <a:solidFill>
                  <a:srgbClr val="FF0000"/>
                </a:solidFill>
                <a:latin typeface="Times New Roman" pitchFamily="18" charset="0"/>
                <a:cs typeface="Times New Roman" pitchFamily="18" charset="0"/>
              </a:rPr>
              <a:t>В 1939 году </a:t>
            </a:r>
            <a:r>
              <a:rPr lang="ru-RU" dirty="0" smtClean="0">
                <a:latin typeface="Times New Roman" pitchFamily="18" charset="0"/>
                <a:cs typeface="Times New Roman" pitchFamily="18" charset="0"/>
              </a:rPr>
              <a:t>открылась фабрика пуховых платков. Изделия из оренбургского пуха — шали и паутинки — особенно нежные и мягкие. </a:t>
            </a:r>
          </a:p>
          <a:p>
            <a:r>
              <a:rPr lang="ru-RU" dirty="0" smtClean="0">
                <a:latin typeface="Times New Roman" pitchFamily="18" charset="0"/>
                <a:cs typeface="Times New Roman" pitchFamily="18" charset="0"/>
              </a:rPr>
              <a:t>Пух оренбургских коз — самый тонкий в мире: толщина </a:t>
            </a:r>
          </a:p>
          <a:p>
            <a:r>
              <a:rPr lang="ru-RU" dirty="0" smtClean="0">
                <a:latin typeface="Times New Roman" pitchFamily="18" charset="0"/>
                <a:cs typeface="Times New Roman" pitchFamily="18" charset="0"/>
              </a:rPr>
              <a:t>пуха оренбургских коз — </a:t>
            </a:r>
            <a:r>
              <a:rPr lang="ru-RU" dirty="0" smtClean="0">
                <a:solidFill>
                  <a:srgbClr val="FF0000"/>
                </a:solidFill>
                <a:latin typeface="Times New Roman" pitchFamily="18" charset="0"/>
                <a:cs typeface="Times New Roman" pitchFamily="18" charset="0"/>
              </a:rPr>
              <a:t>16-18 мкм</a:t>
            </a:r>
            <a:r>
              <a:rPr lang="ru-RU" dirty="0" smtClean="0">
                <a:latin typeface="Times New Roman" pitchFamily="18" charset="0"/>
                <a:cs typeface="Times New Roman" pitchFamily="18" charset="0"/>
              </a:rPr>
              <a:t>. Вместе с тем, этот пух</a:t>
            </a:r>
          </a:p>
          <a:p>
            <a:r>
              <a:rPr lang="ru-RU" dirty="0" smtClean="0">
                <a:latin typeface="Times New Roman" pitchFamily="18" charset="0"/>
                <a:cs typeface="Times New Roman" pitchFamily="18" charset="0"/>
              </a:rPr>
              <a:t>очень прочный — прочнее шерсти.</a:t>
            </a:r>
          </a:p>
          <a:p>
            <a:r>
              <a:rPr lang="ru-RU" b="1"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Сколько лет  радует своими изделиями  Оренбургская пуховая фабрика?</a:t>
            </a:r>
          </a:p>
          <a:p>
            <a:endParaRPr lang="ru-RU" dirty="0"/>
          </a:p>
        </p:txBody>
      </p:sp>
      <p:pic>
        <p:nvPicPr>
          <p:cNvPr id="1026" name="Picture 2" descr="https://upload.wikimedia.org/wikipedia/ru/a/a5/%D0%9E%D0%9B%D0%A0%D0%97.png"/>
          <p:cNvPicPr>
            <a:picLocks noChangeAspect="1" noChangeArrowheads="1"/>
          </p:cNvPicPr>
          <p:nvPr/>
        </p:nvPicPr>
        <p:blipFill>
          <a:blip r:embed="rId5" cstate="print"/>
          <a:srcRect/>
          <a:stretch>
            <a:fillRect/>
          </a:stretch>
        </p:blipFill>
        <p:spPr bwMode="auto">
          <a:xfrm>
            <a:off x="7358082" y="642918"/>
            <a:ext cx="876293" cy="667228"/>
          </a:xfrm>
          <a:prstGeom prst="rect">
            <a:avLst/>
          </a:prstGeom>
          <a:noFill/>
        </p:spPr>
      </p:pic>
      <p:pic>
        <p:nvPicPr>
          <p:cNvPr id="1028" name="Picture 4" descr="http://xn----7sbeiiuhced0aicivdsh1a.xn--p1ai/artimg/images/DSC_0654(4).jpg"/>
          <p:cNvPicPr>
            <a:picLocks noChangeAspect="1" noChangeArrowheads="1"/>
          </p:cNvPicPr>
          <p:nvPr/>
        </p:nvPicPr>
        <p:blipFill>
          <a:blip r:embed="rId6" cstate="print"/>
          <a:srcRect/>
          <a:stretch>
            <a:fillRect/>
          </a:stretch>
        </p:blipFill>
        <p:spPr bwMode="auto">
          <a:xfrm>
            <a:off x="6756097" y="2714620"/>
            <a:ext cx="1673555" cy="1071570"/>
          </a:xfrm>
          <a:prstGeom prst="round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571968" y="2643182"/>
            <a:ext cx="4572032" cy="369332"/>
          </a:xfrm>
          <a:prstGeom prst="rect">
            <a:avLst/>
          </a:prstGeom>
        </p:spPr>
        <p:txBody>
          <a:bodyPr wrap="square">
            <a:spAutoFit/>
          </a:bodyPr>
          <a:lstStyle/>
          <a:p>
            <a:r>
              <a:rPr lang="ru-RU" dirty="0" smtClean="0"/>
              <a:t> </a:t>
            </a:r>
            <a:endParaRPr lang="ru-RU" dirty="0"/>
          </a:p>
        </p:txBody>
      </p:sp>
      <p:sp>
        <p:nvSpPr>
          <p:cNvPr id="8" name="Прямоугольник 7"/>
          <p:cNvSpPr/>
          <p:nvPr/>
        </p:nvSpPr>
        <p:spPr>
          <a:xfrm>
            <a:off x="785786" y="1142984"/>
            <a:ext cx="7786742" cy="923330"/>
          </a:xfrm>
          <a:prstGeom prst="rect">
            <a:avLst/>
          </a:prstGeom>
        </p:spPr>
        <p:txBody>
          <a:bodyPr wrap="square">
            <a:spAutoFit/>
          </a:bodyPr>
          <a:lstStyle/>
          <a:p>
            <a:r>
              <a:rPr lang="ru-RU" dirty="0" smtClean="0">
                <a:latin typeface="Times New Roman" pitchFamily="18" charset="0"/>
                <a:cs typeface="Times New Roman" pitchFamily="18" charset="0"/>
              </a:rPr>
              <a:t> </a:t>
            </a:r>
          </a:p>
          <a:p>
            <a:endParaRPr lang="ru-RU" b="1" dirty="0" smtClean="0"/>
          </a:p>
          <a:p>
            <a:endParaRPr lang="ru-RU" b="1" dirty="0"/>
          </a:p>
        </p:txBody>
      </p:sp>
      <p:sp>
        <p:nvSpPr>
          <p:cNvPr id="9" name="TextBox 8"/>
          <p:cNvSpPr txBox="1"/>
          <p:nvPr/>
        </p:nvSpPr>
        <p:spPr>
          <a:xfrm>
            <a:off x="3500430" y="642918"/>
            <a:ext cx="2571768" cy="36933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 </a:t>
            </a:r>
            <a:endParaRPr lang="ru-RU" b="1" dirty="0">
              <a:solidFill>
                <a:srgbClr val="FF0000"/>
              </a:solidFill>
              <a:latin typeface="Times New Roman" pitchFamily="18" charset="0"/>
              <a:cs typeface="Times New Roman" pitchFamily="18" charset="0"/>
            </a:endParaRPr>
          </a:p>
        </p:txBody>
      </p:sp>
      <p:sp>
        <p:nvSpPr>
          <p:cNvPr id="10" name="Прямоугольник 9"/>
          <p:cNvSpPr/>
          <p:nvPr/>
        </p:nvSpPr>
        <p:spPr>
          <a:xfrm>
            <a:off x="2286000" y="2967335"/>
            <a:ext cx="4572000" cy="1477328"/>
          </a:xfrm>
          <a:prstGeom prst="rect">
            <a:avLst/>
          </a:prstGeom>
        </p:spPr>
        <p:txBody>
          <a:bodyPr>
            <a:spAutoFit/>
          </a:bodyPr>
          <a:lstStyle/>
          <a:p>
            <a:r>
              <a:rPr lang="ru-RU" dirty="0" smtClean="0"/>
              <a:t> </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p>
          <a:p>
            <a:endParaRPr lang="ru-RU" dirty="0"/>
          </a:p>
        </p:txBody>
      </p:sp>
      <p:pic>
        <p:nvPicPr>
          <p:cNvPr id="11"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2" name="Скругленный прямоугольник 11"/>
          <p:cNvSpPr/>
          <p:nvPr/>
        </p:nvSpPr>
        <p:spPr>
          <a:xfrm>
            <a:off x="428596" y="571480"/>
            <a:ext cx="8286808" cy="478634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sp>
        <p:nvSpPr>
          <p:cNvPr id="13" name="TextBox 12"/>
          <p:cNvSpPr txBox="1"/>
          <p:nvPr/>
        </p:nvSpPr>
        <p:spPr>
          <a:xfrm>
            <a:off x="571472" y="714356"/>
            <a:ext cx="8286808" cy="4555093"/>
          </a:xfrm>
          <a:prstGeom prst="rect">
            <a:avLst/>
          </a:prstGeom>
          <a:noFill/>
        </p:spPr>
        <p:txBody>
          <a:bodyPr wrap="square" rtlCol="0">
            <a:spAutoFit/>
          </a:bodyPr>
          <a:lstStyle/>
          <a:p>
            <a:r>
              <a:rPr lang="ru-RU" sz="1600" dirty="0" smtClean="0">
                <a:solidFill>
                  <a:schemeClr val="accent1">
                    <a:lumMod val="75000"/>
                  </a:schemeClr>
                </a:solidFill>
                <a:latin typeface="Times New Roman" pitchFamily="18" charset="0"/>
                <a:cs typeface="Times New Roman" pitchFamily="18" charset="0"/>
              </a:rPr>
              <a:t>22 июня 1941 года — более </a:t>
            </a:r>
            <a:r>
              <a:rPr lang="ru-RU" sz="1600" dirty="0" smtClean="0">
                <a:solidFill>
                  <a:srgbClr val="FF0000"/>
                </a:solidFill>
                <a:latin typeface="Times New Roman" pitchFamily="18" charset="0"/>
                <a:cs typeface="Times New Roman" pitchFamily="18" charset="0"/>
              </a:rPr>
              <a:t>400 </a:t>
            </a:r>
            <a:r>
              <a:rPr lang="ru-RU" sz="1600" dirty="0" smtClean="0">
                <a:solidFill>
                  <a:schemeClr val="accent1">
                    <a:lumMod val="75000"/>
                  </a:schemeClr>
                </a:solidFill>
                <a:latin typeface="Times New Roman" pitchFamily="18" charset="0"/>
                <a:cs typeface="Times New Roman" pitchFamily="18" charset="0"/>
              </a:rPr>
              <a:t>тысяч жителей нашего степного края надели шинели в первые же дни войны. Из них были сформированы </a:t>
            </a:r>
            <a:r>
              <a:rPr lang="ru-RU" sz="1600" dirty="0" smtClean="0">
                <a:solidFill>
                  <a:srgbClr val="FF0000"/>
                </a:solidFill>
                <a:latin typeface="Times New Roman" pitchFamily="18" charset="0"/>
                <a:cs typeface="Times New Roman" pitchFamily="18" charset="0"/>
              </a:rPr>
              <a:t>15 дивизий и одна бригада. </a:t>
            </a:r>
            <a:r>
              <a:rPr lang="ru-RU" sz="1600" dirty="0" smtClean="0">
                <a:solidFill>
                  <a:schemeClr val="accent1">
                    <a:lumMod val="75000"/>
                  </a:schemeClr>
                </a:solidFill>
                <a:latin typeface="Times New Roman" pitchFamily="18" charset="0"/>
                <a:cs typeface="Times New Roman" pitchFamily="18" charset="0"/>
              </a:rPr>
              <a:t>Всего за героическую борьбу с фашизмом высокого звания Героя Советского Союза удостоены </a:t>
            </a:r>
            <a:r>
              <a:rPr lang="ru-RU" sz="1600" b="1" dirty="0" smtClean="0">
                <a:solidFill>
                  <a:schemeClr val="accent1">
                    <a:lumMod val="75000"/>
                  </a:schemeClr>
                </a:solidFill>
                <a:latin typeface="Times New Roman" pitchFamily="18" charset="0"/>
                <a:cs typeface="Times New Roman" pitchFamily="18" charset="0"/>
              </a:rPr>
              <a:t>235</a:t>
            </a:r>
            <a:r>
              <a:rPr lang="ru-RU" sz="1600" dirty="0" smtClean="0">
                <a:solidFill>
                  <a:schemeClr val="accent1">
                    <a:lumMod val="75000"/>
                  </a:schemeClr>
                </a:solidFill>
                <a:latin typeface="Times New Roman" pitchFamily="18" charset="0"/>
                <a:cs typeface="Times New Roman" pitchFamily="18" charset="0"/>
              </a:rPr>
              <a:t> </a:t>
            </a:r>
            <a:r>
              <a:rPr lang="ru-RU" sz="1600" dirty="0" err="1" smtClean="0">
                <a:solidFill>
                  <a:schemeClr val="accent1">
                    <a:lumMod val="75000"/>
                  </a:schemeClr>
                </a:solidFill>
                <a:latin typeface="Times New Roman" pitchFamily="18" charset="0"/>
                <a:cs typeface="Times New Roman" pitchFamily="18" charset="0"/>
              </a:rPr>
              <a:t>оренбуржцев</a:t>
            </a:r>
            <a:r>
              <a:rPr lang="ru-RU" sz="1600" dirty="0" smtClean="0">
                <a:solidFill>
                  <a:schemeClr val="accent1">
                    <a:lumMod val="75000"/>
                  </a:schemeClr>
                </a:solidFill>
                <a:latin typeface="Times New Roman" pitchFamily="18" charset="0"/>
                <a:cs typeface="Times New Roman" pitchFamily="18" charset="0"/>
              </a:rPr>
              <a:t>.  </a:t>
            </a:r>
          </a:p>
          <a:p>
            <a:r>
              <a:rPr lang="ru-RU" sz="1600" dirty="0" smtClean="0">
                <a:solidFill>
                  <a:schemeClr val="accent1">
                    <a:lumMod val="75000"/>
                  </a:schemeClr>
                </a:solidFill>
                <a:latin typeface="Times New Roman" pitchFamily="18" charset="0"/>
                <a:cs typeface="Times New Roman" pitchFamily="18" charset="0"/>
              </a:rPr>
              <a:t>В  октябре 1941 г. Оренбургская область собрала для фронта</a:t>
            </a:r>
            <a:r>
              <a:rPr lang="ru-RU" sz="1600" dirty="0" smtClean="0">
                <a:latin typeface="Times New Roman" pitchFamily="18" charset="0"/>
                <a:cs typeface="Times New Roman" pitchFamily="18" charset="0"/>
              </a:rPr>
              <a:t>   </a:t>
            </a:r>
            <a:r>
              <a:rPr lang="ru-RU" sz="1600" dirty="0" smtClean="0">
                <a:solidFill>
                  <a:schemeClr val="accent1">
                    <a:lumMod val="75000"/>
                  </a:schemeClr>
                </a:solidFill>
                <a:latin typeface="Times New Roman" pitchFamily="18" charset="0"/>
                <a:cs typeface="Times New Roman" pitchFamily="18" charset="0"/>
              </a:rPr>
              <a:t>12 867 пар валенок,   более 3 тыс. полушубков, перчаток и варежек свыше </a:t>
            </a:r>
            <a:r>
              <a:rPr lang="ru-RU" sz="1600" dirty="0" smtClean="0">
                <a:solidFill>
                  <a:srgbClr val="FF0000"/>
                </a:solidFill>
                <a:latin typeface="Times New Roman" pitchFamily="18" charset="0"/>
                <a:cs typeface="Times New Roman" pitchFamily="18" charset="0"/>
              </a:rPr>
              <a:t>36,5 тыс</a:t>
            </a:r>
            <a:r>
              <a:rPr lang="ru-RU" sz="1600" dirty="0" smtClean="0">
                <a:solidFill>
                  <a:schemeClr val="accent1">
                    <a:lumMod val="75000"/>
                  </a:schemeClr>
                </a:solidFill>
                <a:latin typeface="Times New Roman" pitchFamily="18" charset="0"/>
                <a:cs typeface="Times New Roman" pitchFamily="18" charset="0"/>
              </a:rPr>
              <a:t>. пар. </a:t>
            </a:r>
            <a:r>
              <a:rPr lang="ru-RU" sz="1600" dirty="0" smtClean="0">
                <a:solidFill>
                  <a:schemeClr val="accent1">
                    <a:lumMod val="75000"/>
                  </a:schemeClr>
                </a:solidFill>
              </a:rPr>
              <a:t> </a:t>
            </a:r>
            <a:r>
              <a:rPr lang="ru-RU" sz="1600" dirty="0" smtClean="0">
                <a:solidFill>
                  <a:schemeClr val="accent1">
                    <a:lumMod val="75000"/>
                  </a:schemeClr>
                </a:solidFill>
                <a:latin typeface="Times New Roman" pitchFamily="18" charset="0"/>
                <a:cs typeface="Times New Roman" pitchFamily="18" charset="0"/>
              </a:rPr>
              <a:t>Более </a:t>
            </a:r>
            <a:r>
              <a:rPr lang="ru-RU" sz="1600" dirty="0" smtClean="0">
                <a:solidFill>
                  <a:srgbClr val="FF0000"/>
                </a:solidFill>
                <a:latin typeface="Times New Roman" pitchFamily="18" charset="0"/>
                <a:cs typeface="Times New Roman" pitchFamily="18" charset="0"/>
              </a:rPr>
              <a:t>100 млн. рублей </a:t>
            </a:r>
            <a:r>
              <a:rPr lang="ru-RU" sz="1600" dirty="0" smtClean="0">
                <a:solidFill>
                  <a:schemeClr val="accent1">
                    <a:lumMod val="75000"/>
                  </a:schemeClr>
                </a:solidFill>
                <a:latin typeface="Times New Roman" pitchFamily="18" charset="0"/>
                <a:cs typeface="Times New Roman" pitchFamily="18" charset="0"/>
              </a:rPr>
              <a:t>было собрано на строительство танковой колонны им.</a:t>
            </a:r>
          </a:p>
          <a:p>
            <a:r>
              <a:rPr lang="ru-RU" sz="1600" dirty="0" smtClean="0">
                <a:solidFill>
                  <a:schemeClr val="accent1">
                    <a:lumMod val="75000"/>
                  </a:schemeClr>
                </a:solidFill>
                <a:latin typeface="Times New Roman" pitchFamily="18" charset="0"/>
                <a:cs typeface="Times New Roman" pitchFamily="18" charset="0"/>
              </a:rPr>
              <a:t>Чкалова. </a:t>
            </a:r>
            <a:r>
              <a:rPr lang="ru-RU" sz="1600" dirty="0" smtClean="0">
                <a:solidFill>
                  <a:schemeClr val="accent1">
                    <a:lumMod val="75000"/>
                  </a:schemeClr>
                </a:solidFill>
              </a:rPr>
              <a:t> </a:t>
            </a:r>
            <a:r>
              <a:rPr lang="ru-RU" sz="1600" dirty="0" smtClean="0">
                <a:solidFill>
                  <a:schemeClr val="accent1">
                    <a:lumMod val="75000"/>
                  </a:schemeClr>
                </a:solidFill>
                <a:latin typeface="Times New Roman" pitchFamily="18" charset="0"/>
                <a:cs typeface="Times New Roman" pitchFamily="18" charset="0"/>
              </a:rPr>
              <a:t>Комсомольцы и молодежь области внесли свыше </a:t>
            </a:r>
            <a:r>
              <a:rPr lang="ru-RU" sz="1600" dirty="0" smtClean="0">
                <a:solidFill>
                  <a:srgbClr val="FF0000"/>
                </a:solidFill>
                <a:latin typeface="Times New Roman" pitchFamily="18" charset="0"/>
                <a:cs typeface="Times New Roman" pitchFamily="18" charset="0"/>
              </a:rPr>
              <a:t>7млн. руб</a:t>
            </a:r>
            <a:r>
              <a:rPr lang="ru-RU" sz="1600" dirty="0" smtClean="0">
                <a:latin typeface="Times New Roman" pitchFamily="18" charset="0"/>
                <a:cs typeface="Times New Roman" pitchFamily="18" charset="0"/>
              </a:rPr>
              <a:t>. </a:t>
            </a:r>
          </a:p>
          <a:p>
            <a:r>
              <a:rPr lang="ru-RU" sz="1600" dirty="0" smtClean="0">
                <a:solidFill>
                  <a:schemeClr val="accent1">
                    <a:lumMod val="75000"/>
                  </a:schemeClr>
                </a:solidFill>
                <a:latin typeface="Times New Roman" pitchFamily="18" charset="0"/>
                <a:cs typeface="Times New Roman" pitchFamily="18" charset="0"/>
              </a:rPr>
              <a:t>Всего же за годы войны трудящиеся сдали в фонд Красной Армии более  </a:t>
            </a:r>
            <a:r>
              <a:rPr lang="ru-RU" sz="1600" dirty="0" smtClean="0">
                <a:solidFill>
                  <a:srgbClr val="FF0000"/>
                </a:solidFill>
                <a:latin typeface="Times New Roman" pitchFamily="18" charset="0"/>
                <a:cs typeface="Times New Roman" pitchFamily="18" charset="0"/>
              </a:rPr>
              <a:t>240 млн. рублей</a:t>
            </a:r>
            <a:r>
              <a:rPr lang="ru-RU" sz="1600" dirty="0" smtClean="0">
                <a:latin typeface="Times New Roman" pitchFamily="18" charset="0"/>
                <a:cs typeface="Times New Roman" pitchFamily="18" charset="0"/>
              </a:rPr>
              <a:t>.</a:t>
            </a:r>
            <a:endParaRPr lang="ru-RU" sz="1600" dirty="0" smtClean="0">
              <a:solidFill>
                <a:srgbClr val="FF0000"/>
              </a:solidFill>
              <a:latin typeface="Times New Roman" pitchFamily="18" charset="0"/>
              <a:cs typeface="Times New Roman" pitchFamily="18" charset="0"/>
            </a:endParaRPr>
          </a:p>
          <a:p>
            <a:r>
              <a:rPr lang="ru-RU" sz="1600" dirty="0" smtClean="0">
                <a:solidFill>
                  <a:schemeClr val="accent1">
                    <a:lumMod val="75000"/>
                  </a:schemeClr>
                </a:solidFill>
                <a:latin typeface="Times New Roman" pitchFamily="18" charset="0"/>
                <a:cs typeface="Times New Roman" pitchFamily="18" charset="0"/>
              </a:rPr>
              <a:t>Во время Великой Отечественной войны в Оренбург было эвакуировано </a:t>
            </a:r>
            <a:r>
              <a:rPr lang="ru-RU" sz="1600" dirty="0" smtClean="0">
                <a:solidFill>
                  <a:srgbClr val="FF0000"/>
                </a:solidFill>
                <a:latin typeface="Times New Roman" pitchFamily="18" charset="0"/>
                <a:cs typeface="Times New Roman" pitchFamily="18" charset="0"/>
              </a:rPr>
              <a:t>44 </a:t>
            </a:r>
            <a:r>
              <a:rPr lang="ru-RU" sz="1600" dirty="0" smtClean="0">
                <a:solidFill>
                  <a:schemeClr val="accent1">
                    <a:lumMod val="75000"/>
                  </a:schemeClr>
                </a:solidFill>
                <a:latin typeface="Times New Roman" pitchFamily="18" charset="0"/>
                <a:cs typeface="Times New Roman" pitchFamily="18" charset="0"/>
              </a:rPr>
              <a:t>различных предприятия, важных для обороны и экономики Советского Союза. Также тут было сформировано</a:t>
            </a:r>
            <a:r>
              <a:rPr lang="ru-RU" sz="1600" dirty="0" smtClean="0">
                <a:latin typeface="Times New Roman" pitchFamily="18" charset="0"/>
                <a:cs typeface="Times New Roman" pitchFamily="18" charset="0"/>
              </a:rPr>
              <a:t> </a:t>
            </a:r>
            <a:r>
              <a:rPr lang="ru-RU" sz="1600" dirty="0" smtClean="0">
                <a:solidFill>
                  <a:srgbClr val="FF0000"/>
                </a:solidFill>
                <a:latin typeface="Times New Roman" pitchFamily="18" charset="0"/>
                <a:cs typeface="Times New Roman" pitchFamily="18" charset="0"/>
              </a:rPr>
              <a:t>13</a:t>
            </a:r>
            <a:r>
              <a:rPr lang="ru-RU" sz="1600" dirty="0" smtClean="0">
                <a:latin typeface="Times New Roman" pitchFamily="18" charset="0"/>
                <a:cs typeface="Times New Roman" pitchFamily="18" charset="0"/>
              </a:rPr>
              <a:t> </a:t>
            </a:r>
            <a:r>
              <a:rPr lang="ru-RU" sz="1600" dirty="0" smtClean="0">
                <a:solidFill>
                  <a:srgbClr val="FF0000"/>
                </a:solidFill>
                <a:latin typeface="Times New Roman" pitchFamily="18" charset="0"/>
                <a:cs typeface="Times New Roman" pitchFamily="18" charset="0"/>
              </a:rPr>
              <a:t>эвакогоспиталей</a:t>
            </a:r>
            <a:r>
              <a:rPr lang="ru-RU" sz="1600" dirty="0" smtClean="0">
                <a:latin typeface="Times New Roman" pitchFamily="18" charset="0"/>
                <a:cs typeface="Times New Roman" pitchFamily="18" charset="0"/>
              </a:rPr>
              <a:t>.</a:t>
            </a:r>
            <a:r>
              <a:rPr lang="ru-RU" sz="1600" dirty="0" smtClean="0"/>
              <a:t> </a:t>
            </a:r>
            <a:r>
              <a:rPr lang="ru-RU" sz="1600" dirty="0" smtClean="0">
                <a:solidFill>
                  <a:schemeClr val="accent1">
                    <a:lumMod val="75000"/>
                  </a:schemeClr>
                </a:solidFill>
                <a:latin typeface="Times New Roman" pitchFamily="18" charset="0"/>
                <a:cs typeface="Times New Roman" pitchFamily="18" charset="0"/>
              </a:rPr>
              <a:t>К началу Великой Отечественной войны Оренбургский госпиталь представлял собой крупное военно-лечебное учреждение, имеющее квалифицированные кадры и хорошо оснащённое медицинским оборудованием. С началом войны госпиталь был </a:t>
            </a:r>
            <a:r>
              <a:rPr lang="ru-RU" sz="1600" dirty="0" err="1" smtClean="0">
                <a:solidFill>
                  <a:schemeClr val="accent1">
                    <a:lumMod val="75000"/>
                  </a:schemeClr>
                </a:solidFill>
                <a:latin typeface="Times New Roman" pitchFamily="18" charset="0"/>
                <a:cs typeface="Times New Roman" pitchFamily="18" charset="0"/>
              </a:rPr>
              <a:t>доразвёрнут</a:t>
            </a:r>
            <a:r>
              <a:rPr lang="ru-RU" sz="1600" dirty="0" smtClean="0">
                <a:solidFill>
                  <a:schemeClr val="accent1">
                    <a:lumMod val="75000"/>
                  </a:schemeClr>
                </a:solidFill>
                <a:latin typeface="Times New Roman" pitchFamily="18" charset="0"/>
                <a:cs typeface="Times New Roman" pitchFamily="18" charset="0"/>
              </a:rPr>
              <a:t> до </a:t>
            </a:r>
            <a:r>
              <a:rPr lang="ru-RU" sz="1600" dirty="0" smtClean="0">
                <a:solidFill>
                  <a:srgbClr val="FF0000"/>
                </a:solidFill>
                <a:latin typeface="Times New Roman" pitchFamily="18" charset="0"/>
                <a:cs typeface="Times New Roman" pitchFamily="18" charset="0"/>
              </a:rPr>
              <a:t>1200 коек</a:t>
            </a:r>
            <a:r>
              <a:rPr lang="ru-RU" sz="1600" dirty="0" smtClean="0">
                <a:solidFill>
                  <a:schemeClr val="accent1">
                    <a:lumMod val="75000"/>
                  </a:schemeClr>
                </a:solidFill>
                <a:latin typeface="Times New Roman" pitchFamily="18" charset="0"/>
                <a:cs typeface="Times New Roman" pitchFamily="18" charset="0"/>
              </a:rPr>
              <a:t>, а в отдельные месяцы количество раненых и больных доходило до </a:t>
            </a:r>
            <a:r>
              <a:rPr lang="ru-RU" sz="1600" dirty="0" smtClean="0">
                <a:solidFill>
                  <a:srgbClr val="FF0000"/>
                </a:solidFill>
                <a:latin typeface="Times New Roman" pitchFamily="18" charset="0"/>
                <a:cs typeface="Times New Roman" pitchFamily="18" charset="0"/>
              </a:rPr>
              <a:t>1400 человек</a:t>
            </a:r>
            <a:r>
              <a:rPr lang="ru-RU" sz="1600" dirty="0" smtClean="0">
                <a:latin typeface="Times New Roman" pitchFamily="18" charset="0"/>
                <a:cs typeface="Times New Roman" pitchFamily="18" charset="0"/>
              </a:rPr>
              <a:t>. </a:t>
            </a:r>
            <a:r>
              <a:rPr lang="ru-RU" sz="1600" dirty="0" smtClean="0">
                <a:solidFill>
                  <a:schemeClr val="accent1">
                    <a:lumMod val="75000"/>
                  </a:schemeClr>
                </a:solidFill>
                <a:latin typeface="Times New Roman" pitchFamily="18" charset="0"/>
                <a:cs typeface="Times New Roman" pitchFamily="18" charset="0"/>
              </a:rPr>
              <a:t>За период войны через сортировочный блок госпиталя прошло более </a:t>
            </a:r>
            <a:r>
              <a:rPr lang="ru-RU" sz="1600" dirty="0" smtClean="0">
                <a:solidFill>
                  <a:srgbClr val="FF0000"/>
                </a:solidFill>
                <a:latin typeface="Times New Roman" pitchFamily="18" charset="0"/>
                <a:cs typeface="Times New Roman" pitchFamily="18" charset="0"/>
              </a:rPr>
              <a:t>26 000 </a:t>
            </a:r>
            <a:r>
              <a:rPr lang="ru-RU" sz="1600" dirty="0" smtClean="0">
                <a:solidFill>
                  <a:schemeClr val="accent1">
                    <a:lumMod val="75000"/>
                  </a:schemeClr>
                </a:solidFill>
                <a:latin typeface="Times New Roman" pitchFamily="18" charset="0"/>
                <a:cs typeface="Times New Roman" pitchFamily="18" charset="0"/>
              </a:rPr>
              <a:t>раненых и больных, выписано из госпиталя </a:t>
            </a:r>
            <a:r>
              <a:rPr lang="ru-RU" sz="1600" dirty="0" smtClean="0">
                <a:solidFill>
                  <a:srgbClr val="FF0000"/>
                </a:solidFill>
                <a:latin typeface="Times New Roman" pitchFamily="18" charset="0"/>
                <a:cs typeface="Times New Roman" pitchFamily="18" charset="0"/>
              </a:rPr>
              <a:t>20 000</a:t>
            </a:r>
            <a:r>
              <a:rPr lang="ru-RU" sz="1600" dirty="0" smtClean="0">
                <a:latin typeface="Times New Roman" pitchFamily="18" charset="0"/>
                <a:cs typeface="Times New Roman" pitchFamily="18" charset="0"/>
              </a:rPr>
              <a:t> </a:t>
            </a:r>
            <a:r>
              <a:rPr lang="ru-RU" sz="1600" dirty="0" smtClean="0">
                <a:solidFill>
                  <a:schemeClr val="accent1">
                    <a:lumMod val="75000"/>
                  </a:schemeClr>
                </a:solidFill>
                <a:latin typeface="Times New Roman" pitchFamily="18" charset="0"/>
                <a:cs typeface="Times New Roman" pitchFamily="18" charset="0"/>
              </a:rPr>
              <a:t>воинов</a:t>
            </a:r>
            <a:r>
              <a:rPr lang="ru-RU" sz="1600" dirty="0" smtClean="0">
                <a:latin typeface="Times New Roman" pitchFamily="18" charset="0"/>
                <a:cs typeface="Times New Roman" pitchFamily="18" charset="0"/>
              </a:rPr>
              <a:t>.</a:t>
            </a:r>
          </a:p>
          <a:p>
            <a:endParaRPr lang="ru-RU" dirty="0"/>
          </a:p>
        </p:txBody>
      </p:sp>
      <p:pic>
        <p:nvPicPr>
          <p:cNvPr id="3074" name="Picture 2" descr="http://img1.liveinternet.ru/images/attach/d/1/135/153/135153801_6075945_image_big_77265.jpg"/>
          <p:cNvPicPr>
            <a:picLocks noChangeAspect="1" noChangeArrowheads="1"/>
          </p:cNvPicPr>
          <p:nvPr/>
        </p:nvPicPr>
        <p:blipFill>
          <a:blip r:embed="rId4" cstate="print"/>
          <a:srcRect/>
          <a:stretch>
            <a:fillRect/>
          </a:stretch>
        </p:blipFill>
        <p:spPr bwMode="auto">
          <a:xfrm>
            <a:off x="6357950" y="5286364"/>
            <a:ext cx="2453700" cy="1571636"/>
          </a:xfrm>
          <a:prstGeom prst="roundRect">
            <a:avLst/>
          </a:prstGeom>
          <a:noFill/>
        </p:spPr>
      </p:pic>
      <p:pic>
        <p:nvPicPr>
          <p:cNvPr id="3076" name="Picture 4" descr="http://cgon.rospotrebnadzor.ru/upload/medialibrary/32c/32c54fee1511ff42598cc5f2587881ac.jpeg"/>
          <p:cNvPicPr>
            <a:picLocks noChangeAspect="1" noChangeArrowheads="1"/>
          </p:cNvPicPr>
          <p:nvPr/>
        </p:nvPicPr>
        <p:blipFill>
          <a:blip r:embed="rId5" cstate="print"/>
          <a:srcRect/>
          <a:stretch>
            <a:fillRect/>
          </a:stretch>
        </p:blipFill>
        <p:spPr bwMode="auto">
          <a:xfrm>
            <a:off x="3357554" y="5214926"/>
            <a:ext cx="2488083" cy="1643074"/>
          </a:xfrm>
          <a:prstGeom prst="roundRect">
            <a:avLst/>
          </a:prstGeom>
          <a:noFill/>
        </p:spPr>
      </p:pic>
      <p:pic>
        <p:nvPicPr>
          <p:cNvPr id="3078" name="Picture 6" descr="https://fs3.fotoload.ru/f/1218/1545478898/c441d41e4e.jpg"/>
          <p:cNvPicPr>
            <a:picLocks noChangeAspect="1" noChangeArrowheads="1"/>
          </p:cNvPicPr>
          <p:nvPr/>
        </p:nvPicPr>
        <p:blipFill>
          <a:blip r:embed="rId6" cstate="print"/>
          <a:srcRect/>
          <a:stretch>
            <a:fillRect/>
          </a:stretch>
        </p:blipFill>
        <p:spPr bwMode="auto">
          <a:xfrm>
            <a:off x="357158" y="5214926"/>
            <a:ext cx="2183805" cy="1643074"/>
          </a:xfrm>
          <a:prstGeom prst="round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785794"/>
            <a:ext cx="8143932" cy="369332"/>
          </a:xfrm>
          <a:prstGeom prst="rect">
            <a:avLst/>
          </a:prstGeom>
          <a:noFill/>
        </p:spPr>
        <p:txBody>
          <a:bodyPr wrap="square" rtlCol="0">
            <a:spAutoFit/>
          </a:bodyPr>
          <a:lstStyle/>
          <a:p>
            <a:r>
              <a:rPr lang="ru-RU" dirty="0" smtClean="0"/>
              <a:t>  </a:t>
            </a:r>
            <a:endParaRPr lang="ru-RU" dirty="0"/>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571968" y="2643182"/>
            <a:ext cx="4572032" cy="369332"/>
          </a:xfrm>
          <a:prstGeom prst="rect">
            <a:avLst/>
          </a:prstGeom>
        </p:spPr>
        <p:txBody>
          <a:bodyPr wrap="square">
            <a:spAutoFit/>
          </a:bodyPr>
          <a:lstStyle/>
          <a:p>
            <a:r>
              <a:rPr lang="ru-RU" dirty="0" smtClean="0"/>
              <a:t> </a:t>
            </a:r>
            <a:endParaRPr lang="ru-RU" dirty="0"/>
          </a:p>
        </p:txBody>
      </p:sp>
      <p:sp>
        <p:nvSpPr>
          <p:cNvPr id="8" name="Прямоугольник 7"/>
          <p:cNvSpPr/>
          <p:nvPr/>
        </p:nvSpPr>
        <p:spPr>
          <a:xfrm>
            <a:off x="785786" y="1142984"/>
            <a:ext cx="7786742" cy="923330"/>
          </a:xfrm>
          <a:prstGeom prst="rect">
            <a:avLst/>
          </a:prstGeom>
        </p:spPr>
        <p:txBody>
          <a:bodyPr wrap="square">
            <a:spAutoFit/>
          </a:bodyPr>
          <a:lstStyle/>
          <a:p>
            <a:r>
              <a:rPr lang="ru-RU" dirty="0" smtClean="0">
                <a:latin typeface="Times New Roman" pitchFamily="18" charset="0"/>
                <a:cs typeface="Times New Roman" pitchFamily="18" charset="0"/>
              </a:rPr>
              <a:t> </a:t>
            </a:r>
          </a:p>
          <a:p>
            <a:endParaRPr lang="ru-RU" b="1" dirty="0" smtClean="0"/>
          </a:p>
          <a:p>
            <a:endParaRPr lang="ru-RU" b="1" dirty="0"/>
          </a:p>
        </p:txBody>
      </p:sp>
      <p:sp>
        <p:nvSpPr>
          <p:cNvPr id="9" name="TextBox 8"/>
          <p:cNvSpPr txBox="1"/>
          <p:nvPr/>
        </p:nvSpPr>
        <p:spPr>
          <a:xfrm>
            <a:off x="3500430" y="642918"/>
            <a:ext cx="2571768" cy="369332"/>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 </a:t>
            </a:r>
            <a:endParaRPr lang="ru-RU" b="1" dirty="0">
              <a:solidFill>
                <a:srgbClr val="FF0000"/>
              </a:solidFill>
              <a:latin typeface="Times New Roman" pitchFamily="18" charset="0"/>
              <a:cs typeface="Times New Roman" pitchFamily="18" charset="0"/>
            </a:endParaRPr>
          </a:p>
        </p:txBody>
      </p:sp>
      <p:sp>
        <p:nvSpPr>
          <p:cNvPr id="10" name="Прямоугольник 9"/>
          <p:cNvSpPr/>
          <p:nvPr/>
        </p:nvSpPr>
        <p:spPr>
          <a:xfrm>
            <a:off x="2286000" y="2967335"/>
            <a:ext cx="4572000" cy="369332"/>
          </a:xfrm>
          <a:prstGeom prst="rect">
            <a:avLst/>
          </a:prstGeom>
        </p:spPr>
        <p:txBody>
          <a:bodyPr>
            <a:spAutoFit/>
          </a:bodyPr>
          <a:lstStyle/>
          <a:p>
            <a:r>
              <a:rPr lang="ru-RU" dirty="0" smtClean="0"/>
              <a:t> </a:t>
            </a:r>
            <a:endParaRPr lang="ru-RU" dirty="0"/>
          </a:p>
        </p:txBody>
      </p:sp>
      <p:sp>
        <p:nvSpPr>
          <p:cNvPr id="11" name="Скругленный прямоугольник 10"/>
          <p:cNvSpPr/>
          <p:nvPr/>
        </p:nvSpPr>
        <p:spPr>
          <a:xfrm>
            <a:off x="285720" y="285728"/>
            <a:ext cx="8572560" cy="614366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a:t>
            </a:r>
            <a:r>
              <a:rPr lang="ru-RU" dirty="0" smtClean="0">
                <a:solidFill>
                  <a:schemeClr val="accent1">
                    <a:lumMod val="50000"/>
                  </a:schemeClr>
                </a:solidFill>
                <a:latin typeface="Times New Roman" pitchFamily="18" charset="0"/>
                <a:cs typeface="Times New Roman" pitchFamily="18" charset="0"/>
              </a:rPr>
              <a:t>В 1927 году в Оренбурге  открылось  высшее военное авиационное училище летчиков.   В 1993 году учебное заведение было закрыто. Сколько лет существовало военное  летное училище?  </a:t>
            </a:r>
          </a:p>
          <a:p>
            <a:r>
              <a:rPr lang="ru-RU" b="1" dirty="0" smtClean="0">
                <a:solidFill>
                  <a:srgbClr val="FF0000"/>
                </a:solidFill>
                <a:latin typeface="Times New Roman" pitchFamily="18" charset="0"/>
                <a:cs typeface="Times New Roman" pitchFamily="18" charset="0"/>
              </a:rPr>
              <a:t>Задача. </a:t>
            </a:r>
            <a:r>
              <a:rPr lang="ru-RU" dirty="0" smtClean="0">
                <a:solidFill>
                  <a:schemeClr val="accent1">
                    <a:lumMod val="50000"/>
                  </a:schemeClr>
                </a:solidFill>
                <a:latin typeface="Times New Roman" pitchFamily="18" charset="0"/>
                <a:cs typeface="Times New Roman" pitchFamily="18" charset="0"/>
              </a:rPr>
              <a:t>Со дня основания  улица Кирова носила название Алексеевской улицы. 86 года назад  ее переименовали    в честь советского государственного деятеля Сергея </a:t>
            </a:r>
            <a:r>
              <a:rPr lang="ru-RU" dirty="0" err="1" smtClean="0">
                <a:solidFill>
                  <a:schemeClr val="accent1">
                    <a:lumMod val="50000"/>
                  </a:schemeClr>
                </a:solidFill>
                <a:latin typeface="Times New Roman" pitchFamily="18" charset="0"/>
                <a:cs typeface="Times New Roman" pitchFamily="18" charset="0"/>
              </a:rPr>
              <a:t>Мироновича</a:t>
            </a:r>
            <a:r>
              <a:rPr lang="ru-RU" dirty="0" smtClean="0">
                <a:solidFill>
                  <a:schemeClr val="accent1">
                    <a:lumMod val="50000"/>
                  </a:schemeClr>
                </a:solidFill>
                <a:latin typeface="Times New Roman" pitchFamily="18" charset="0"/>
                <a:cs typeface="Times New Roman" pitchFamily="18" charset="0"/>
              </a:rPr>
              <a:t> Кирова. В каком году  была переименована улица?</a:t>
            </a:r>
          </a:p>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a:t>
            </a:r>
            <a:r>
              <a:rPr lang="ru-RU" dirty="0" smtClean="0">
                <a:solidFill>
                  <a:schemeClr val="accent1">
                    <a:lumMod val="50000"/>
                  </a:schemeClr>
                </a:solidFill>
                <a:latin typeface="Times New Roman" pitchFamily="18" charset="0"/>
                <a:cs typeface="Times New Roman" pitchFamily="18" charset="0"/>
              </a:rPr>
              <a:t>В 1773 году началось восстание яицких казаков.     В 1833 году Оренбург  посетил А.С. Пушкин с целью сбора материала для написания «Капитанской дочки» и «Истории Пугачёва». Через сколько лет после  начала  восстания  А.С.Пушкин посетил Оренбург?</a:t>
            </a:r>
          </a:p>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a:t>
            </a:r>
            <a:r>
              <a:rPr lang="ru-RU" dirty="0" smtClean="0">
                <a:solidFill>
                  <a:schemeClr val="accent1">
                    <a:lumMod val="50000"/>
                  </a:schemeClr>
                </a:solidFill>
                <a:latin typeface="Times New Roman" pitchFamily="18" charset="0"/>
                <a:cs typeface="Times New Roman" pitchFamily="18" charset="0"/>
              </a:rPr>
              <a:t>Длина улицы  Шевченко  6 км 300 м  , а улица Советская   на   3 км 100 м короче, чем улица Шевченко. Улица </a:t>
            </a:r>
            <a:r>
              <a:rPr lang="ru-RU" dirty="0" err="1" smtClean="0">
                <a:solidFill>
                  <a:schemeClr val="accent1">
                    <a:lumMod val="50000"/>
                  </a:schemeClr>
                </a:solidFill>
                <a:latin typeface="Times New Roman" pitchFamily="18" charset="0"/>
                <a:cs typeface="Times New Roman" pitchFamily="18" charset="0"/>
              </a:rPr>
              <a:t>Гребенская</a:t>
            </a:r>
            <a:r>
              <a:rPr lang="ru-RU" dirty="0" smtClean="0">
                <a:solidFill>
                  <a:schemeClr val="accent1">
                    <a:lumMod val="50000"/>
                  </a:schemeClr>
                </a:solidFill>
                <a:latin typeface="Times New Roman" pitchFamily="18" charset="0"/>
                <a:cs typeface="Times New Roman" pitchFamily="18" charset="0"/>
              </a:rPr>
              <a:t> на  500 м короче улицы Советской. Найди длину улиц  Советской и </a:t>
            </a:r>
            <a:r>
              <a:rPr lang="ru-RU" dirty="0" err="1" smtClean="0">
                <a:solidFill>
                  <a:schemeClr val="accent1">
                    <a:lumMod val="50000"/>
                  </a:schemeClr>
                </a:solidFill>
                <a:latin typeface="Times New Roman" pitchFamily="18" charset="0"/>
                <a:cs typeface="Times New Roman" pitchFamily="18" charset="0"/>
              </a:rPr>
              <a:t>Гребенской</a:t>
            </a:r>
            <a:r>
              <a:rPr lang="ru-RU" dirty="0" smtClean="0">
                <a:solidFill>
                  <a:schemeClr val="accent1">
                    <a:lumMod val="50000"/>
                  </a:schemeClr>
                </a:solidFill>
                <a:latin typeface="Times New Roman" pitchFamily="18" charset="0"/>
                <a:cs typeface="Times New Roman" pitchFamily="18" charset="0"/>
              </a:rPr>
              <a:t>.</a:t>
            </a:r>
            <a:r>
              <a:rPr lang="ru-RU" dirty="0" smtClean="0">
                <a:solidFill>
                  <a:schemeClr val="accent1">
                    <a:lumMod val="50000"/>
                  </a:schemeClr>
                </a:solidFill>
              </a:rPr>
              <a:t> </a:t>
            </a:r>
          </a:p>
          <a:p>
            <a:r>
              <a:rPr lang="ru-RU" dirty="0" smtClean="0">
                <a:solidFill>
                  <a:srgbClr val="FF0000"/>
                </a:solidFill>
                <a:latin typeface="Times New Roman" pitchFamily="18" charset="0"/>
                <a:cs typeface="Times New Roman" pitchFamily="18" charset="0"/>
              </a:rPr>
              <a:t>Задача. </a:t>
            </a:r>
            <a:r>
              <a:rPr lang="ru-RU" dirty="0" smtClean="0">
                <a:solidFill>
                  <a:schemeClr val="accent1">
                    <a:lumMod val="50000"/>
                  </a:schemeClr>
                </a:solidFill>
                <a:latin typeface="Times New Roman" pitchFamily="18" charset="0"/>
                <a:cs typeface="Times New Roman" pitchFamily="18" charset="0"/>
              </a:rPr>
              <a:t>В 1925 году фонды первой Оренбургской общественной библиотеки насчитывал 17 481 экз.  В 1928  в фонде числилось уже   40 тысяч книг. На сколько экземпляров  увеличилось число книг?  </a:t>
            </a:r>
          </a:p>
          <a:p>
            <a:r>
              <a:rPr lang="ru-RU" b="1" dirty="0" smtClean="0">
                <a:solidFill>
                  <a:srgbClr val="FF0000"/>
                </a:solidFill>
                <a:latin typeface="Times New Roman" pitchFamily="18" charset="0"/>
                <a:cs typeface="Times New Roman" pitchFamily="18" charset="0"/>
              </a:rPr>
              <a:t>Задача. </a:t>
            </a:r>
            <a:r>
              <a:rPr lang="ru-RU" dirty="0" smtClean="0">
                <a:solidFill>
                  <a:schemeClr val="accent1">
                    <a:lumMod val="50000"/>
                  </a:schemeClr>
                </a:solidFill>
                <a:latin typeface="Times New Roman" pitchFamily="18" charset="0"/>
                <a:cs typeface="Times New Roman" pitchFamily="18" charset="0"/>
              </a:rPr>
              <a:t>В 2019 году предприятия группы «Газпром» перечислили  в бюджет Оренбургской области 41 миллиард рублей налогов.   Это на 7,3 миллиарда рублей больше, чем за 2018 год. Сколько млрд. рублей  было перечислено в бюджет в 2018 году?</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Прямоугольник 4"/>
          <p:cNvSpPr/>
          <p:nvPr/>
        </p:nvSpPr>
        <p:spPr>
          <a:xfrm>
            <a:off x="785786" y="4357693"/>
            <a:ext cx="6072214" cy="923330"/>
          </a:xfrm>
          <a:prstGeom prst="rect">
            <a:avLst/>
          </a:prstGeom>
        </p:spPr>
        <p:txBody>
          <a:bodyPr wrap="square">
            <a:spAutoFit/>
          </a:bodyPr>
          <a:lstStyle/>
          <a:p>
            <a:r>
              <a:rPr lang="ru-RU" dirty="0" smtClean="0"/>
              <a:t> </a:t>
            </a:r>
            <a:br>
              <a:rPr lang="ru-RU" dirty="0" smtClean="0"/>
            </a:br>
            <a:r>
              <a:rPr lang="ru-RU" dirty="0" smtClean="0"/>
              <a:t/>
            </a:r>
            <a:br>
              <a:rPr lang="ru-RU" dirty="0" smtClean="0"/>
            </a:br>
            <a:endParaRPr lang="ru-RU" dirty="0"/>
          </a:p>
        </p:txBody>
      </p:sp>
      <p:sp>
        <p:nvSpPr>
          <p:cNvPr id="4" name="TextBox 3"/>
          <p:cNvSpPr txBox="1"/>
          <p:nvPr/>
        </p:nvSpPr>
        <p:spPr>
          <a:xfrm>
            <a:off x="357158" y="571480"/>
            <a:ext cx="8429684" cy="5909310"/>
          </a:xfrm>
          <a:prstGeom prst="rect">
            <a:avLst/>
          </a:prstGeom>
          <a:noFill/>
        </p:spPr>
        <p:txBody>
          <a:bodyPr wrap="square" rtlCol="0">
            <a:spAutoFit/>
          </a:bodyPr>
          <a:lstStyle/>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В 1927 года в Оренбурге  открылось  высшее военное авиационное училище летчиков.   В 1993 году учебное заведение было закрыто. Сколько лет существовало военное  летное училище ?  </a:t>
            </a:r>
          </a:p>
          <a:p>
            <a:r>
              <a:rPr lang="ru-RU" b="1" dirty="0" smtClean="0">
                <a:solidFill>
                  <a:srgbClr val="FF0000"/>
                </a:solidFill>
                <a:latin typeface="Times New Roman" pitchFamily="18" charset="0"/>
                <a:cs typeface="Times New Roman" pitchFamily="18" charset="0"/>
              </a:rPr>
              <a:t>Задача. </a:t>
            </a:r>
            <a:r>
              <a:rPr lang="ru-RU" dirty="0" smtClean="0">
                <a:latin typeface="Times New Roman" pitchFamily="18" charset="0"/>
                <a:cs typeface="Times New Roman" pitchFamily="18" charset="0"/>
              </a:rPr>
              <a:t>Со дня основания  улица Кирова носила название Алексеевской улицы. 82 года назад  ее переименовали    в честь советского государственного деятеля Сергея </a:t>
            </a:r>
            <a:r>
              <a:rPr lang="ru-RU" dirty="0" err="1" smtClean="0">
                <a:latin typeface="Times New Roman" pitchFamily="18" charset="0"/>
                <a:cs typeface="Times New Roman" pitchFamily="18" charset="0"/>
              </a:rPr>
              <a:t>Мироновича</a:t>
            </a:r>
            <a:r>
              <a:rPr lang="ru-RU" dirty="0" smtClean="0">
                <a:latin typeface="Times New Roman" pitchFamily="18" charset="0"/>
                <a:cs typeface="Times New Roman" pitchFamily="18" charset="0"/>
              </a:rPr>
              <a:t> Кирова. В каком году  была переименована улица?</a:t>
            </a:r>
          </a:p>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В 1773 году началось восстание яицких казаков.     В 1833 году Оренбург  посетил А.С.Пушкин с целью сбора материала для написания «Капитанской дочки» и «Истории Пугачёва». Через сколько лет после  начала  восстания  А.С.Пушкин посетил Оренбург?</a:t>
            </a:r>
          </a:p>
          <a:p>
            <a:r>
              <a:rPr lang="ru-RU" b="1"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Длина улицы  Шевченко  6 км 300 м  , а улица Советская   на   3 км 100 м короче, чем улица Шевченко. Улица </a:t>
            </a:r>
            <a:r>
              <a:rPr lang="ru-RU" dirty="0" err="1" smtClean="0">
                <a:latin typeface="Times New Roman" pitchFamily="18" charset="0"/>
                <a:cs typeface="Times New Roman" pitchFamily="18" charset="0"/>
              </a:rPr>
              <a:t>Гребенская</a:t>
            </a:r>
            <a:r>
              <a:rPr lang="ru-RU" dirty="0" smtClean="0">
                <a:latin typeface="Times New Roman" pitchFamily="18" charset="0"/>
                <a:cs typeface="Times New Roman" pitchFamily="18" charset="0"/>
              </a:rPr>
              <a:t> на  500м короче улицы Советской. Найди длину улиц  Советской и </a:t>
            </a:r>
            <a:r>
              <a:rPr lang="ru-RU" dirty="0" err="1" smtClean="0">
                <a:latin typeface="Times New Roman" pitchFamily="18" charset="0"/>
                <a:cs typeface="Times New Roman" pitchFamily="18" charset="0"/>
              </a:rPr>
              <a:t>Гребенской</a:t>
            </a:r>
            <a:r>
              <a:rPr lang="ru-RU" dirty="0" smtClean="0">
                <a:latin typeface="Times New Roman" pitchFamily="18" charset="0"/>
                <a:cs typeface="Times New Roman" pitchFamily="18" charset="0"/>
              </a:rPr>
              <a:t>.</a:t>
            </a:r>
            <a:r>
              <a:rPr lang="ru-RU" dirty="0" smtClean="0"/>
              <a:t> </a:t>
            </a:r>
          </a:p>
          <a:p>
            <a:r>
              <a:rPr lang="ru-RU" dirty="0" smtClean="0">
                <a:solidFill>
                  <a:srgbClr val="FF0000"/>
                </a:solidFill>
                <a:latin typeface="Times New Roman" pitchFamily="18" charset="0"/>
                <a:cs typeface="Times New Roman" pitchFamily="18" charset="0"/>
              </a:rPr>
              <a:t>Задача.</a:t>
            </a:r>
            <a:r>
              <a:rPr lang="ru-RU" dirty="0" smtClean="0">
                <a:latin typeface="Times New Roman" pitchFamily="18" charset="0"/>
                <a:cs typeface="Times New Roman" pitchFamily="18" charset="0"/>
              </a:rPr>
              <a:t> В 1925 году фонды первой Оренбургской общественной библиотеки насчитывал 17 481 экз.  В 1928  в фонде числилось уже   40 тысяч книг. На сколько экземпляров  увеличилось число книг ?  </a:t>
            </a:r>
          </a:p>
          <a:p>
            <a:r>
              <a:rPr lang="ru-RU" b="1" dirty="0" smtClean="0">
                <a:solidFill>
                  <a:srgbClr val="FF0000"/>
                </a:solidFill>
                <a:latin typeface="Times New Roman" pitchFamily="18" charset="0"/>
                <a:cs typeface="Times New Roman" pitchFamily="18" charset="0"/>
              </a:rPr>
              <a:t>Задача. </a:t>
            </a:r>
            <a:r>
              <a:rPr lang="ru-RU" dirty="0" smtClean="0">
                <a:latin typeface="Times New Roman" pitchFamily="18" charset="0"/>
                <a:cs typeface="Times New Roman" pitchFamily="18" charset="0"/>
              </a:rPr>
              <a:t>В 2019 году 41 миллиард рублей налогов перечислили предприятия группы «Газпром в бюджет Оренбургской области.   Это на 7,3 миллиарда рублей больше, чем за 2018 год. Сколько млрд. рублей  было перечислено в бюджет в 2018 году?</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3" name="Прямоугольник 2"/>
          <p:cNvSpPr/>
          <p:nvPr/>
        </p:nvSpPr>
        <p:spPr>
          <a:xfrm>
            <a:off x="428596" y="642918"/>
            <a:ext cx="8072494" cy="369332"/>
          </a:xfrm>
          <a:prstGeom prst="rect">
            <a:avLst/>
          </a:prstGeom>
        </p:spPr>
        <p:txBody>
          <a:bodyPr wrap="square">
            <a:spAutoFit/>
          </a:bodyPr>
          <a:lstStyle/>
          <a:p>
            <a:r>
              <a:rPr lang="ru-RU" dirty="0" smtClean="0"/>
              <a:t> </a:t>
            </a:r>
            <a:endParaRPr lang="ru-RU" dirty="0"/>
          </a:p>
        </p:txBody>
      </p:sp>
      <p:sp>
        <p:nvSpPr>
          <p:cNvPr id="4" name="Скругленный прямоугольник 3"/>
          <p:cNvSpPr/>
          <p:nvPr/>
        </p:nvSpPr>
        <p:spPr>
          <a:xfrm>
            <a:off x="571472" y="714356"/>
            <a:ext cx="8072494" cy="457203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spcBef>
                <a:spcPct val="0"/>
              </a:spcBef>
              <a:spcAft>
                <a:spcPct val="0"/>
              </a:spcAft>
            </a:pPr>
            <a:r>
              <a:rPr lang="ru-RU" b="1" dirty="0" smtClean="0">
                <a:solidFill>
                  <a:srgbClr val="FF0000"/>
                </a:solidFill>
                <a:latin typeface="Times New Roman" pitchFamily="18" charset="0"/>
                <a:ea typeface="Times New Roman" pitchFamily="18" charset="0"/>
                <a:cs typeface="Times New Roman" pitchFamily="18" charset="0"/>
              </a:rPr>
              <a:t>Справка.</a:t>
            </a:r>
            <a:r>
              <a:rPr lang="ru-RU" dirty="0" smtClean="0">
                <a:solidFill>
                  <a:schemeClr val="tx1"/>
                </a:solidFill>
                <a:latin typeface="Times New Roman" pitchFamily="18" charset="0"/>
                <a:ea typeface="Times New Roman" pitchFamily="18" charset="0"/>
                <a:cs typeface="Times New Roman" pitchFamily="18" charset="0"/>
              </a:rPr>
              <a:t> Город Оренбург основан </a:t>
            </a:r>
            <a:r>
              <a:rPr lang="ru-RU" dirty="0" smtClean="0">
                <a:solidFill>
                  <a:srgbClr val="FF0000"/>
                </a:solidFill>
                <a:latin typeface="Times New Roman" pitchFamily="18" charset="0"/>
                <a:ea typeface="Times New Roman" pitchFamily="18" charset="0"/>
                <a:cs typeface="Times New Roman" pitchFamily="18" charset="0"/>
              </a:rPr>
              <a:t>19 апреля 1743 года</a:t>
            </a:r>
            <a:r>
              <a:rPr lang="ru-RU" dirty="0" smtClean="0">
                <a:solidFill>
                  <a:schemeClr val="tx1"/>
                </a:solidFill>
                <a:latin typeface="Times New Roman" pitchFamily="18" charset="0"/>
                <a:ea typeface="Times New Roman" pitchFamily="18" charset="0"/>
                <a:cs typeface="Times New Roman" pitchFamily="18" charset="0"/>
              </a:rPr>
              <a:t>. До этого его дважды закладывали в других местах. В </a:t>
            </a:r>
            <a:r>
              <a:rPr lang="ru-RU" dirty="0" smtClean="0">
                <a:solidFill>
                  <a:srgbClr val="FF0000"/>
                </a:solidFill>
                <a:latin typeface="Times New Roman" pitchFamily="18" charset="0"/>
                <a:ea typeface="Times New Roman" pitchFamily="18" charset="0"/>
                <a:cs typeface="Times New Roman" pitchFamily="18" charset="0"/>
              </a:rPr>
              <a:t>1730 </a:t>
            </a:r>
            <a:r>
              <a:rPr lang="ru-RU" dirty="0" smtClean="0">
                <a:solidFill>
                  <a:schemeClr val="tx1"/>
                </a:solidFill>
                <a:latin typeface="Times New Roman" pitchFamily="18" charset="0"/>
                <a:ea typeface="Times New Roman" pitchFamily="18" charset="0"/>
                <a:cs typeface="Times New Roman" pitchFamily="18" charset="0"/>
              </a:rPr>
              <a:t>году хан (орды) Младшего казахского </a:t>
            </a:r>
            <a:r>
              <a:rPr lang="ru-RU" dirty="0" err="1" smtClean="0">
                <a:solidFill>
                  <a:schemeClr val="tx1"/>
                </a:solidFill>
                <a:latin typeface="Times New Roman" pitchFamily="18" charset="0"/>
                <a:ea typeface="Times New Roman" pitchFamily="18" charset="0"/>
                <a:cs typeface="Times New Roman" pitchFamily="18" charset="0"/>
              </a:rPr>
              <a:t>жуза</a:t>
            </a:r>
            <a:r>
              <a:rPr lang="ru-RU" dirty="0" smtClean="0">
                <a:solidFill>
                  <a:schemeClr val="tx1"/>
                </a:solidFill>
                <a:latin typeface="Times New Roman" pitchFamily="18" charset="0"/>
                <a:ea typeface="Times New Roman" pitchFamily="18" charset="0"/>
                <a:cs typeface="Times New Roman" pitchFamily="18" charset="0"/>
              </a:rPr>
              <a:t> </a:t>
            </a:r>
            <a:r>
              <a:rPr lang="ru-RU" dirty="0" err="1" smtClean="0">
                <a:solidFill>
                  <a:schemeClr val="tx1"/>
                </a:solidFill>
                <a:latin typeface="Times New Roman" pitchFamily="18" charset="0"/>
                <a:ea typeface="Times New Roman" pitchFamily="18" charset="0"/>
                <a:cs typeface="Times New Roman" pitchFamily="18" charset="0"/>
              </a:rPr>
              <a:t>Абулхаир</a:t>
            </a:r>
            <a:r>
              <a:rPr lang="ru-RU" dirty="0" smtClean="0">
                <a:solidFill>
                  <a:schemeClr val="tx1"/>
                </a:solidFill>
                <a:latin typeface="Times New Roman" pitchFamily="18" charset="0"/>
                <a:ea typeface="Times New Roman" pitchFamily="18" charset="0"/>
                <a:cs typeface="Times New Roman" pitchFamily="18" charset="0"/>
              </a:rPr>
              <a:t> обратился к Российской империи с просьбой о вступлении в подданство. Так для укрепления влияния России в Зауралье была отправлена экспедиция под руководством И.К. Кирилова, которой было указано заложить город-крепость. </a:t>
            </a:r>
            <a:r>
              <a:rPr lang="ru-RU" dirty="0" smtClean="0">
                <a:solidFill>
                  <a:srgbClr val="FF0000"/>
                </a:solidFill>
                <a:latin typeface="Times New Roman" pitchFamily="18" charset="0"/>
                <a:ea typeface="Times New Roman" pitchFamily="18" charset="0"/>
                <a:cs typeface="Times New Roman" pitchFamily="18" charset="0"/>
              </a:rPr>
              <a:t>31 августа 1735 г. </a:t>
            </a:r>
            <a:r>
              <a:rPr lang="ru-RU" dirty="0" smtClean="0">
                <a:solidFill>
                  <a:schemeClr val="tx1"/>
                </a:solidFill>
                <a:latin typeface="Times New Roman" pitchFamily="18" charset="0"/>
                <a:ea typeface="Times New Roman" pitchFamily="18" charset="0"/>
                <a:cs typeface="Times New Roman" pitchFamily="18" charset="0"/>
              </a:rPr>
              <a:t>у места впадения </a:t>
            </a:r>
            <a:r>
              <a:rPr lang="ru-RU" dirty="0" smtClean="0">
                <a:solidFill>
                  <a:schemeClr val="tx1"/>
                </a:solidFill>
                <a:latin typeface="Times New Roman" pitchFamily="18" charset="0"/>
                <a:ea typeface="Times New Roman" pitchFamily="18" charset="0"/>
                <a:cs typeface="Times New Roman" pitchFamily="18" charset="0"/>
                <a:hlinkClick r:id="rId3"/>
              </a:rPr>
              <a:t>реки </a:t>
            </a:r>
            <a:r>
              <a:rPr lang="ru-RU" dirty="0" err="1" smtClean="0">
                <a:solidFill>
                  <a:schemeClr val="tx1"/>
                </a:solidFill>
                <a:latin typeface="Times New Roman" pitchFamily="18" charset="0"/>
                <a:ea typeface="Times New Roman" pitchFamily="18" charset="0"/>
                <a:cs typeface="Times New Roman" pitchFamily="18" charset="0"/>
                <a:hlinkClick r:id="rId3"/>
              </a:rPr>
              <a:t>Орь</a:t>
            </a:r>
            <a:r>
              <a:rPr lang="ru-RU" dirty="0" smtClean="0">
                <a:solidFill>
                  <a:schemeClr val="tx1"/>
                </a:solidFill>
                <a:latin typeface="Times New Roman" pitchFamily="18" charset="0"/>
                <a:ea typeface="Times New Roman" pitchFamily="18" charset="0"/>
                <a:cs typeface="Times New Roman" pitchFamily="18" charset="0"/>
              </a:rPr>
              <a:t> в реку Яик (в настоящее время Урал) и был заложен город Оренбург. Однако место города было выбрано довольно нерационально - оно постоянно затоплялось весенним половодьем. </a:t>
            </a:r>
            <a:r>
              <a:rPr lang="ru-RU" dirty="0" smtClean="0">
                <a:solidFill>
                  <a:srgbClr val="FF0000"/>
                </a:solidFill>
                <a:latin typeface="Times New Roman" pitchFamily="18" charset="0"/>
                <a:ea typeface="Times New Roman" pitchFamily="18" charset="0"/>
                <a:cs typeface="Times New Roman" pitchFamily="18" charset="0"/>
              </a:rPr>
              <a:t>20 августа 1739 </a:t>
            </a:r>
            <a:r>
              <a:rPr lang="ru-RU" dirty="0" smtClean="0">
                <a:solidFill>
                  <a:schemeClr val="tx1"/>
                </a:solidFill>
                <a:latin typeface="Times New Roman" pitchFamily="18" charset="0"/>
                <a:ea typeface="Times New Roman" pitchFamily="18" charset="0"/>
                <a:cs typeface="Times New Roman" pitchFamily="18" charset="0"/>
                <a:hlinkClick r:id="rId4"/>
              </a:rPr>
              <a:t>город Оренбург</a:t>
            </a:r>
            <a:r>
              <a:rPr lang="ru-RU" dirty="0" smtClean="0">
                <a:solidFill>
                  <a:schemeClr val="tx1"/>
                </a:solidFill>
                <a:latin typeface="Times New Roman" pitchFamily="18" charset="0"/>
                <a:ea typeface="Times New Roman" pitchFamily="18" charset="0"/>
                <a:cs typeface="Times New Roman" pitchFamily="18" charset="0"/>
              </a:rPr>
              <a:t> был заложен снова ниже по реке Яику в урочище Красная гора. Но по проекту И.И. Неплюева город-крепость Оренбург следовало перенести на место слияния </a:t>
            </a:r>
            <a:r>
              <a:rPr lang="ru-RU" dirty="0" smtClean="0">
                <a:solidFill>
                  <a:schemeClr val="tx1"/>
                </a:solidFill>
                <a:latin typeface="Times New Roman" pitchFamily="18" charset="0"/>
                <a:ea typeface="Times New Roman" pitchFamily="18" charset="0"/>
                <a:cs typeface="Times New Roman" pitchFamily="18" charset="0"/>
                <a:hlinkClick r:id="rId5"/>
              </a:rPr>
              <a:t>Сакмары</a:t>
            </a:r>
            <a:r>
              <a:rPr lang="ru-RU" dirty="0" smtClean="0">
                <a:solidFill>
                  <a:schemeClr val="tx1"/>
                </a:solidFill>
                <a:latin typeface="Times New Roman" pitchFamily="18" charset="0"/>
                <a:ea typeface="Times New Roman" pitchFamily="18" charset="0"/>
                <a:cs typeface="Times New Roman" pitchFamily="18" charset="0"/>
              </a:rPr>
              <a:t> и </a:t>
            </a:r>
            <a:r>
              <a:rPr lang="ru-RU" dirty="0" smtClean="0">
                <a:solidFill>
                  <a:schemeClr val="tx1"/>
                </a:solidFill>
                <a:latin typeface="Times New Roman" pitchFamily="18" charset="0"/>
                <a:ea typeface="Times New Roman" pitchFamily="18" charset="0"/>
                <a:cs typeface="Times New Roman" pitchFamily="18" charset="0"/>
                <a:hlinkClick r:id="rId6"/>
              </a:rPr>
              <a:t>Урала</a:t>
            </a:r>
            <a:r>
              <a:rPr lang="ru-RU" dirty="0" smtClean="0">
                <a:solidFill>
                  <a:schemeClr val="tx1"/>
                </a:solidFill>
                <a:latin typeface="Times New Roman" pitchFamily="18" charset="0"/>
                <a:ea typeface="Times New Roman" pitchFamily="18" charset="0"/>
                <a:cs typeface="Times New Roman" pitchFamily="18" charset="0"/>
              </a:rPr>
              <a:t> (Яика). И именно на этом месте </a:t>
            </a:r>
            <a:r>
              <a:rPr lang="ru-RU" b="1" dirty="0" smtClean="0">
                <a:solidFill>
                  <a:srgbClr val="FF0000"/>
                </a:solidFill>
                <a:latin typeface="Times New Roman" pitchFamily="18" charset="0"/>
                <a:ea typeface="Times New Roman" pitchFamily="18" charset="0"/>
                <a:cs typeface="Times New Roman" pitchFamily="18" charset="0"/>
              </a:rPr>
              <a:t>19 апреля 1743 г.</a:t>
            </a:r>
            <a:r>
              <a:rPr lang="ru-RU" b="1" dirty="0" smtClean="0">
                <a:solidFill>
                  <a:schemeClr val="tx1"/>
                </a:solidFill>
                <a:latin typeface="Times New Roman" pitchFamily="18" charset="0"/>
                <a:ea typeface="Times New Roman" pitchFamily="18" charset="0"/>
                <a:cs typeface="Times New Roman" pitchFamily="18" charset="0"/>
              </a:rPr>
              <a:t> </a:t>
            </a:r>
            <a:r>
              <a:rPr lang="ru-RU" dirty="0" smtClean="0">
                <a:solidFill>
                  <a:schemeClr val="tx1"/>
                </a:solidFill>
                <a:latin typeface="Times New Roman" pitchFamily="18" charset="0"/>
                <a:ea typeface="Times New Roman" pitchFamily="18" charset="0"/>
                <a:cs typeface="Times New Roman" pitchFamily="18" charset="0"/>
              </a:rPr>
              <a:t>Оренбург был основан в последний, третий раз. </a:t>
            </a:r>
          </a:p>
          <a:p>
            <a:pPr lvl="0" algn="just" fontAlgn="base">
              <a:spcBef>
                <a:spcPct val="0"/>
              </a:spcBef>
              <a:spcAft>
                <a:spcPct val="0"/>
              </a:spcAft>
            </a:pPr>
            <a:r>
              <a:rPr lang="ru-RU" b="1" dirty="0" smtClean="0">
                <a:solidFill>
                  <a:srgbClr val="FF0000"/>
                </a:solidFill>
                <a:latin typeface="Times New Roman" pitchFamily="18" charset="0"/>
                <a:cs typeface="Times New Roman" pitchFamily="18" charset="0"/>
              </a:rPr>
              <a:t> Вопрос. </a:t>
            </a:r>
            <a:r>
              <a:rPr lang="ru-RU" dirty="0" smtClean="0">
                <a:solidFill>
                  <a:schemeClr val="tx1"/>
                </a:solidFill>
                <a:latin typeface="Times New Roman" pitchFamily="18" charset="0"/>
                <a:cs typeface="Times New Roman" pitchFamily="18" charset="0"/>
              </a:rPr>
              <a:t>Сколько лет исполнится  Оренбургу в </a:t>
            </a:r>
            <a:r>
              <a:rPr lang="ru-RU" dirty="0" smtClean="0">
                <a:solidFill>
                  <a:schemeClr val="tx1"/>
                </a:solidFill>
                <a:latin typeface="Times New Roman" pitchFamily="18" charset="0"/>
                <a:cs typeface="Times New Roman" pitchFamily="18" charset="0"/>
              </a:rPr>
              <a:t>2024 </a:t>
            </a:r>
            <a:r>
              <a:rPr lang="ru-RU" dirty="0" smtClean="0">
                <a:solidFill>
                  <a:schemeClr val="tx1"/>
                </a:solidFill>
                <a:latin typeface="Times New Roman" pitchFamily="18" charset="0"/>
                <a:cs typeface="Times New Roman" pitchFamily="18" charset="0"/>
              </a:rPr>
              <a:t>году?</a:t>
            </a:r>
          </a:p>
        </p:txBody>
      </p:sp>
      <p:pic>
        <p:nvPicPr>
          <p:cNvPr id="5" name="Picture 14" descr="https://img-fotki.yandex.ru/get/105020/93692696.90/0_103f9f_c775f8ff_orig"/>
          <p:cNvPicPr>
            <a:picLocks noChangeAspect="1" noChangeArrowheads="1"/>
          </p:cNvPicPr>
          <p:nvPr/>
        </p:nvPicPr>
        <p:blipFill>
          <a:blip r:embed="rId7" cstate="print"/>
          <a:srcRect/>
          <a:stretch>
            <a:fillRect/>
          </a:stretch>
        </p:blipFill>
        <p:spPr bwMode="auto">
          <a:xfrm>
            <a:off x="642910" y="5214950"/>
            <a:ext cx="357170" cy="35717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Прямоугольник 4"/>
          <p:cNvSpPr/>
          <p:nvPr/>
        </p:nvSpPr>
        <p:spPr>
          <a:xfrm>
            <a:off x="785786" y="4357693"/>
            <a:ext cx="6072214" cy="923330"/>
          </a:xfrm>
          <a:prstGeom prst="rect">
            <a:avLst/>
          </a:prstGeom>
        </p:spPr>
        <p:txBody>
          <a:bodyPr wrap="square">
            <a:spAutoFit/>
          </a:bodyPr>
          <a:lstStyle/>
          <a:p>
            <a:r>
              <a:rPr lang="ru-RU" dirty="0" smtClean="0"/>
              <a:t> </a:t>
            </a:r>
            <a:br>
              <a:rPr lang="ru-RU" dirty="0" smtClean="0"/>
            </a:br>
            <a:r>
              <a:rPr lang="ru-RU" dirty="0" smtClean="0"/>
              <a:t/>
            </a:r>
            <a:br>
              <a:rPr lang="ru-RU" dirty="0" smtClean="0"/>
            </a:br>
            <a:endParaRPr lang="ru-RU" dirty="0"/>
          </a:p>
        </p:txBody>
      </p:sp>
      <p:sp>
        <p:nvSpPr>
          <p:cNvPr id="4" name="TextBox 3"/>
          <p:cNvSpPr txBox="1"/>
          <p:nvPr/>
        </p:nvSpPr>
        <p:spPr>
          <a:xfrm>
            <a:off x="357158" y="571480"/>
            <a:ext cx="8429684" cy="3139321"/>
          </a:xfrm>
          <a:prstGeom prst="rect">
            <a:avLst/>
          </a:prstGeom>
          <a:noFill/>
        </p:spPr>
        <p:txBody>
          <a:bodyPr wrap="square" rtlCol="0">
            <a:spAutoFit/>
          </a:bodyPr>
          <a:lstStyle/>
          <a:p>
            <a:pPr algn="ctr"/>
            <a:r>
              <a:rPr lang="ru-RU" b="1" dirty="0" smtClean="0">
                <a:solidFill>
                  <a:srgbClr val="FF0000"/>
                </a:solidFill>
                <a:latin typeface="Times New Roman" pitchFamily="18" charset="0"/>
                <a:cs typeface="Times New Roman" pitchFamily="18" charset="0"/>
              </a:rPr>
              <a:t> Заповедники Оренбуржья.</a:t>
            </a:r>
          </a:p>
          <a:p>
            <a:r>
              <a:rPr lang="ru-RU" dirty="0" smtClean="0">
                <a:latin typeface="Times New Roman" pitchFamily="18" charset="0"/>
                <a:cs typeface="Times New Roman" pitchFamily="18" charset="0"/>
              </a:rPr>
              <a:t>Оренбургский заповедник основан в 1989 году на площади 21,7 га. </a:t>
            </a:r>
          </a:p>
          <a:p>
            <a:r>
              <a:rPr lang="ru-RU"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Сколько лет Оренбургскому  заповеднику?</a:t>
            </a:r>
          </a:p>
          <a:p>
            <a:r>
              <a:rPr lang="ru-RU" dirty="0" smtClean="0">
                <a:latin typeface="Times New Roman" pitchFamily="18" charset="0"/>
                <a:cs typeface="Times New Roman" pitchFamily="18" charset="0"/>
              </a:rPr>
              <a:t>В заповеднике зарегистрировано  45 видов  млекопитающих, 179 видов  птиц.</a:t>
            </a:r>
          </a:p>
          <a:p>
            <a:r>
              <a:rPr lang="ru-RU" dirty="0" smtClean="0">
                <a:solidFill>
                  <a:srgbClr val="FF0000"/>
                </a:solidFill>
                <a:latin typeface="Times New Roman" pitchFamily="18" charset="0"/>
                <a:cs typeface="Times New Roman" pitchFamily="18" charset="0"/>
              </a:rPr>
              <a:t>Вопрос:</a:t>
            </a:r>
            <a:r>
              <a:rPr lang="ru-RU" dirty="0" smtClean="0">
                <a:latin typeface="Times New Roman" pitchFamily="18" charset="0"/>
                <a:cs typeface="Times New Roman" pitchFamily="18" charset="0"/>
              </a:rPr>
              <a:t> На сколько  больше  видов птиц обитает в заповеднике , чем млекопитающих? </a:t>
            </a:r>
          </a:p>
          <a:p>
            <a:endParaRPr lang="ru-RU" b="1" dirty="0" smtClean="0">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7" name="Прямоугольник 6"/>
          <p:cNvSpPr/>
          <p:nvPr/>
        </p:nvSpPr>
        <p:spPr>
          <a:xfrm>
            <a:off x="2286000" y="5214950"/>
            <a:ext cx="6572280" cy="923330"/>
          </a:xfrm>
          <a:prstGeom prst="rect">
            <a:avLst/>
          </a:prstGeom>
        </p:spPr>
        <p:txBody>
          <a:bodyPr wrap="square">
            <a:spAutoFit/>
          </a:bodyPr>
          <a:lstStyle/>
          <a:p>
            <a:r>
              <a:rPr lang="ru-RU" dirty="0" smtClean="0"/>
              <a:t> </a:t>
            </a:r>
          </a:p>
          <a:p>
            <a:endParaRPr lang="ru-RU" dirty="0" smtClean="0"/>
          </a:p>
          <a:p>
            <a:r>
              <a:rPr lang="ru-RU" dirty="0" smtClean="0"/>
              <a:t> </a:t>
            </a:r>
            <a:endParaRPr lang="ru-RU" dirty="0"/>
          </a:p>
        </p:txBody>
      </p:sp>
      <p:sp>
        <p:nvSpPr>
          <p:cNvPr id="4" name="Скругленный прямоугольник 3"/>
          <p:cNvSpPr/>
          <p:nvPr/>
        </p:nvSpPr>
        <p:spPr>
          <a:xfrm>
            <a:off x="642910" y="857232"/>
            <a:ext cx="7858180" cy="457203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dirty="0" smtClean="0">
              <a:solidFill>
                <a:schemeClr val="tx1"/>
              </a:solidFill>
              <a:latin typeface="Times New Roman" pitchFamily="18" charset="0"/>
              <a:cs typeface="Times New Roman" pitchFamily="18" charset="0"/>
            </a:endParaRPr>
          </a:p>
        </p:txBody>
      </p:sp>
      <p:sp>
        <p:nvSpPr>
          <p:cNvPr id="5" name="TextBox 4"/>
          <p:cNvSpPr txBox="1"/>
          <p:nvPr/>
        </p:nvSpPr>
        <p:spPr>
          <a:xfrm>
            <a:off x="857225" y="1071546"/>
            <a:ext cx="7358114" cy="1477328"/>
          </a:xfrm>
          <a:prstGeom prst="rect">
            <a:avLst/>
          </a:prstGeom>
          <a:noFill/>
        </p:spPr>
        <p:txBody>
          <a:bodyPr wrap="square" rtlCol="0">
            <a:spAutoFit/>
          </a:bodyPr>
          <a:lstStyle/>
          <a:p>
            <a:r>
              <a:rPr lang="ru-RU" dirty="0" smtClean="0">
                <a:latin typeface="Times New Roman" pitchFamily="18" charset="0"/>
                <a:cs typeface="Times New Roman" pitchFamily="18" charset="0"/>
              </a:rPr>
              <a:t>Интересно, что герб Оренбурга появился уже   за 9 лет до того, как был заложен сам город. Он был запечатлён на документе, скрепившем договор о строительстве крепости.</a:t>
            </a:r>
            <a:r>
              <a:rPr lang="ru-RU" b="1" dirty="0" smtClean="0">
                <a:latin typeface="Times New Roman" pitchFamily="18" charset="0"/>
                <a:cs typeface="Times New Roman" pitchFamily="18" charset="0"/>
              </a:rPr>
              <a:t> </a:t>
            </a:r>
          </a:p>
          <a:p>
            <a:r>
              <a:rPr lang="ru-RU" b="1" dirty="0" smtClean="0">
                <a:solidFill>
                  <a:srgbClr val="FF0000"/>
                </a:solidFill>
                <a:latin typeface="Times New Roman" pitchFamily="18" charset="0"/>
                <a:cs typeface="Times New Roman" pitchFamily="18" charset="0"/>
              </a:rPr>
              <a:t>Вопрос! </a:t>
            </a:r>
            <a:r>
              <a:rPr lang="ru-RU" dirty="0" smtClean="0">
                <a:latin typeface="Times New Roman" pitchFamily="18" charset="0"/>
                <a:cs typeface="Times New Roman" pitchFamily="18" charset="0"/>
              </a:rPr>
              <a:t>В каком году появился герб города Оренбурга?</a:t>
            </a:r>
          </a:p>
          <a:p>
            <a:endParaRPr lang="ru-RU" dirty="0"/>
          </a:p>
        </p:txBody>
      </p:sp>
      <p:pic>
        <p:nvPicPr>
          <p:cNvPr id="8" name="Picture 2"/>
          <p:cNvPicPr>
            <a:picLocks noChangeAspect="1" noChangeArrowheads="1"/>
          </p:cNvPicPr>
          <p:nvPr/>
        </p:nvPicPr>
        <p:blipFill>
          <a:blip r:embed="rId3" cstate="print"/>
          <a:srcRect/>
          <a:stretch>
            <a:fillRect/>
          </a:stretch>
        </p:blipFill>
        <p:spPr bwMode="auto">
          <a:xfrm>
            <a:off x="3286116" y="2357430"/>
            <a:ext cx="2928958" cy="3041612"/>
          </a:xfrm>
          <a:prstGeom prst="roundRect">
            <a:avLst/>
          </a:prstGeom>
          <a:noFill/>
          <a:ln w="9525">
            <a:noFill/>
            <a:miter lim="800000"/>
            <a:headEnd/>
            <a:tailEnd/>
          </a:ln>
        </p:spPr>
      </p:pic>
      <p:pic>
        <p:nvPicPr>
          <p:cNvPr id="9"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571472" y="5214950"/>
            <a:ext cx="357170" cy="3571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pic>
        <p:nvPicPr>
          <p:cNvPr id="4" name="Picture 2" descr="http://www.orenburg.ru/upload/medialibrary/4a9/%D0%9A%D0%B0%D1%80%D1%82%D0%B0%20%D0%9E%D1%80%D0%B5%D0%BD%D0%B1%D1%83%D1%80%D0%B3%D0%B0.jpg"/>
          <p:cNvPicPr>
            <a:picLocks noChangeAspect="1" noChangeArrowheads="1"/>
          </p:cNvPicPr>
          <p:nvPr/>
        </p:nvPicPr>
        <p:blipFill>
          <a:blip r:embed="rId3" cstate="print"/>
          <a:srcRect/>
          <a:stretch>
            <a:fillRect/>
          </a:stretch>
        </p:blipFill>
        <p:spPr bwMode="auto">
          <a:xfrm>
            <a:off x="285720" y="571480"/>
            <a:ext cx="8643998" cy="61436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Прямоугольник 2"/>
          <p:cNvSpPr/>
          <p:nvPr/>
        </p:nvSpPr>
        <p:spPr>
          <a:xfrm>
            <a:off x="500034" y="4071942"/>
            <a:ext cx="8215370" cy="2625983"/>
          </a:xfrm>
          <a:prstGeom prst="rect">
            <a:avLst/>
          </a:prstGeom>
        </p:spPr>
        <p:txBody>
          <a:bodyPr wrap="square">
            <a:spAutoFit/>
          </a:bodyPr>
          <a:lstStyle/>
          <a:p>
            <a:r>
              <a:rPr lang="ru-RU" sz="2000" dirty="0" smtClean="0">
                <a:latin typeface="Times New Roman" pitchFamily="18" charset="0"/>
                <a:cs typeface="Times New Roman" pitchFamily="18" charset="0"/>
              </a:rPr>
              <a:t>Город Оренбург расположен: </a:t>
            </a:r>
            <a:r>
              <a:rPr lang="ru-RU" sz="2000" b="1" dirty="0" smtClean="0">
                <a:solidFill>
                  <a:srgbClr val="FF0000"/>
                </a:solidFill>
                <a:latin typeface="Times New Roman" pitchFamily="18" charset="0"/>
                <a:cs typeface="Times New Roman" pitchFamily="18" charset="0"/>
              </a:rPr>
              <a:t>51°47' </a:t>
            </a:r>
            <a:r>
              <a:rPr lang="ru-RU" sz="2000" dirty="0" smtClean="0">
                <a:latin typeface="Times New Roman" pitchFamily="18" charset="0"/>
                <a:cs typeface="Times New Roman" pitchFamily="18" charset="0"/>
              </a:rPr>
              <a:t>северной широты, </a:t>
            </a:r>
            <a:r>
              <a:rPr lang="ru-RU" sz="2000" b="1" dirty="0" smtClean="0">
                <a:solidFill>
                  <a:srgbClr val="FF0000"/>
                </a:solidFill>
                <a:latin typeface="Times New Roman" pitchFamily="18" charset="0"/>
                <a:cs typeface="Times New Roman" pitchFamily="18" charset="0"/>
              </a:rPr>
              <a:t>55°07' </a:t>
            </a:r>
            <a:r>
              <a:rPr lang="ru-RU" sz="2000" dirty="0" smtClean="0">
                <a:latin typeface="Times New Roman" pitchFamily="18" charset="0"/>
                <a:cs typeface="Times New Roman" pitchFamily="18" charset="0"/>
              </a:rPr>
              <a:t>восточной долготы. </a:t>
            </a:r>
          </a:p>
          <a:p>
            <a:r>
              <a:rPr lang="ru-RU" sz="2000" dirty="0" smtClean="0">
                <a:solidFill>
                  <a:schemeClr val="accent1">
                    <a:lumMod val="50000"/>
                  </a:schemeClr>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Расстояние до города Москвы </a:t>
            </a:r>
            <a:r>
              <a:rPr lang="ru-RU" sz="2000" dirty="0" smtClean="0">
                <a:solidFill>
                  <a:schemeClr val="accent1">
                    <a:lumMod val="50000"/>
                  </a:schemeClr>
                </a:solidFill>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1480 км.</a:t>
            </a:r>
          </a:p>
          <a:p>
            <a:r>
              <a:rPr lang="ru-RU" sz="2000" dirty="0" smtClean="0">
                <a:solidFill>
                  <a:schemeClr val="accent1">
                    <a:lumMod val="50000"/>
                  </a:schemeClr>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Площадь города- </a:t>
            </a:r>
            <a:r>
              <a:rPr lang="ru-RU" sz="2000" b="1" dirty="0" smtClean="0">
                <a:solidFill>
                  <a:srgbClr val="FF0000"/>
                </a:solidFill>
                <a:latin typeface="Times New Roman" pitchFamily="18" charset="0"/>
                <a:cs typeface="Times New Roman" pitchFamily="18" charset="0"/>
              </a:rPr>
              <a:t>259  км²</a:t>
            </a:r>
          </a:p>
          <a:p>
            <a:endParaRPr lang="ru-RU" sz="2000" b="1" dirty="0" smtClean="0">
              <a:solidFill>
                <a:srgbClr val="FF0000"/>
              </a:solidFill>
              <a:latin typeface="Times New Roman" pitchFamily="18" charset="0"/>
              <a:cs typeface="Times New Roman" pitchFamily="18" charset="0"/>
            </a:endParaRPr>
          </a:p>
          <a:p>
            <a:endParaRPr lang="ru-RU" sz="2000" b="1" dirty="0" smtClean="0">
              <a:solidFill>
                <a:srgbClr val="FF0000"/>
              </a:solidFill>
              <a:latin typeface="Times New Roman" pitchFamily="18" charset="0"/>
              <a:cs typeface="Times New Roman" pitchFamily="18" charset="0"/>
            </a:endParaRPr>
          </a:p>
          <a:p>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1026" name="Picture 2" descr="data=U4aSnIyhBFNIJ3A8fCzUmaVIwyWq6RtIfB4QKiGq_w,gIZ8dodwCavWKV6q9vzW7zFuCpW9BfxjjLHmLSo_eVBuHvZ-Rsi8sp17Tam2Nt09EmNOHvwdh-e7nay6y6D77vxr4glf1QQGg_teIUzjGwTVkv5zDUfbFV0zsoUjDYMM4Ays2d9mlE43rHTQS6-KhV7H7rOp7RBp_lfUFSoY1Lc"/>
          <p:cNvPicPr>
            <a:picLocks noChangeAspect="1" noChangeArrowheads="1"/>
          </p:cNvPicPr>
          <p:nvPr/>
        </p:nvPicPr>
        <p:blipFill>
          <a:blip r:embed="rId3" cstate="print"/>
          <a:srcRect/>
          <a:stretch>
            <a:fillRect/>
          </a:stretch>
        </p:blipFill>
        <p:spPr bwMode="auto">
          <a:xfrm>
            <a:off x="1643042" y="857232"/>
            <a:ext cx="6237000" cy="3071834"/>
          </a:xfrm>
          <a:prstGeom prst="rect">
            <a:avLst/>
          </a:prstGeom>
          <a:noFill/>
          <a:ln w="9525">
            <a:noFill/>
            <a:miter lim="800000"/>
            <a:headEnd/>
            <a:tailEnd/>
          </a:ln>
        </p:spPr>
      </p:pic>
      <p:pic>
        <p:nvPicPr>
          <p:cNvPr id="5"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642910" y="5214950"/>
            <a:ext cx="357170" cy="35717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142844" y="-1"/>
            <a:ext cx="9144000" cy="6858001"/>
          </a:xfrm>
          <a:prstGeom prst="rect">
            <a:avLst/>
          </a:prstGeom>
          <a:noFill/>
        </p:spPr>
      </p:pic>
      <p:pic>
        <p:nvPicPr>
          <p:cNvPr id="6146" name="Picture 2" descr="https://upload.wikimedia.org/wikipedia/ru/d/db/Admin-map-Orenburg-region.gif"/>
          <p:cNvPicPr>
            <a:picLocks noChangeAspect="1" noChangeArrowheads="1"/>
          </p:cNvPicPr>
          <p:nvPr/>
        </p:nvPicPr>
        <p:blipFill>
          <a:blip r:embed="rId3" cstate="print"/>
          <a:srcRect/>
          <a:stretch>
            <a:fillRect/>
          </a:stretch>
        </p:blipFill>
        <p:spPr bwMode="auto">
          <a:xfrm>
            <a:off x="2339752" y="3536157"/>
            <a:ext cx="5786478" cy="3214710"/>
          </a:xfrm>
          <a:prstGeom prst="rect">
            <a:avLst/>
          </a:prstGeom>
          <a:noFill/>
        </p:spPr>
      </p:pic>
      <p:sp>
        <p:nvSpPr>
          <p:cNvPr id="5" name="Прямоугольник 4"/>
          <p:cNvSpPr/>
          <p:nvPr/>
        </p:nvSpPr>
        <p:spPr>
          <a:xfrm>
            <a:off x="1428728" y="4500570"/>
            <a:ext cx="6286544" cy="1477328"/>
          </a:xfrm>
          <a:prstGeom prst="rect">
            <a:avLst/>
          </a:prstGeom>
        </p:spPr>
        <p:txBody>
          <a:bodyPr wrap="square">
            <a:spAutoFit/>
          </a:bodyPr>
          <a:lstStyle/>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t/>
            </a:r>
            <a:br>
              <a:rPr lang="ru-RU" dirty="0" smtClean="0"/>
            </a:br>
            <a:endParaRPr lang="ru-RU" dirty="0"/>
          </a:p>
        </p:txBody>
      </p:sp>
      <p:sp>
        <p:nvSpPr>
          <p:cNvPr id="6" name="Скругленный прямоугольник 5"/>
          <p:cNvSpPr/>
          <p:nvPr/>
        </p:nvSpPr>
        <p:spPr>
          <a:xfrm>
            <a:off x="642910" y="785794"/>
            <a:ext cx="8215370" cy="271464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rgbClr val="FF0000"/>
                </a:solidFill>
                <a:latin typeface="Times New Roman" pitchFamily="18" charset="0"/>
                <a:cs typeface="Times New Roman" pitchFamily="18" charset="0"/>
              </a:rPr>
              <a:t>Справка. </a:t>
            </a:r>
            <a:r>
              <a:rPr lang="ru-RU" sz="2400" dirty="0" smtClean="0">
                <a:solidFill>
                  <a:schemeClr val="tx1"/>
                </a:solidFill>
                <a:latin typeface="Times New Roman" pitchFamily="18" charset="0"/>
                <a:cs typeface="Times New Roman" pitchFamily="18" charset="0"/>
              </a:rPr>
              <a:t>Оренбург стоит на  реке Урал. Длина Урала составляет </a:t>
            </a:r>
            <a:r>
              <a:rPr lang="ru-RU" sz="2400" dirty="0" smtClean="0">
                <a:solidFill>
                  <a:srgbClr val="FF0000"/>
                </a:solidFill>
                <a:latin typeface="Times New Roman" pitchFamily="18" charset="0"/>
                <a:cs typeface="Times New Roman" pitchFamily="18" charset="0"/>
              </a:rPr>
              <a:t>2428 км.   </a:t>
            </a:r>
            <a:r>
              <a:rPr lang="ru-RU" sz="2400" dirty="0" smtClean="0">
                <a:solidFill>
                  <a:schemeClr val="tx1"/>
                </a:solidFill>
                <a:latin typeface="Times New Roman" pitchFamily="18" charset="0"/>
                <a:cs typeface="Times New Roman" pitchFamily="18" charset="0"/>
              </a:rPr>
              <a:t>Площадь бассейна — </a:t>
            </a:r>
            <a:r>
              <a:rPr lang="ru-RU" sz="2400" dirty="0" smtClean="0">
                <a:solidFill>
                  <a:srgbClr val="FF0000"/>
                </a:solidFill>
                <a:latin typeface="Times New Roman" pitchFamily="18" charset="0"/>
                <a:cs typeface="Times New Roman" pitchFamily="18" charset="0"/>
              </a:rPr>
              <a:t>231 000 км².</a:t>
            </a:r>
          </a:p>
          <a:p>
            <a:r>
              <a:rPr lang="ru-RU" sz="2400" dirty="0" smtClean="0">
                <a:solidFill>
                  <a:schemeClr val="tx1"/>
                </a:solidFill>
                <a:latin typeface="Times New Roman" pitchFamily="18" charset="0"/>
                <a:cs typeface="Times New Roman" pitchFamily="18" charset="0"/>
              </a:rPr>
              <a:t>Река Сакмара. Длина- </a:t>
            </a:r>
            <a:r>
              <a:rPr lang="ru-RU" sz="2400" dirty="0" smtClean="0">
                <a:solidFill>
                  <a:srgbClr val="FF0000"/>
                </a:solidFill>
                <a:latin typeface="Times New Roman" pitchFamily="18" charset="0"/>
                <a:cs typeface="Times New Roman" pitchFamily="18" charset="0"/>
              </a:rPr>
              <a:t>798 км</a:t>
            </a:r>
            <a:r>
              <a:rPr lang="ru-RU" sz="2400" dirty="0" smtClean="0">
                <a:solidFill>
                  <a:schemeClr val="accent1">
                    <a:lumMod val="50000"/>
                  </a:schemeClr>
                </a:solidFill>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площадь бассейна-</a:t>
            </a:r>
            <a:r>
              <a:rPr lang="ru-RU" sz="2400" dirty="0" smtClean="0">
                <a:solidFill>
                  <a:srgbClr val="FF0000"/>
                </a:solidFill>
                <a:latin typeface="Times New Roman" pitchFamily="18" charset="0"/>
                <a:cs typeface="Times New Roman" pitchFamily="18" charset="0"/>
              </a:rPr>
              <a:t>30200 км²</a:t>
            </a:r>
          </a:p>
          <a:p>
            <a:r>
              <a:rPr lang="ru-RU" sz="2400" dirty="0" smtClean="0">
                <a:solidFill>
                  <a:schemeClr val="tx1"/>
                </a:solidFill>
                <a:latin typeface="Times New Roman" pitchFamily="18" charset="0"/>
                <a:cs typeface="Times New Roman" pitchFamily="18" charset="0"/>
              </a:rPr>
              <a:t>В Оренбургскую область входят:</a:t>
            </a:r>
          </a:p>
          <a:p>
            <a:r>
              <a:rPr lang="ru-RU" sz="2400" dirty="0" smtClean="0">
                <a:solidFill>
                  <a:srgbClr val="FF0000"/>
                </a:solidFill>
                <a:latin typeface="Times New Roman" pitchFamily="18" charset="0"/>
                <a:cs typeface="Times New Roman" pitchFamily="18" charset="0"/>
              </a:rPr>
              <a:t>35 районов,12  городов, 1 закрытое территориально-административное образование</a:t>
            </a:r>
            <a:r>
              <a:rPr lang="ru-RU" sz="2400" dirty="0" smtClean="0">
                <a:solidFill>
                  <a:schemeClr val="tx1"/>
                </a:solidFill>
                <a:latin typeface="Times New Roman" pitchFamily="18" charset="0"/>
                <a:cs typeface="Times New Roman" pitchFamily="18" charset="0"/>
              </a:rPr>
              <a:t>.</a:t>
            </a:r>
          </a:p>
          <a:p>
            <a:endParaRPr lang="ru-RU" dirty="0" smtClean="0">
              <a:solidFill>
                <a:schemeClr val="tx1"/>
              </a:solidFill>
            </a:endParaRPr>
          </a:p>
          <a:p>
            <a:endParaRPr lang="ru-RU" dirty="0" smtClean="0">
              <a:solidFill>
                <a:schemeClr val="tx1"/>
              </a:solidFill>
            </a:endParaRPr>
          </a:p>
        </p:txBody>
      </p:sp>
      <p:pic>
        <p:nvPicPr>
          <p:cNvPr id="8" name="Picture 14" descr="https://img-fotki.yandex.ru/get/105020/93692696.90/0_103f9f_c775f8ff_orig"/>
          <p:cNvPicPr>
            <a:picLocks noChangeAspect="1" noChangeArrowheads="1"/>
          </p:cNvPicPr>
          <p:nvPr/>
        </p:nvPicPr>
        <p:blipFill>
          <a:blip r:embed="rId4" cstate="print"/>
          <a:srcRect/>
          <a:stretch>
            <a:fillRect/>
          </a:stretch>
        </p:blipFill>
        <p:spPr bwMode="auto">
          <a:xfrm>
            <a:off x="642910" y="5143512"/>
            <a:ext cx="357170" cy="35717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928670"/>
            <a:ext cx="8143932" cy="1477328"/>
          </a:xfrm>
          <a:prstGeom prst="rect">
            <a:avLst/>
          </a:prstGeom>
          <a:noFill/>
        </p:spPr>
        <p:txBody>
          <a:bodyPr wrap="square" rtlCol="0">
            <a:spAutoFit/>
          </a:bodyPr>
          <a:lstStyle/>
          <a:p>
            <a:r>
              <a:rPr lang="ru-RU" dirty="0" smtClean="0"/>
              <a:t> </a:t>
            </a:r>
            <a:r>
              <a:rPr lang="ru-RU" dirty="0" smtClean="0">
                <a:solidFill>
                  <a:schemeClr val="accent1">
                    <a:lumMod val="50000"/>
                  </a:schemeClr>
                </a:solidFill>
                <a:latin typeface="Times New Roman" pitchFamily="18" charset="0"/>
                <a:cs typeface="Times New Roman" pitchFamily="18" charset="0"/>
              </a:rPr>
              <a:t>Особенность Оренбурга в том, что на данный момент тут проживает более </a:t>
            </a:r>
            <a:r>
              <a:rPr lang="ru-RU" dirty="0" smtClean="0">
                <a:solidFill>
                  <a:srgbClr val="FF0000"/>
                </a:solidFill>
                <a:latin typeface="Times New Roman" pitchFamily="18" charset="0"/>
                <a:cs typeface="Times New Roman" pitchFamily="18" charset="0"/>
              </a:rPr>
              <a:t>100 национальностей.</a:t>
            </a:r>
            <a:r>
              <a:rPr lang="ru-RU" dirty="0" smtClean="0">
                <a:solidFill>
                  <a:schemeClr val="accent1">
                    <a:lumMod val="50000"/>
                  </a:schemeClr>
                </a:solidFill>
                <a:latin typeface="Times New Roman" pitchFamily="18" charset="0"/>
                <a:cs typeface="Times New Roman" pitchFamily="18" charset="0"/>
              </a:rPr>
              <a:t>   Большинство жителей Оренбургской области по национальности русские. Их количество составляет около </a:t>
            </a:r>
            <a:r>
              <a:rPr lang="ru-RU" dirty="0" smtClean="0">
                <a:solidFill>
                  <a:srgbClr val="FF0000"/>
                </a:solidFill>
                <a:latin typeface="Times New Roman" pitchFamily="18" charset="0"/>
                <a:cs typeface="Times New Roman" pitchFamily="18" charset="0"/>
              </a:rPr>
              <a:t>75 %</a:t>
            </a:r>
            <a:r>
              <a:rPr lang="ru-RU" dirty="0" smtClean="0">
                <a:solidFill>
                  <a:schemeClr val="accent1">
                    <a:lumMod val="50000"/>
                  </a:schemeClr>
                </a:solidFill>
                <a:latin typeface="Times New Roman" pitchFamily="18" charset="0"/>
                <a:cs typeface="Times New Roman" pitchFamily="18" charset="0"/>
              </a:rPr>
              <a:t>. На втором месте татары - в регионе почти </a:t>
            </a:r>
            <a:r>
              <a:rPr lang="ru-RU" dirty="0" smtClean="0">
                <a:solidFill>
                  <a:srgbClr val="FF0000"/>
                </a:solidFill>
                <a:latin typeface="Times New Roman" pitchFamily="18" charset="0"/>
                <a:cs typeface="Times New Roman" pitchFamily="18" charset="0"/>
              </a:rPr>
              <a:t>7,5 %</a:t>
            </a:r>
            <a:r>
              <a:rPr lang="ru-RU" dirty="0" smtClean="0">
                <a:solidFill>
                  <a:schemeClr val="accent1">
                    <a:lumMod val="50000"/>
                  </a:schemeClr>
                </a:solidFill>
                <a:latin typeface="Times New Roman" pitchFamily="18" charset="0"/>
                <a:cs typeface="Times New Roman" pitchFamily="18" charset="0"/>
              </a:rPr>
              <a:t> жителей этой национальности, на третьей позиции казахи - их почти </a:t>
            </a:r>
            <a:r>
              <a:rPr lang="ru-RU" dirty="0" smtClean="0">
                <a:solidFill>
                  <a:srgbClr val="FF0000"/>
                </a:solidFill>
                <a:latin typeface="Times New Roman" pitchFamily="18" charset="0"/>
                <a:cs typeface="Times New Roman" pitchFamily="18" charset="0"/>
              </a:rPr>
              <a:t>6  %.</a:t>
            </a:r>
            <a:endParaRPr lang="ru-RU" dirty="0">
              <a:solidFill>
                <a:srgbClr val="FF0000"/>
              </a:solidFill>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429124" y="1443841"/>
            <a:ext cx="4572032" cy="369332"/>
          </a:xfrm>
          <a:prstGeom prst="rect">
            <a:avLst/>
          </a:prstGeom>
        </p:spPr>
        <p:txBody>
          <a:bodyPr wrap="square">
            <a:spAutoFit/>
          </a:bodyPr>
          <a:lstStyle/>
          <a:p>
            <a:r>
              <a:rPr lang="ru-RU" dirty="0" smtClean="0"/>
              <a:t> </a:t>
            </a:r>
            <a:endParaRPr lang="ru-RU" dirty="0"/>
          </a:p>
        </p:txBody>
      </p:sp>
      <p:pic>
        <p:nvPicPr>
          <p:cNvPr id="8"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2289"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rgbClr val="000000"/>
                </a:solidFill>
                <a:effectLst/>
                <a:latin typeface="Arial" pitchFamily="34" charset="0"/>
                <a:cs typeface="Arial" pitchFamily="34" charset="0"/>
              </a:rPr>
              <a:t>Население на 1 января 2015 года. Источник: 1</a:t>
            </a:r>
            <a:endParaRPr kumimoji="0" lang="ru-RU"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Скругленный прямоугольник 9"/>
          <p:cNvSpPr/>
          <p:nvPr/>
        </p:nvSpPr>
        <p:spPr>
          <a:xfrm>
            <a:off x="2214546" y="2428868"/>
            <a:ext cx="6072230" cy="4143404"/>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a:t>
            </a:r>
          </a:p>
        </p:txBody>
      </p:sp>
      <p:graphicFrame>
        <p:nvGraphicFramePr>
          <p:cNvPr id="13" name="Таблица 12"/>
          <p:cNvGraphicFramePr>
            <a:graphicFrameLocks noGrp="1"/>
          </p:cNvGraphicFramePr>
          <p:nvPr/>
        </p:nvGraphicFramePr>
        <p:xfrm>
          <a:off x="2643174" y="2571744"/>
          <a:ext cx="5643601" cy="3929099"/>
        </p:xfrm>
        <a:graphic>
          <a:graphicData uri="http://schemas.openxmlformats.org/drawingml/2006/table">
            <a:tbl>
              <a:tblPr/>
              <a:tblGrid>
                <a:gridCol w="1623501"/>
                <a:gridCol w="1778122"/>
                <a:gridCol w="2241978"/>
              </a:tblGrid>
              <a:tr h="319725">
                <a:tc>
                  <a:txBody>
                    <a:bodyPr/>
                    <a:lstStyle/>
                    <a:p>
                      <a:pPr rtl="0" fontAlgn="b"/>
                      <a:r>
                        <a:rPr lang="ru-RU" sz="1600" i="1" dirty="0" smtClean="0">
                          <a:latin typeface="Times New Roman" pitchFamily="18" charset="0"/>
                          <a:cs typeface="Times New Roman" pitchFamily="18" charset="0"/>
                        </a:rPr>
                        <a:t>Город</a:t>
                      </a:r>
                      <a:endParaRPr lang="ru-RU" sz="1600" i="1"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r" rtl="0" fontAlgn="b"/>
                      <a:r>
                        <a:rPr lang="ru-RU" sz="1600" i="1" dirty="0">
                          <a:latin typeface="Times New Roman" pitchFamily="18" charset="0"/>
                          <a:cs typeface="Times New Roman" pitchFamily="18" charset="0"/>
                        </a:rPr>
                        <a:t>Население 2015</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i="1" dirty="0" smtClean="0">
                          <a:latin typeface="Times New Roman" pitchFamily="18" charset="0"/>
                          <a:cs typeface="Times New Roman" pitchFamily="18" charset="0"/>
                        </a:rPr>
                        <a:t>Население 2019 </a:t>
                      </a:r>
                      <a:endParaRPr lang="ru-RU" sz="1600" i="1"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dirty="0">
                          <a:latin typeface="Times New Roman" pitchFamily="18" charset="0"/>
                          <a:cs typeface="Times New Roman" pitchFamily="18" charset="0"/>
                        </a:rPr>
                        <a:t>г. Оренбург</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561 279</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 580 261 </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dirty="0">
                          <a:latin typeface="Times New Roman" pitchFamily="18" charset="0"/>
                          <a:cs typeface="Times New Roman" pitchFamily="18" charset="0"/>
                        </a:rPr>
                        <a:t>г. Орск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232 905</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 231 901 </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dirty="0">
                          <a:latin typeface="Times New Roman" pitchFamily="18" charset="0"/>
                          <a:cs typeface="Times New Roman" pitchFamily="18" charset="0"/>
                        </a:rPr>
                        <a:t>г. Новотроицк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91 640</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91 531</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dirty="0">
                          <a:latin typeface="Times New Roman" pitchFamily="18" charset="0"/>
                          <a:cs typeface="Times New Roman" pitchFamily="18" charset="0"/>
                        </a:rPr>
                        <a:t>г. Бузулук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85 199</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86 050 </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Бугуруслан</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49 870</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 49 075</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Гай</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36 092</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smtClean="0">
                          <a:latin typeface="Times New Roman" pitchFamily="18" charset="0"/>
                          <a:cs typeface="Times New Roman" pitchFamily="18" charset="0"/>
                        </a:rPr>
                        <a:t>38 302</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375143">
                <a:tc>
                  <a:txBody>
                    <a:bodyPr/>
                    <a:lstStyle/>
                    <a:p>
                      <a:pPr rtl="0" fontAlgn="b"/>
                      <a:r>
                        <a:rPr lang="ru-RU" sz="1600">
                          <a:latin typeface="Times New Roman" pitchFamily="18" charset="0"/>
                          <a:cs typeface="Times New Roman" pitchFamily="18" charset="0"/>
                        </a:rPr>
                        <a:t>г. Сорочинск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28 367</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a:r>
                        <a:rPr lang="ru-RU" sz="1600" dirty="0">
                          <a:latin typeface="Times New Roman" pitchFamily="18" charset="0"/>
                          <a:cs typeface="Times New Roman" pitchFamily="18" charset="0"/>
                        </a:rPr>
                        <a:t>27 912</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Соль-Илецк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27 279</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smtClean="0">
                          <a:latin typeface="Times New Roman" pitchFamily="18" charset="0"/>
                          <a:cs typeface="Times New Roman" pitchFamily="18" charset="0"/>
                        </a:rPr>
                        <a:t>26 308</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Медногорск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26 174</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26 325</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Кувандык</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24 715</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smtClean="0">
                          <a:latin typeface="Times New Roman" pitchFamily="18" charset="0"/>
                          <a:cs typeface="Times New Roman" pitchFamily="18" charset="0"/>
                        </a:rPr>
                        <a:t>26 176</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a:latin typeface="Times New Roman" pitchFamily="18" charset="0"/>
                          <a:cs typeface="Times New Roman" pitchFamily="18" charset="0"/>
                        </a:rPr>
                        <a:t>г. Абдулино</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19 353</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smtClean="0">
                          <a:latin typeface="Times New Roman" pitchFamily="18" charset="0"/>
                          <a:cs typeface="Times New Roman" pitchFamily="18" charset="0"/>
                        </a:rPr>
                        <a:t>20 663</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r h="294021">
                <a:tc>
                  <a:txBody>
                    <a:bodyPr/>
                    <a:lstStyle/>
                    <a:p>
                      <a:pPr rtl="0" fontAlgn="b"/>
                      <a:r>
                        <a:rPr lang="ru-RU" sz="1600" dirty="0">
                          <a:latin typeface="Times New Roman" pitchFamily="18" charset="0"/>
                          <a:cs typeface="Times New Roman" pitchFamily="18" charset="0"/>
                        </a:rPr>
                        <a:t>г. Ясный</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dirty="0">
                          <a:latin typeface="Times New Roman" pitchFamily="18" charset="0"/>
                          <a:cs typeface="Times New Roman" pitchFamily="18" charset="0"/>
                        </a:rPr>
                        <a:t>15 674</a:t>
                      </a: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ru-RU" sz="1600" b="0" i="0" kern="1200" dirty="0" smtClean="0">
                          <a:solidFill>
                            <a:schemeClr val="tx1"/>
                          </a:solidFill>
                          <a:latin typeface="Times New Roman" pitchFamily="18" charset="0"/>
                          <a:ea typeface="+mn-ea"/>
                          <a:cs typeface="Times New Roman" pitchFamily="18" charset="0"/>
                        </a:rPr>
                        <a:t>15 675</a:t>
                      </a:r>
                      <a:endParaRPr lang="ru-RU" sz="1600" dirty="0">
                        <a:latin typeface="Times New Roman" pitchFamily="18" charset="0"/>
                        <a:cs typeface="Times New Roman" pitchFamily="18" charset="0"/>
                      </a:endParaRPr>
                    </a:p>
                  </a:txBody>
                  <a:tcPr marL="14203" marR="14203" marT="9469" marB="946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r>
            </a:tbl>
          </a:graphicData>
        </a:graphic>
      </p:graphicFrame>
      <p:sp>
        <p:nvSpPr>
          <p:cNvPr id="14" name="TextBox 13"/>
          <p:cNvSpPr txBox="1"/>
          <p:nvPr/>
        </p:nvSpPr>
        <p:spPr>
          <a:xfrm>
            <a:off x="3714744" y="428604"/>
            <a:ext cx="2571768"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Население</a:t>
            </a:r>
            <a:endParaRPr lang="ru-RU" sz="32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ds04.infourok.ru/uploads/ex/02a6/00040dcd-4dc7e02b/img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TextBox 4"/>
          <p:cNvSpPr txBox="1"/>
          <p:nvPr/>
        </p:nvSpPr>
        <p:spPr>
          <a:xfrm>
            <a:off x="571473" y="928670"/>
            <a:ext cx="8143932" cy="369332"/>
          </a:xfrm>
          <a:prstGeom prst="rect">
            <a:avLst/>
          </a:prstGeom>
          <a:noFill/>
        </p:spPr>
        <p:txBody>
          <a:bodyPr wrap="square" rtlCol="0">
            <a:spAutoFit/>
          </a:bodyPr>
          <a:lstStyle/>
          <a:p>
            <a:r>
              <a:rPr lang="ru-RU" dirty="0" smtClean="0"/>
              <a:t> </a:t>
            </a:r>
            <a:endParaRPr lang="ru-RU" dirty="0">
              <a:solidFill>
                <a:srgbClr val="FF0000"/>
              </a:solidFill>
              <a:latin typeface="Times New Roman" pitchFamily="18" charset="0"/>
              <a:cs typeface="Times New Roman" pitchFamily="18" charset="0"/>
            </a:endParaRPr>
          </a:p>
        </p:txBody>
      </p:sp>
      <p:sp>
        <p:nvSpPr>
          <p:cNvPr id="6" name="Прямоугольник 5"/>
          <p:cNvSpPr/>
          <p:nvPr/>
        </p:nvSpPr>
        <p:spPr>
          <a:xfrm>
            <a:off x="857224" y="2551837"/>
            <a:ext cx="7858180" cy="369332"/>
          </a:xfrm>
          <a:prstGeom prst="rect">
            <a:avLst/>
          </a:prstGeom>
        </p:spPr>
        <p:txBody>
          <a:bodyPr wrap="square">
            <a:spAutoFit/>
          </a:bodyPr>
          <a:lstStyle/>
          <a:p>
            <a:r>
              <a:rPr lang="ru-RU" b="1" dirty="0" smtClean="0"/>
              <a:t> </a:t>
            </a:r>
            <a:endParaRPr lang="ru-RU" dirty="0"/>
          </a:p>
        </p:txBody>
      </p:sp>
      <p:sp>
        <p:nvSpPr>
          <p:cNvPr id="7" name="Прямоугольник 6"/>
          <p:cNvSpPr/>
          <p:nvPr/>
        </p:nvSpPr>
        <p:spPr>
          <a:xfrm>
            <a:off x="4429124" y="1443841"/>
            <a:ext cx="4572032" cy="369332"/>
          </a:xfrm>
          <a:prstGeom prst="rect">
            <a:avLst/>
          </a:prstGeom>
        </p:spPr>
        <p:txBody>
          <a:bodyPr wrap="square">
            <a:spAutoFit/>
          </a:bodyPr>
          <a:lstStyle/>
          <a:p>
            <a:r>
              <a:rPr lang="ru-RU" dirty="0" smtClean="0"/>
              <a:t> </a:t>
            </a:r>
            <a:endParaRPr lang="ru-RU" dirty="0"/>
          </a:p>
        </p:txBody>
      </p:sp>
      <p:pic>
        <p:nvPicPr>
          <p:cNvPr id="8" name="Picture 14" descr="https://img-fotki.yandex.ru/get/105020/93692696.90/0_103f9f_c775f8ff_orig"/>
          <p:cNvPicPr>
            <a:picLocks noChangeAspect="1" noChangeArrowheads="1"/>
          </p:cNvPicPr>
          <p:nvPr/>
        </p:nvPicPr>
        <p:blipFill>
          <a:blip r:embed="rId3" cstate="print"/>
          <a:srcRect/>
          <a:stretch>
            <a:fillRect/>
          </a:stretch>
        </p:blipFill>
        <p:spPr bwMode="auto">
          <a:xfrm>
            <a:off x="642910" y="5214950"/>
            <a:ext cx="357170" cy="357170"/>
          </a:xfrm>
          <a:prstGeom prst="rect">
            <a:avLst/>
          </a:prstGeom>
          <a:noFill/>
        </p:spPr>
      </p:pic>
      <p:sp>
        <p:nvSpPr>
          <p:cNvPr id="12289"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rgbClr val="000000"/>
                </a:solidFill>
                <a:effectLst/>
                <a:latin typeface="Arial" pitchFamily="34" charset="0"/>
                <a:cs typeface="Arial" pitchFamily="34" charset="0"/>
              </a:rPr>
              <a:t>Население на 1 января 2015 года. Источник: 1</a:t>
            </a:r>
            <a:endParaRPr kumimoji="0" lang="ru-RU"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Скругленный прямоугольник 9"/>
          <p:cNvSpPr/>
          <p:nvPr/>
        </p:nvSpPr>
        <p:spPr>
          <a:xfrm>
            <a:off x="500034" y="1000108"/>
            <a:ext cx="8286808" cy="492922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000" dirty="0" smtClean="0">
              <a:solidFill>
                <a:schemeClr val="accent1">
                  <a:lumMod val="50000"/>
                </a:schemeClr>
              </a:solidFill>
              <a:latin typeface="Times New Roman" pitchFamily="18" charset="0"/>
              <a:cs typeface="Times New Roman" pitchFamily="18" charset="0"/>
            </a:endParaRPr>
          </a:p>
          <a:p>
            <a:r>
              <a:rPr lang="ru-RU" sz="2000" dirty="0" smtClean="0">
                <a:solidFill>
                  <a:schemeClr val="tx1"/>
                </a:solidFill>
                <a:latin typeface="Times New Roman" pitchFamily="18" charset="0"/>
                <a:cs typeface="Times New Roman" pitchFamily="18" charset="0"/>
              </a:rPr>
              <a:t>На 16 октября 2023 г численность населения  Оренбурга составляла 586 987 чел.</a:t>
            </a:r>
          </a:p>
          <a:p>
            <a:r>
              <a:rPr lang="ru-RU" sz="2000" dirty="0" smtClean="0">
                <a:solidFill>
                  <a:schemeClr val="tx1"/>
                </a:solidFill>
                <a:latin typeface="Times New Roman" pitchFamily="18" charset="0"/>
                <a:cs typeface="Times New Roman" pitchFamily="18" charset="0"/>
              </a:rPr>
              <a:t>Из них детей до 18 лет- 127 963,</a:t>
            </a:r>
          </a:p>
          <a:p>
            <a:r>
              <a:rPr lang="ru-RU" sz="2000" dirty="0" smtClean="0">
                <a:solidFill>
                  <a:schemeClr val="tx1"/>
                </a:solidFill>
                <a:latin typeface="Times New Roman" pitchFamily="18" charset="0"/>
                <a:cs typeface="Times New Roman" pitchFamily="18" charset="0"/>
              </a:rPr>
              <a:t> от 60 лет- 136 181</a:t>
            </a:r>
          </a:p>
          <a:p>
            <a:r>
              <a:rPr lang="ru-RU" sz="2000" b="1" dirty="0" smtClean="0">
                <a:solidFill>
                  <a:srgbClr val="FF0000"/>
                </a:solidFill>
                <a:latin typeface="Times New Roman" pitchFamily="18" charset="0"/>
                <a:cs typeface="Times New Roman" pitchFamily="18" charset="0"/>
              </a:rPr>
              <a:t>Вопрос</a:t>
            </a:r>
            <a:r>
              <a:rPr lang="ru-RU" sz="2000" dirty="0" smtClean="0">
                <a:solidFill>
                  <a:schemeClr val="tx1"/>
                </a:solidFill>
                <a:latin typeface="Times New Roman" pitchFamily="18" charset="0"/>
                <a:cs typeface="Times New Roman" pitchFamily="18" charset="0"/>
              </a:rPr>
              <a:t>: Сколько в Оренбурге жителей  от 18 до 59 лет?</a:t>
            </a:r>
          </a:p>
          <a:p>
            <a:r>
              <a:rPr lang="ru-RU" sz="2000" dirty="0" smtClean="0">
                <a:solidFill>
                  <a:srgbClr val="FF0000"/>
                </a:solidFill>
                <a:latin typeface="Times New Roman" pitchFamily="18" charset="0"/>
                <a:cs typeface="Times New Roman" pitchFamily="18" charset="0"/>
              </a:rPr>
              <a:t>Количество образовательных учреждений в Оренбурге:</a:t>
            </a:r>
          </a:p>
          <a:p>
            <a:r>
              <a:rPr lang="ru-RU" sz="2000" dirty="0" smtClean="0">
                <a:solidFill>
                  <a:schemeClr val="tx1"/>
                </a:solidFill>
                <a:latin typeface="Times New Roman" pitchFamily="18" charset="0"/>
                <a:cs typeface="Times New Roman" pitchFamily="18" charset="0"/>
              </a:rPr>
              <a:t>лицеев- 23;</a:t>
            </a:r>
          </a:p>
          <a:p>
            <a:r>
              <a:rPr lang="ru-RU" sz="2000" dirty="0" smtClean="0">
                <a:solidFill>
                  <a:schemeClr val="tx1"/>
                </a:solidFill>
                <a:latin typeface="Times New Roman" pitchFamily="18" charset="0"/>
                <a:cs typeface="Times New Roman" pitchFamily="18" charset="0"/>
              </a:rPr>
              <a:t>гимназий-14;</a:t>
            </a:r>
          </a:p>
          <a:p>
            <a:r>
              <a:rPr lang="ru-RU" sz="2000" dirty="0" smtClean="0">
                <a:solidFill>
                  <a:schemeClr val="tx1"/>
                </a:solidFill>
                <a:latin typeface="Times New Roman" pitchFamily="18" charset="0"/>
                <a:cs typeface="Times New Roman" pitchFamily="18" charset="0"/>
              </a:rPr>
              <a:t>общеобразовательных школ-185;</a:t>
            </a:r>
          </a:p>
          <a:p>
            <a:r>
              <a:rPr lang="ru-RU" sz="2000" dirty="0" smtClean="0">
                <a:solidFill>
                  <a:schemeClr val="tx1"/>
                </a:solidFill>
                <a:latin typeface="Times New Roman" pitchFamily="18" charset="0"/>
                <a:cs typeface="Times New Roman" pitchFamily="18" charset="0"/>
              </a:rPr>
              <a:t> школ-интернатов-9;</a:t>
            </a:r>
          </a:p>
          <a:p>
            <a:r>
              <a:rPr lang="ru-RU" sz="2000" dirty="0" smtClean="0">
                <a:solidFill>
                  <a:schemeClr val="tx1"/>
                </a:solidFill>
                <a:latin typeface="Times New Roman" pitchFamily="18" charset="0"/>
                <a:cs typeface="Times New Roman" pitchFamily="18" charset="0"/>
              </a:rPr>
              <a:t>частных школ- 12;</a:t>
            </a:r>
          </a:p>
          <a:p>
            <a:r>
              <a:rPr lang="ru-RU" sz="2000" dirty="0" smtClean="0">
                <a:solidFill>
                  <a:schemeClr val="tx1"/>
                </a:solidFill>
                <a:latin typeface="Times New Roman" pitchFamily="18" charset="0"/>
                <a:cs typeface="Times New Roman" pitchFamily="18" charset="0"/>
              </a:rPr>
              <a:t>школ искусств- 54;</a:t>
            </a:r>
          </a:p>
          <a:p>
            <a:r>
              <a:rPr lang="ru-RU" sz="2000" dirty="0" smtClean="0">
                <a:solidFill>
                  <a:schemeClr val="tx1"/>
                </a:solidFill>
                <a:latin typeface="Times New Roman" pitchFamily="18" charset="0"/>
                <a:cs typeface="Times New Roman" pitchFamily="18" charset="0"/>
              </a:rPr>
              <a:t>детских </a:t>
            </a:r>
            <a:r>
              <a:rPr lang="ru-RU" sz="2000" dirty="0" smtClean="0">
                <a:solidFill>
                  <a:schemeClr val="tx1"/>
                </a:solidFill>
                <a:latin typeface="Times New Roman" pitchFamily="18" charset="0"/>
                <a:cs typeface="Times New Roman" pitchFamily="18" charset="0"/>
              </a:rPr>
              <a:t>садов-147.</a:t>
            </a:r>
            <a:endParaRPr lang="ru-RU" sz="2000" dirty="0" smtClean="0">
              <a:solidFill>
                <a:schemeClr val="tx1"/>
              </a:solidFill>
              <a:latin typeface="Times New Roman" pitchFamily="18" charset="0"/>
              <a:cs typeface="Times New Roman" pitchFamily="18" charset="0"/>
            </a:endParaRPr>
          </a:p>
          <a:p>
            <a:r>
              <a:rPr lang="ru-RU" sz="2000" dirty="0" smtClean="0">
                <a:solidFill>
                  <a:srgbClr val="FF0000"/>
                </a:solidFill>
                <a:latin typeface="Times New Roman" pitchFamily="18" charset="0"/>
                <a:cs typeface="Times New Roman" pitchFamily="18" charset="0"/>
              </a:rPr>
              <a:t>Посчитай</a:t>
            </a:r>
            <a:r>
              <a:rPr lang="ru-RU" sz="2000" dirty="0" smtClean="0">
                <a:solidFill>
                  <a:schemeClr val="tx1"/>
                </a:solidFill>
                <a:latin typeface="Times New Roman" pitchFamily="18" charset="0"/>
                <a:cs typeface="Times New Roman" pitchFamily="18" charset="0"/>
              </a:rPr>
              <a:t>, во сколько раз больше общеобразовательных школ, чем лицеев и гимназий вместе? Сколько всего общеобразовательных учреждений в Оренбурге? На сколько </a:t>
            </a:r>
            <a:r>
              <a:rPr lang="ru-RU" sz="2000" dirty="0" smtClean="0">
                <a:solidFill>
                  <a:schemeClr val="tx1"/>
                </a:solidFill>
                <a:latin typeface="Times New Roman" pitchFamily="18" charset="0"/>
                <a:cs typeface="Times New Roman" pitchFamily="18" charset="0"/>
              </a:rPr>
              <a:t>  больше школ, </a:t>
            </a:r>
            <a:r>
              <a:rPr lang="ru-RU" sz="2000" dirty="0" smtClean="0">
                <a:solidFill>
                  <a:schemeClr val="tx1"/>
                </a:solidFill>
                <a:latin typeface="Times New Roman" pitchFamily="18" charset="0"/>
                <a:cs typeface="Times New Roman" pitchFamily="18" charset="0"/>
              </a:rPr>
              <a:t>чем детских </a:t>
            </a:r>
            <a:r>
              <a:rPr lang="ru-RU" sz="2000" dirty="0" smtClean="0">
                <a:solidFill>
                  <a:schemeClr val="tx1"/>
                </a:solidFill>
                <a:latin typeface="Times New Roman" pitchFamily="18" charset="0"/>
                <a:cs typeface="Times New Roman" pitchFamily="18" charset="0"/>
              </a:rPr>
              <a:t>    садов</a:t>
            </a:r>
            <a:r>
              <a:rPr lang="ru-RU" sz="2000" dirty="0" smtClean="0">
                <a:solidFill>
                  <a:schemeClr val="tx1"/>
                </a:solidFill>
                <a:latin typeface="Times New Roman" pitchFamily="18" charset="0"/>
                <a:cs typeface="Times New Roman" pitchFamily="18" charset="0"/>
              </a:rPr>
              <a:t>?</a:t>
            </a:r>
          </a:p>
          <a:p>
            <a:endParaRPr lang="ru-RU" sz="2000" dirty="0" smtClean="0">
              <a:solidFill>
                <a:schemeClr val="accent1">
                  <a:lumMod val="50000"/>
                </a:schemeClr>
              </a:solidFill>
              <a:latin typeface="Times New Roman" pitchFamily="18" charset="0"/>
              <a:cs typeface="Times New Roman" pitchFamily="18" charset="0"/>
            </a:endParaRPr>
          </a:p>
          <a:p>
            <a:endParaRPr lang="ru-RU" sz="2000" dirty="0">
              <a:solidFill>
                <a:srgbClr val="FF0000"/>
              </a:solidFill>
              <a:latin typeface="Times New Roman" pitchFamily="18" charset="0"/>
              <a:cs typeface="Times New Roman" pitchFamily="18" charset="0"/>
            </a:endParaRPr>
          </a:p>
        </p:txBody>
      </p:sp>
      <p:sp>
        <p:nvSpPr>
          <p:cNvPr id="14" name="TextBox 13"/>
          <p:cNvSpPr txBox="1"/>
          <p:nvPr/>
        </p:nvSpPr>
        <p:spPr>
          <a:xfrm>
            <a:off x="3714744" y="428604"/>
            <a:ext cx="2571768" cy="584775"/>
          </a:xfrm>
          <a:prstGeom prst="rect">
            <a:avLst/>
          </a:prstGeom>
          <a:noFill/>
        </p:spPr>
        <p:txBody>
          <a:bodyPr wrap="square" rtlCol="0">
            <a:spAutoFit/>
          </a:bodyPr>
          <a:lstStyle/>
          <a:p>
            <a:pPr algn="ctr"/>
            <a:r>
              <a:rPr lang="ru-RU" sz="3200" b="1" dirty="0" smtClean="0">
                <a:solidFill>
                  <a:srgbClr val="FF0000"/>
                </a:solidFill>
                <a:latin typeface="Times New Roman" pitchFamily="18" charset="0"/>
                <a:cs typeface="Times New Roman" pitchFamily="18" charset="0"/>
              </a:rPr>
              <a:t>Население</a:t>
            </a:r>
            <a:endParaRPr lang="ru-RU" sz="32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1647</TotalTime>
  <Words>1724</Words>
  <Application>Microsoft Office PowerPoint</Application>
  <PresentationFormat>Экран (4:3)</PresentationFormat>
  <Paragraphs>344</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Ольга</cp:lastModifiedBy>
  <cp:revision>163</cp:revision>
  <cp:lastPrinted>2019-12-06T11:22:23Z</cp:lastPrinted>
  <dcterms:modified xsi:type="dcterms:W3CDTF">2023-10-31T06:10:30Z</dcterms:modified>
</cp:coreProperties>
</file>