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E82E-FED0-42CA-BA3E-A48318254BB1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1DE7E-23E9-4689-B1C3-7D5D4544B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518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E82E-FED0-42CA-BA3E-A48318254BB1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1DE7E-23E9-4689-B1C3-7D5D4544B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385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E82E-FED0-42CA-BA3E-A48318254BB1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1DE7E-23E9-4689-B1C3-7D5D4544B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215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E82E-FED0-42CA-BA3E-A48318254BB1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1DE7E-23E9-4689-B1C3-7D5D4544B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62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E82E-FED0-42CA-BA3E-A48318254BB1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1DE7E-23E9-4689-B1C3-7D5D4544B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818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E82E-FED0-42CA-BA3E-A48318254BB1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1DE7E-23E9-4689-B1C3-7D5D4544B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089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E82E-FED0-42CA-BA3E-A48318254BB1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1DE7E-23E9-4689-B1C3-7D5D4544B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992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E82E-FED0-42CA-BA3E-A48318254BB1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1DE7E-23E9-4689-B1C3-7D5D4544B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18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E82E-FED0-42CA-BA3E-A48318254BB1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1DE7E-23E9-4689-B1C3-7D5D4544B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417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E82E-FED0-42CA-BA3E-A48318254BB1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1DE7E-23E9-4689-B1C3-7D5D4544B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699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2E82E-FED0-42CA-BA3E-A48318254BB1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1DE7E-23E9-4689-B1C3-7D5D4544B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731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2E82E-FED0-42CA-BA3E-A48318254BB1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21DE7E-23E9-4689-B1C3-7D5D4544B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695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1209afbd2e156f84d0e2565d3ca1be728b64a480-10386268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" y="374465"/>
            <a:ext cx="10006149" cy="636596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696691"/>
            <a:ext cx="9716589" cy="19392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+mn-lt"/>
              </a:rPr>
              <a:t>«Одна семья и много традиций</a:t>
            </a:r>
            <a:r>
              <a:rPr lang="ru-RU" dirty="0" smtClean="0">
                <a:solidFill>
                  <a:srgbClr val="FF0000"/>
                </a:solidFill>
                <a:latin typeface="+mn-lt"/>
              </a:rPr>
              <a:t>»</a:t>
            </a:r>
            <a:br>
              <a:rPr lang="ru-RU" dirty="0" smtClean="0">
                <a:solidFill>
                  <a:srgbClr val="FF0000"/>
                </a:solidFill>
                <a:latin typeface="+mn-lt"/>
              </a:rPr>
            </a:br>
            <a:r>
              <a:rPr lang="ru-RU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+mn-lt"/>
              </a:rPr>
              <a:t>(круглый стол)</a:t>
            </a:r>
            <a:br>
              <a:rPr lang="ru-RU" dirty="0" smtClean="0">
                <a:solidFill>
                  <a:srgbClr val="FF0000"/>
                </a:solidFill>
                <a:latin typeface="+mn-lt"/>
              </a:rPr>
            </a:br>
            <a:r>
              <a:rPr lang="ru-RU" sz="2800" dirty="0" smtClean="0">
                <a:solidFill>
                  <a:srgbClr val="C00000"/>
                </a:solidFill>
                <a:latin typeface="+mn-lt"/>
              </a:rPr>
              <a:t>автор: воспитатель Волкова Светлана Владимировна</a:t>
            </a:r>
            <a:endParaRPr lang="ru-RU" sz="2800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8228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0229" y="696687"/>
            <a:ext cx="104938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0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Семья и семейные традиции</a:t>
            </a:r>
          </a:p>
          <a:p>
            <a:r>
              <a:rPr lang="ru-RU" sz="3600" b="0" i="0" dirty="0" smtClean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Семейные традиции и обычаи помогают нормально взаимодействовать с обществом, делают сплоченной семью, укрепляют родственные связи, улучшают взаимопонимание и уменьшают количество ссор. В семьях, где существуют и соблюдаются традиции семейного воспитания, дети прислушиваются к мнению родителей, а родители проявляют внимание к проблемам детей и помогают им справляться с ними.</a:t>
            </a:r>
            <a:endParaRPr lang="ru-RU" sz="3600" b="0" i="0" dirty="0">
              <a:solidFill>
                <a:srgbClr val="333333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122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715" y="223024"/>
            <a:ext cx="10826948" cy="630840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+mn-lt"/>
              </a:rPr>
              <a:t>Счастья, здоровья и процветания каждой семье! Приумножайте и храните ваши семейные ценности и традиции!</a:t>
            </a:r>
            <a:br>
              <a:rPr lang="ru-RU" dirty="0" smtClean="0">
                <a:solidFill>
                  <a:srgbClr val="FF0000"/>
                </a:solidFill>
                <a:latin typeface="+mn-lt"/>
              </a:rPr>
            </a:br>
            <a:r>
              <a:rPr lang="ru-RU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+mn-lt"/>
              </a:rPr>
            </a:br>
            <a:r>
              <a:rPr lang="ru-RU" dirty="0">
                <a:solidFill>
                  <a:srgbClr val="FF0000"/>
                </a:solidFill>
                <a:latin typeface="+mn-lt"/>
              </a:rPr>
              <a:t/>
            </a:r>
            <a:br>
              <a:rPr lang="ru-RU" dirty="0">
                <a:solidFill>
                  <a:srgbClr val="FF0000"/>
                </a:solidFill>
                <a:latin typeface="+mn-lt"/>
              </a:rPr>
            </a:br>
            <a:r>
              <a:rPr lang="ru-RU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+mn-lt"/>
              </a:rPr>
            </a:br>
            <a:r>
              <a:rPr lang="ru-RU" dirty="0" smtClean="0">
                <a:solidFill>
                  <a:srgbClr val="FF0000"/>
                </a:solidFill>
                <a:latin typeface="+mn-lt"/>
              </a:rPr>
              <a:t>Спасибо за внимание!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3509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02674" y="274320"/>
            <a:ext cx="8464731" cy="95358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Семья- это?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5238206" y="4911634"/>
            <a:ext cx="182880" cy="346166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pic>
        <p:nvPicPr>
          <p:cNvPr id="1026" name="Picture 2" descr="https://kartin.papik.pro/uploads/posts/2023-07/1689394424_kartin-papik-pro-p-kartinki-po-okruzhayushchemu-miru-po-teme-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189" y="1780717"/>
            <a:ext cx="7302137" cy="4841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299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249382"/>
            <a:ext cx="3932237" cy="738043"/>
          </a:xfrm>
        </p:spPr>
        <p:txBody>
          <a:bodyPr>
            <a:noAutofit/>
          </a:bodyPr>
          <a:lstStyle/>
          <a:p>
            <a:r>
              <a:rPr lang="ru-RU" sz="4800" dirty="0" smtClean="0"/>
              <a:t> </a:t>
            </a:r>
            <a:r>
              <a:rPr lang="ru-RU" sz="4800" dirty="0" smtClean="0">
                <a:solidFill>
                  <a:srgbClr val="FF0000"/>
                </a:solidFill>
              </a:rPr>
              <a:t>Семья – это: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276" b="2276"/>
          <a:stretch>
            <a:fillRect/>
          </a:stretch>
        </p:blipFill>
        <p:spPr>
          <a:xfrm>
            <a:off x="5540027" y="987425"/>
            <a:ext cx="6172200" cy="4873625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987425"/>
            <a:ext cx="4488873" cy="5517284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solidFill>
                  <a:srgbClr val="C00000"/>
                </a:solidFill>
                <a:effectLst/>
                <a:latin typeface="Bahnschrift Light SemiCondensed" panose="020B0502040204020203" pitchFamily="34" charset="0"/>
              </a:rPr>
              <a:t>«</a:t>
            </a:r>
            <a:r>
              <a:rPr lang="ru-RU" sz="3200" dirty="0" smtClean="0">
                <a:solidFill>
                  <a:srgbClr val="C00000"/>
                </a:solidFill>
                <a:effectLst/>
              </a:rPr>
              <a:t>На самом деле семья — это то, что вы создаете. Ее укрепляют не количество голов, подсчитанных за обеденным столом, а ритуалы, которые вы помогаете создать членам семьи, общие воспоминания, забота и любовь, которые вы проявляете друг к другу, а также надежды на будущее».</a:t>
            </a:r>
          </a:p>
          <a:p>
            <a:r>
              <a:rPr lang="ru-RU" sz="3200" b="0" i="0" dirty="0" smtClean="0">
                <a:solidFill>
                  <a:srgbClr val="C00000"/>
                </a:solidFill>
                <a:effectLst/>
              </a:rPr>
              <a:t>(Луи </a:t>
            </a:r>
            <a:r>
              <a:rPr lang="ru-RU" sz="3200" b="0" i="0" dirty="0" err="1" smtClean="0">
                <a:solidFill>
                  <a:srgbClr val="C00000"/>
                </a:solidFill>
                <a:effectLst/>
              </a:rPr>
              <a:t>Замперини</a:t>
            </a:r>
            <a:r>
              <a:rPr lang="ru-RU" sz="3200" b="0" i="0" dirty="0" smtClean="0">
                <a:solidFill>
                  <a:srgbClr val="C00000"/>
                </a:solidFill>
                <a:effectLst/>
              </a:rPr>
              <a:t>, бегун)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2437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892" y="332509"/>
            <a:ext cx="11159836" cy="6237125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05545" y="4696691"/>
            <a:ext cx="7128164" cy="1579418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Семьёй дорожить – счастливым быть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809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5327" y="1"/>
            <a:ext cx="12437327" cy="68579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fontAlgn="base"/>
            <a:r>
              <a:rPr lang="ru-RU" sz="3600" b="1" i="0" u="none" strike="noStrike" dirty="0" smtClean="0">
                <a:solidFill>
                  <a:srgbClr val="FF0000"/>
                </a:solidFill>
                <a:effectLst/>
                <a:cs typeface="Times New Roman" panose="02020603050405020304" pitchFamily="18" charset="0"/>
              </a:rPr>
              <a:t>Важность семейных ценностей</a:t>
            </a:r>
          </a:p>
          <a:p>
            <a:pPr fontAlgn="base"/>
            <a:r>
              <a:rPr lang="ru-RU" sz="4400" b="0" i="0" u="none" strike="noStrike" dirty="0" smtClean="0">
                <a:solidFill>
                  <a:srgbClr val="C00000"/>
                </a:solidFill>
                <a:effectLst/>
                <a:cs typeface="Times New Roman" panose="02020603050405020304" pitchFamily="18" charset="0"/>
              </a:rPr>
              <a:t>Наши семейные ценности помогают нам формировать наши собственные личные ценности и мораль, которые, в свою очередь, помогают определить, кто мы есть и как мы прокладываем свой путь в обществе. Когда родители демонстрируют важность семейных ценностей, ребенок получает структуру и границы, необходимые для того, чтобы найти свое место в этих ценностях и морали. </a:t>
            </a:r>
            <a:endParaRPr lang="ru-RU" sz="4400" b="0" i="0" u="none" strike="noStrike" dirty="0">
              <a:solidFill>
                <a:srgbClr val="C00000"/>
              </a:solidFill>
              <a:effectLst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5333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7772" y="365126"/>
            <a:ext cx="8011885" cy="89761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+mn-lt"/>
              </a:rPr>
              <a:t>Что такое семейные ценности?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fontAlgn="base"/>
            <a:r>
              <a:rPr lang="ru-RU" sz="4000" b="1" i="0" u="none" strike="noStrike" dirty="0" smtClean="0">
                <a:solidFill>
                  <a:srgbClr val="FF0000"/>
                </a:solidFill>
                <a:effectLst/>
              </a:rPr>
              <a:t>Что такое семейные ценности?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3600" b="0" i="0" u="none" strike="noStrike" dirty="0" smtClean="0">
                <a:effectLst/>
              </a:rPr>
              <a:t>Моральные ценности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3600" b="0" i="0" u="none" strike="noStrike" dirty="0" smtClean="0">
                <a:effectLst/>
              </a:rPr>
              <a:t>Личное поведение и социальное поведение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3600" b="0" i="0" u="none" strike="noStrike" dirty="0" smtClean="0">
                <a:effectLst/>
              </a:rPr>
              <a:t>Духовные и религиозные ценности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3600" b="0" i="0" u="none" strike="noStrike" dirty="0" smtClean="0">
                <a:effectLst/>
              </a:rPr>
              <a:t>Семейная рабочая этика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3600" b="0" i="0" u="none" strike="noStrike" dirty="0" smtClean="0">
                <a:effectLst/>
              </a:rPr>
              <a:t>Образовательные ценности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3600" b="0" i="0" u="none" strike="noStrike" dirty="0" smtClean="0">
                <a:effectLst/>
              </a:rPr>
              <a:t>Время для семьи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3600" b="0" i="0" u="none" strike="noStrike" dirty="0" smtClean="0">
                <a:effectLst/>
              </a:rPr>
              <a:t>Семейные традиции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3600" b="0" i="0" u="none" strike="noStrike" dirty="0" smtClean="0">
                <a:effectLst/>
              </a:rPr>
              <a:t>Финансовые ценности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3600" b="0" i="0" u="none" strike="noStrike" dirty="0" smtClean="0">
                <a:effectLst/>
              </a:rPr>
              <a:t>Семейное здоровье и фитнес</a:t>
            </a: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3600" b="0" i="0" u="none" strike="noStrike" dirty="0" smtClean="0">
                <a:effectLst/>
              </a:rPr>
              <a:t>Семейные развлечения (ТВ, фильмы, Интернет, музыка и т. д.)</a:t>
            </a:r>
            <a:endParaRPr lang="ru-RU" sz="3600" b="0" i="0" u="none" strike="noStrike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59239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0"/>
            <a:ext cx="7125629" cy="78377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+mn-lt"/>
              </a:rPr>
              <a:t>Семейные традиции</a:t>
            </a:r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8793" y="1941372"/>
            <a:ext cx="4555493" cy="320231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9933" y="783771"/>
            <a:ext cx="712886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0" i="0" u="none" strike="noStrike" dirty="0" smtClean="0">
                <a:solidFill>
                  <a:srgbClr val="C00000"/>
                </a:solidFill>
                <a:effectLst/>
                <a:cs typeface="Times New Roman" panose="02020603050405020304" pitchFamily="18" charset="0"/>
              </a:rPr>
              <a:t>Для многих семей традиции являются важной ценностью. В некоторых семьях есть традиции, которые передавались из поколения в поколение десятилетиями. Участие в одних и тех же официальных или неформальных ритуалах и обрядах — это мощный способ сплотить вашу семью. Будь то ежегодная служба при свечах в канун Рождества, приготовление подарков для </a:t>
            </a:r>
            <a:r>
              <a:rPr lang="ru-RU" sz="2400" dirty="0" smtClean="0">
                <a:solidFill>
                  <a:srgbClr val="C00000"/>
                </a:solidFill>
                <a:cs typeface="Times New Roman" panose="02020603050405020304" pitchFamily="18" charset="0"/>
              </a:rPr>
              <a:t>родных и друзей на Новый год,</a:t>
            </a:r>
            <a:r>
              <a:rPr lang="ru-RU" sz="2400" b="0" i="0" u="none" strike="noStrike" dirty="0" smtClean="0">
                <a:solidFill>
                  <a:srgbClr val="C00000"/>
                </a:solidFill>
                <a:effectLst/>
                <a:cs typeface="Times New Roman" panose="02020603050405020304" pitchFamily="18" charset="0"/>
              </a:rPr>
              <a:t> организация семейных праздников, чтобы отпраздновать хорошие оценки или окончание учебного года. Традиции, которые вы соблюдаете со своей семьей, могут создать яркие воспоминания. Они превращают даже повседневные переживания в нечто экстраординарное и помогают сплотить семью надолго.</a:t>
            </a:r>
            <a:endParaRPr lang="ru-RU" sz="2400" b="0" i="0" u="none" strike="noStrike" dirty="0">
              <a:solidFill>
                <a:srgbClr val="C00000"/>
              </a:solidFill>
              <a:effectLst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952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629" y="1092820"/>
            <a:ext cx="114857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0" i="0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Вот несколько примеров семейных традиций:</a:t>
            </a:r>
          </a:p>
          <a:p>
            <a:pPr>
              <a:buFont typeface="+mj-lt"/>
              <a:buAutoNum type="arabicPeriod"/>
            </a:pPr>
            <a:r>
              <a:rPr lang="ru-RU" sz="2400" b="0" i="0" dirty="0" smtClean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Ежедневные: пожелания доброго утра и прекрасного дня, поцелуй при встрече и прощании, совместные семейные завтраки и ужины, прогулка перед сном всей семьёй.</a:t>
            </a:r>
          </a:p>
          <a:p>
            <a:pPr>
              <a:buFont typeface="+mj-lt"/>
              <a:buAutoNum type="arabicPeriod"/>
            </a:pPr>
            <a:r>
              <a:rPr lang="ru-RU" sz="2400" b="0" i="0" dirty="0" smtClean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Еженедельные: встреча с дедушками и бабушками, семейный ужин в выходные дни, просмотр фильма всей семьёй по пятницам, приготовление обеда или ужина всей семьёй в субботу, совместная прогулка в парке, игры родителей и детей на свежем воздухе.</a:t>
            </a:r>
          </a:p>
          <a:p>
            <a:pPr>
              <a:buFont typeface="+mj-lt"/>
              <a:buAutoNum type="arabicPeriod"/>
            </a:pPr>
            <a:r>
              <a:rPr lang="ru-RU" sz="2400" b="0" i="0" dirty="0" smtClean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Ежемесячные: поход в театр, кино или парк развлечений, вылазку на природу, ежемесячные маленькие праздники по поводу важных событий в семье, фотосессию всей семьёй.</a:t>
            </a:r>
          </a:p>
          <a:p>
            <a:pPr>
              <a:buFont typeface="+mj-lt"/>
              <a:buAutoNum type="arabicPeriod"/>
            </a:pPr>
            <a:r>
              <a:rPr lang="ru-RU" sz="2400" b="0" i="0" dirty="0" smtClean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Ежегодные: празднование дней рождений всей семьёй особым образом, отпуск всей семьёй, поход осенью в парк или поездку в лес.</a:t>
            </a:r>
            <a:endParaRPr lang="ru-RU" sz="2400" b="0" i="0" dirty="0">
              <a:solidFill>
                <a:srgbClr val="333333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996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199" y="631372"/>
            <a:ext cx="1114697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0" dirty="0" smtClean="0">
                <a:solidFill>
                  <a:srgbClr val="FF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Семейные традиции, как современный способ работы</a:t>
            </a:r>
          </a:p>
          <a:p>
            <a:endParaRPr lang="ru-RU" sz="3200" b="0" i="0" dirty="0" smtClean="0">
              <a:solidFill>
                <a:srgbClr val="333333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3200" b="0" i="0" dirty="0" smtClean="0">
                <a:solidFill>
                  <a:srgbClr val="33333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Семейные традиции помогают развивать у ребенка эмоциональную отзывчивость и сопереживание. Соблюдая традиции, у ребенка формируются позитивные установки к различным видам труда и творчества; основы безопасного поведения в быту, социуме, природе. Принимая посильное участие в семейных ритуалах, ребенок чувствует себя полноценной частью семьи, идет развитие чувства своей ответственности, важности и принадлежности к своей семье.</a:t>
            </a:r>
            <a:endParaRPr lang="ru-RU" sz="3200" b="0" i="0" dirty="0">
              <a:solidFill>
                <a:srgbClr val="333333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9932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599</Words>
  <Application>Microsoft Office PowerPoint</Application>
  <PresentationFormat>Широкоэкранный</PresentationFormat>
  <Paragraphs>33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Bahnschrift Light SemiCondensed</vt:lpstr>
      <vt:lpstr>Calibri</vt:lpstr>
      <vt:lpstr>Calibri Light</vt:lpstr>
      <vt:lpstr>Times New Roman</vt:lpstr>
      <vt:lpstr>Тема Office</vt:lpstr>
      <vt:lpstr>«Одна семья и много традиций»  (круглый стол) автор: воспитатель Волкова Светлана Владимировна</vt:lpstr>
      <vt:lpstr>Семья- это?</vt:lpstr>
      <vt:lpstr> Семья – это:</vt:lpstr>
      <vt:lpstr>Презентация PowerPoint</vt:lpstr>
      <vt:lpstr>Презентация PowerPoint</vt:lpstr>
      <vt:lpstr>Что такое семейные ценности?</vt:lpstr>
      <vt:lpstr>Семейные традиции</vt:lpstr>
      <vt:lpstr>Презентация PowerPoint</vt:lpstr>
      <vt:lpstr>Презентация PowerPoint</vt:lpstr>
      <vt:lpstr>Презентация PowerPoint</vt:lpstr>
      <vt:lpstr>Счастья, здоровья и процветания каждой семье! Приумножайте и храните ваши семейные ценности и традиции!    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Семья это?</dc:title>
  <dc:creator>USER</dc:creator>
  <cp:lastModifiedBy>USER</cp:lastModifiedBy>
  <cp:revision>15</cp:revision>
  <dcterms:created xsi:type="dcterms:W3CDTF">2024-03-18T18:48:25Z</dcterms:created>
  <dcterms:modified xsi:type="dcterms:W3CDTF">2024-03-19T06:56:13Z</dcterms:modified>
</cp:coreProperties>
</file>