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3" r:id="rId4"/>
    <p:sldId id="257" r:id="rId5"/>
    <p:sldId id="258" r:id="rId6"/>
    <p:sldId id="259" r:id="rId7"/>
    <p:sldId id="260" r:id="rId8"/>
    <p:sldId id="261" r:id="rId9"/>
    <p:sldId id="264" r:id="rId10"/>
    <p:sldId id="269" r:id="rId11"/>
    <p:sldId id="270" r:id="rId12"/>
    <p:sldId id="271" r:id="rId13"/>
    <p:sldId id="272" r:id="rId14"/>
    <p:sldId id="265" r:id="rId15"/>
    <p:sldId id="266" r:id="rId16"/>
    <p:sldId id="267" r:id="rId17"/>
    <p:sldId id="268"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CD50CD-1BC1-4A6C-8C0C-F783677BF5D2}" type="datetimeFigureOut">
              <a:rPr lang="ru-RU" smtClean="0"/>
              <a:t>25.03.2024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104625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CD50CD-1BC1-4A6C-8C0C-F783677BF5D2}" type="datetimeFigureOut">
              <a:rPr lang="ru-RU" smtClean="0"/>
              <a:t>25.03.2024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556831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CD50CD-1BC1-4A6C-8C0C-F783677BF5D2}" type="datetimeFigureOut">
              <a:rPr lang="ru-RU" smtClean="0"/>
              <a:t>25.03.2024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1153285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CD50CD-1BC1-4A6C-8C0C-F783677BF5D2}" type="datetimeFigureOut">
              <a:rPr lang="ru-RU" smtClean="0"/>
              <a:t>25.03.2024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2969089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CD50CD-1BC1-4A6C-8C0C-F783677BF5D2}" type="datetimeFigureOut">
              <a:rPr lang="ru-RU" smtClean="0"/>
              <a:t>25.03.2024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1904976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CD50CD-1BC1-4A6C-8C0C-F783677BF5D2}" type="datetimeFigureOut">
              <a:rPr lang="ru-RU" smtClean="0"/>
              <a:t>25.03.2024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2501398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CD50CD-1BC1-4A6C-8C0C-F783677BF5D2}" type="datetimeFigureOut">
              <a:rPr lang="ru-RU" smtClean="0"/>
              <a:t>25.03.2024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2349893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CD50CD-1BC1-4A6C-8C0C-F783677BF5D2}" type="datetimeFigureOut">
              <a:rPr lang="ru-RU" smtClean="0"/>
              <a:t>25.03.2024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1495145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CD50CD-1BC1-4A6C-8C0C-F783677BF5D2}" type="datetimeFigureOut">
              <a:rPr lang="ru-RU" smtClean="0"/>
              <a:t>25.03.2024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3693678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1CD50CD-1BC1-4A6C-8C0C-F783677BF5D2}" type="datetimeFigureOut">
              <a:rPr lang="ru-RU" smtClean="0"/>
              <a:t>25.03.2024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3295722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1CD50CD-1BC1-4A6C-8C0C-F783677BF5D2}" type="datetimeFigureOut">
              <a:rPr lang="ru-RU" smtClean="0"/>
              <a:t>25.03.2024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F9D6B6-F8E6-4801-B814-AC4D083B31A7}" type="slidenum">
              <a:rPr lang="ru-RU" smtClean="0"/>
              <a:t>‹#›</a:t>
            </a:fld>
            <a:endParaRPr lang="ru-RU"/>
          </a:p>
        </p:txBody>
      </p:sp>
    </p:spTree>
    <p:extLst>
      <p:ext uri="{BB962C8B-B14F-4D97-AF65-F5344CB8AC3E}">
        <p14:creationId xmlns:p14="http://schemas.microsoft.com/office/powerpoint/2010/main" val="1814612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CD50CD-1BC1-4A6C-8C0C-F783677BF5D2}" type="datetimeFigureOut">
              <a:rPr lang="ru-RU" smtClean="0"/>
              <a:t>25.03.2024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F9D6B6-F8E6-4801-B814-AC4D083B31A7}" type="slidenum">
              <a:rPr lang="ru-RU" smtClean="0"/>
              <a:t>‹#›</a:t>
            </a:fld>
            <a:endParaRPr lang="ru-RU"/>
          </a:p>
        </p:txBody>
      </p:sp>
    </p:spTree>
    <p:extLst>
      <p:ext uri="{BB962C8B-B14F-4D97-AF65-F5344CB8AC3E}">
        <p14:creationId xmlns:p14="http://schemas.microsoft.com/office/powerpoint/2010/main" val="3235719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751562"/>
          </a:xfrm>
        </p:spPr>
        <p:txBody>
          <a:bodyPr/>
          <a:lstStyle/>
          <a:p>
            <a:r>
              <a:rPr lang="ru-RU" dirty="0" smtClean="0">
                <a:solidFill>
                  <a:schemeClr val="bg1"/>
                </a:solidFill>
              </a:rPr>
              <a:t>КОСМИЧЕСКИЕ ИССЛЕДОВАНИЯ И РОБОТЫ.</a:t>
            </a:r>
            <a:endParaRPr lang="ru-RU" dirty="0"/>
          </a:p>
        </p:txBody>
      </p:sp>
      <p:sp>
        <p:nvSpPr>
          <p:cNvPr id="3" name="TextBox 2"/>
          <p:cNvSpPr txBox="1"/>
          <p:nvPr/>
        </p:nvSpPr>
        <p:spPr>
          <a:xfrm>
            <a:off x="1004552" y="4919730"/>
            <a:ext cx="3992451" cy="923330"/>
          </a:xfrm>
          <a:prstGeom prst="rect">
            <a:avLst/>
          </a:prstGeom>
          <a:solidFill>
            <a:schemeClr val="accent1">
              <a:lumMod val="40000"/>
              <a:lumOff val="60000"/>
            </a:schemeClr>
          </a:solidFill>
        </p:spPr>
        <p:txBody>
          <a:bodyPr wrap="square" rtlCol="0">
            <a:spAutoFit/>
          </a:bodyPr>
          <a:lstStyle/>
          <a:p>
            <a:r>
              <a:rPr lang="ru-RU" dirty="0" smtClean="0"/>
              <a:t>Разработала учитель технологии:</a:t>
            </a:r>
          </a:p>
          <a:p>
            <a:r>
              <a:rPr lang="ru-RU" dirty="0" err="1" smtClean="0"/>
              <a:t>Будильская</a:t>
            </a:r>
            <a:r>
              <a:rPr lang="ru-RU" dirty="0" smtClean="0"/>
              <a:t> Татьяна Сергеевна</a:t>
            </a:r>
          </a:p>
          <a:p>
            <a:r>
              <a:rPr lang="ru-RU" dirty="0" smtClean="0"/>
              <a:t>МБОУ СОШ №31</a:t>
            </a:r>
            <a:endParaRPr lang="ru-RU" dirty="0"/>
          </a:p>
        </p:txBody>
      </p:sp>
    </p:spTree>
    <p:extLst>
      <p:ext uri="{BB962C8B-B14F-4D97-AF65-F5344CB8AC3E}">
        <p14:creationId xmlns:p14="http://schemas.microsoft.com/office/powerpoint/2010/main" val="27569908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bg1"/>
                </a:solidFill>
              </a:rPr>
              <a:t>Марс</a:t>
            </a:r>
            <a:br>
              <a:rPr lang="ru-RU" b="1" dirty="0" smtClean="0">
                <a:solidFill>
                  <a:schemeClr val="bg1"/>
                </a:solidFill>
              </a:rPr>
            </a:br>
            <a:endParaRPr lang="ru-RU" dirty="0"/>
          </a:p>
        </p:txBody>
      </p:sp>
      <p:sp>
        <p:nvSpPr>
          <p:cNvPr id="3" name="Объект 2"/>
          <p:cNvSpPr>
            <a:spLocks noGrp="1"/>
          </p:cNvSpPr>
          <p:nvPr>
            <p:ph sz="half" idx="1"/>
          </p:nvPr>
        </p:nvSpPr>
        <p:spPr/>
        <p:txBody>
          <a:bodyPr>
            <a:normAutofit fontScale="70000" lnSpcReduction="20000"/>
          </a:bodyPr>
          <a:lstStyle/>
          <a:p>
            <a:r>
              <a:rPr lang="ru-RU" b="1" dirty="0" smtClean="0">
                <a:solidFill>
                  <a:schemeClr val="bg1"/>
                </a:solidFill>
              </a:rPr>
              <a:t>«</a:t>
            </a:r>
            <a:r>
              <a:rPr lang="ru-RU" b="1" dirty="0" err="1" smtClean="0">
                <a:solidFill>
                  <a:schemeClr val="bg1"/>
                </a:solidFill>
              </a:rPr>
              <a:t>Sojourner</a:t>
            </a:r>
            <a:r>
              <a:rPr lang="ru-RU" b="1" dirty="0" smtClean="0">
                <a:solidFill>
                  <a:schemeClr val="bg1"/>
                </a:solidFill>
              </a:rPr>
              <a:t>»</a:t>
            </a:r>
            <a:r>
              <a:rPr lang="ru-RU" dirty="0" smtClean="0">
                <a:solidFill>
                  <a:schemeClr val="bg1"/>
                </a:solidFill>
              </a:rPr>
              <a:t>: первый планетоход на Марсе, который был отправлен вместе с миссией «</a:t>
            </a:r>
            <a:r>
              <a:rPr lang="ru-RU" dirty="0" err="1" smtClean="0">
                <a:solidFill>
                  <a:schemeClr val="bg1"/>
                </a:solidFill>
              </a:rPr>
              <a:t>Pathfinder</a:t>
            </a:r>
            <a:r>
              <a:rPr lang="ru-RU" dirty="0" smtClean="0">
                <a:solidFill>
                  <a:schemeClr val="bg1"/>
                </a:solidFill>
              </a:rPr>
              <a:t>» в 1996 году. Он работал на Марсе более 3 месяцев и позволил получить много ценной информации.</a:t>
            </a:r>
          </a:p>
          <a:p>
            <a:r>
              <a:rPr lang="ru-RU" b="1" dirty="0" smtClean="0">
                <a:solidFill>
                  <a:schemeClr val="bg1"/>
                </a:solidFill>
              </a:rPr>
              <a:t>«</a:t>
            </a:r>
            <a:r>
              <a:rPr lang="ru-RU" b="1" dirty="0" err="1" smtClean="0">
                <a:solidFill>
                  <a:schemeClr val="bg1"/>
                </a:solidFill>
              </a:rPr>
              <a:t>Spirit</a:t>
            </a:r>
            <a:r>
              <a:rPr lang="ru-RU" b="1" dirty="0" smtClean="0">
                <a:solidFill>
                  <a:schemeClr val="bg1"/>
                </a:solidFill>
              </a:rPr>
              <a:t>»</a:t>
            </a:r>
            <a:r>
              <a:rPr lang="ru-RU" dirty="0" smtClean="0">
                <a:solidFill>
                  <a:schemeClr val="bg1"/>
                </a:solidFill>
              </a:rPr>
              <a:t> и </a:t>
            </a:r>
            <a:r>
              <a:rPr lang="ru-RU" b="1" dirty="0" smtClean="0">
                <a:solidFill>
                  <a:schemeClr val="bg1"/>
                </a:solidFill>
              </a:rPr>
              <a:t>«</a:t>
            </a:r>
            <a:r>
              <a:rPr lang="ru-RU" b="1" dirty="0" err="1" smtClean="0">
                <a:solidFill>
                  <a:schemeClr val="bg1"/>
                </a:solidFill>
              </a:rPr>
              <a:t>Opportunity</a:t>
            </a:r>
            <a:r>
              <a:rPr lang="ru-RU" b="1" dirty="0" smtClean="0">
                <a:solidFill>
                  <a:schemeClr val="bg1"/>
                </a:solidFill>
              </a:rPr>
              <a:t>»</a:t>
            </a:r>
            <a:r>
              <a:rPr lang="ru-RU" dirty="0" smtClean="0">
                <a:solidFill>
                  <a:schemeClr val="bg1"/>
                </a:solidFill>
              </a:rPr>
              <a:t>: два планетохода были запущены на Марс в 2003 году. Они исследовали планету в течение нескольких лет и были надежными помощниками ученым, которые искали доказательства жизни.</a:t>
            </a:r>
          </a:p>
          <a:p>
            <a:r>
              <a:rPr lang="ru-RU" b="1" dirty="0" smtClean="0">
                <a:solidFill>
                  <a:schemeClr val="bg1"/>
                </a:solidFill>
              </a:rPr>
              <a:t>«</a:t>
            </a:r>
            <a:r>
              <a:rPr lang="ru-RU" b="1" dirty="0" err="1" smtClean="0">
                <a:solidFill>
                  <a:schemeClr val="bg1"/>
                </a:solidFill>
              </a:rPr>
              <a:t>Curiosity</a:t>
            </a:r>
            <a:r>
              <a:rPr lang="ru-RU" b="1" dirty="0" smtClean="0">
                <a:solidFill>
                  <a:schemeClr val="bg1"/>
                </a:solidFill>
              </a:rPr>
              <a:t>»</a:t>
            </a:r>
            <a:r>
              <a:rPr lang="ru-RU" dirty="0" smtClean="0">
                <a:solidFill>
                  <a:schemeClr val="bg1"/>
                </a:solidFill>
              </a:rPr>
              <a:t>: планетоход, запущенный в 2012 году в рамках проекта </a:t>
            </a:r>
            <a:r>
              <a:rPr lang="ru-RU" dirty="0" err="1" smtClean="0">
                <a:solidFill>
                  <a:schemeClr val="bg1"/>
                </a:solidFill>
              </a:rPr>
              <a:t>Mars</a:t>
            </a:r>
            <a:r>
              <a:rPr lang="ru-RU" dirty="0" smtClean="0">
                <a:solidFill>
                  <a:schemeClr val="bg1"/>
                </a:solidFill>
              </a:rPr>
              <a:t> </a:t>
            </a:r>
            <a:r>
              <a:rPr lang="ru-RU" dirty="0" err="1" smtClean="0">
                <a:solidFill>
                  <a:schemeClr val="bg1"/>
                </a:solidFill>
              </a:rPr>
              <a:t>Science</a:t>
            </a:r>
            <a:r>
              <a:rPr lang="ru-RU" dirty="0" smtClean="0">
                <a:solidFill>
                  <a:schemeClr val="bg1"/>
                </a:solidFill>
              </a:rPr>
              <a:t> </a:t>
            </a:r>
            <a:r>
              <a:rPr lang="ru-RU" dirty="0" err="1" smtClean="0">
                <a:solidFill>
                  <a:schemeClr val="bg1"/>
                </a:solidFill>
              </a:rPr>
              <a:t>Laboratory</a:t>
            </a:r>
            <a:r>
              <a:rPr lang="ru-RU" dirty="0" smtClean="0">
                <a:solidFill>
                  <a:schemeClr val="bg1"/>
                </a:solidFill>
              </a:rPr>
              <a:t>, оснащен </a:t>
            </a:r>
            <a:r>
              <a:rPr lang="ru-RU" dirty="0" err="1" smtClean="0">
                <a:solidFill>
                  <a:schemeClr val="bg1"/>
                </a:solidFill>
              </a:rPr>
              <a:t>роботическими</a:t>
            </a:r>
            <a:r>
              <a:rPr lang="ru-RU" dirty="0" smtClean="0">
                <a:solidFill>
                  <a:schemeClr val="bg1"/>
                </a:solidFill>
              </a:rPr>
              <a:t> руками и более совершенной технологией и был оснащен многими приборами, с помощью которых ученые исследовали Марс.</a:t>
            </a:r>
          </a:p>
          <a:p>
            <a:pPr marL="0" indent="0">
              <a:buNone/>
            </a:pPr>
            <a:endParaRPr lang="ru-RU" dirty="0" smtClean="0">
              <a:solidFill>
                <a:schemeClr val="bg1"/>
              </a:solidFill>
            </a:endParaRPr>
          </a:p>
          <a:p>
            <a:endParaRPr lang="ru-RU" dirty="0"/>
          </a:p>
        </p:txBody>
      </p:sp>
    </p:spTree>
    <p:extLst>
      <p:ext uri="{BB962C8B-B14F-4D97-AF65-F5344CB8AC3E}">
        <p14:creationId xmlns:p14="http://schemas.microsoft.com/office/powerpoint/2010/main" val="1096529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bg1"/>
                </a:solidFill>
              </a:rPr>
              <a:t>Венера</a:t>
            </a:r>
          </a:p>
        </p:txBody>
      </p:sp>
      <p:sp>
        <p:nvSpPr>
          <p:cNvPr id="3" name="Объект 2"/>
          <p:cNvSpPr>
            <a:spLocks noGrp="1"/>
          </p:cNvSpPr>
          <p:nvPr>
            <p:ph sz="half" idx="1"/>
          </p:nvPr>
        </p:nvSpPr>
        <p:spPr/>
        <p:txBody>
          <a:bodyPr/>
          <a:lstStyle/>
          <a:p>
            <a:r>
              <a:rPr lang="ru-RU" dirty="0">
                <a:solidFill>
                  <a:schemeClr val="bg1"/>
                </a:solidFill>
              </a:rPr>
              <a:t>планетоход «Венера-13» был отправлен на Венеру в 1982 году и успешно исследовал планету в течение нескольких часов.</a:t>
            </a:r>
          </a:p>
        </p:txBody>
      </p:sp>
    </p:spTree>
    <p:extLst>
      <p:ext uri="{BB962C8B-B14F-4D97-AF65-F5344CB8AC3E}">
        <p14:creationId xmlns:p14="http://schemas.microsoft.com/office/powerpoint/2010/main" val="3304528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bg1"/>
                </a:solidFill>
              </a:rPr>
              <a:t>Луна</a:t>
            </a:r>
            <a:r>
              <a:rPr lang="ru-RU" b="1" dirty="0"/>
              <a:t/>
            </a:r>
            <a:br>
              <a:rPr lang="ru-RU" b="1" dirty="0"/>
            </a:br>
            <a:endParaRPr lang="ru-RU" dirty="0"/>
          </a:p>
        </p:txBody>
      </p:sp>
      <p:sp>
        <p:nvSpPr>
          <p:cNvPr id="3" name="Объект 2"/>
          <p:cNvSpPr>
            <a:spLocks noGrp="1"/>
          </p:cNvSpPr>
          <p:nvPr>
            <p:ph sz="half" idx="1"/>
          </p:nvPr>
        </p:nvSpPr>
        <p:spPr/>
        <p:txBody>
          <a:bodyPr>
            <a:normAutofit lnSpcReduction="10000"/>
          </a:bodyPr>
          <a:lstStyle/>
          <a:p>
            <a:r>
              <a:rPr lang="ru-RU" b="1" dirty="0">
                <a:solidFill>
                  <a:schemeClr val="bg1"/>
                </a:solidFill>
              </a:rPr>
              <a:t>«</a:t>
            </a:r>
            <a:r>
              <a:rPr lang="ru-RU" b="1" dirty="0" err="1">
                <a:solidFill>
                  <a:schemeClr val="bg1"/>
                </a:solidFill>
              </a:rPr>
              <a:t>Lunokhod</a:t>
            </a:r>
            <a:r>
              <a:rPr lang="ru-RU" b="1" dirty="0">
                <a:solidFill>
                  <a:schemeClr val="bg1"/>
                </a:solidFill>
              </a:rPr>
              <a:t> 1»</a:t>
            </a:r>
            <a:r>
              <a:rPr lang="ru-RU" dirty="0">
                <a:solidFill>
                  <a:schemeClr val="bg1"/>
                </a:solidFill>
              </a:rPr>
              <a:t> и </a:t>
            </a:r>
            <a:r>
              <a:rPr lang="ru-RU" b="1" dirty="0">
                <a:solidFill>
                  <a:schemeClr val="bg1"/>
                </a:solidFill>
              </a:rPr>
              <a:t>«</a:t>
            </a:r>
            <a:r>
              <a:rPr lang="ru-RU" b="1" dirty="0" err="1">
                <a:solidFill>
                  <a:schemeClr val="bg1"/>
                </a:solidFill>
              </a:rPr>
              <a:t>Lunokhod</a:t>
            </a:r>
            <a:r>
              <a:rPr lang="ru-RU" b="1" dirty="0">
                <a:solidFill>
                  <a:schemeClr val="bg1"/>
                </a:solidFill>
              </a:rPr>
              <a:t> 2»</a:t>
            </a:r>
            <a:r>
              <a:rPr lang="ru-RU" dirty="0">
                <a:solidFill>
                  <a:schemeClr val="bg1"/>
                </a:solidFill>
              </a:rPr>
              <a:t>: два советских планетохода были отправлены на Луну в 1970-х годах в рамках миссии Луна. Они обе работали на Луне несколько лет и внесли большой вклад в исследование космоса.</a:t>
            </a:r>
          </a:p>
          <a:p>
            <a:r>
              <a:rPr lang="ru-RU" b="1" dirty="0">
                <a:solidFill>
                  <a:schemeClr val="bg1"/>
                </a:solidFill>
              </a:rPr>
              <a:t>«</a:t>
            </a:r>
            <a:r>
              <a:rPr lang="ru-RU" b="1" dirty="0" err="1">
                <a:solidFill>
                  <a:schemeClr val="bg1"/>
                </a:solidFill>
              </a:rPr>
              <a:t>Yutu</a:t>
            </a:r>
            <a:r>
              <a:rPr lang="ru-RU" b="1" dirty="0">
                <a:solidFill>
                  <a:schemeClr val="bg1"/>
                </a:solidFill>
              </a:rPr>
              <a:t>»</a:t>
            </a:r>
            <a:r>
              <a:rPr lang="ru-RU" dirty="0">
                <a:solidFill>
                  <a:schemeClr val="bg1"/>
                </a:solidFill>
              </a:rPr>
              <a:t>: планетоход, запущенный Китаем на Луну в 2013 году.</a:t>
            </a:r>
          </a:p>
          <a:p>
            <a:endParaRPr lang="ru-RU" dirty="0"/>
          </a:p>
        </p:txBody>
      </p:sp>
    </p:spTree>
    <p:extLst>
      <p:ext uri="{BB962C8B-B14F-4D97-AF65-F5344CB8AC3E}">
        <p14:creationId xmlns:p14="http://schemas.microsoft.com/office/powerpoint/2010/main" val="29402994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bg1"/>
                </a:solidFill>
              </a:rPr>
              <a:t>Юпитер</a:t>
            </a:r>
            <a:r>
              <a:rPr lang="ru-RU" b="1" dirty="0"/>
              <a:t/>
            </a:r>
            <a:br>
              <a:rPr lang="ru-RU" b="1" dirty="0"/>
            </a:br>
            <a:endParaRPr lang="ru-RU" dirty="0"/>
          </a:p>
        </p:txBody>
      </p:sp>
      <p:sp>
        <p:nvSpPr>
          <p:cNvPr id="3" name="Объект 2"/>
          <p:cNvSpPr>
            <a:spLocks noGrp="1"/>
          </p:cNvSpPr>
          <p:nvPr>
            <p:ph sz="half" idx="1"/>
          </p:nvPr>
        </p:nvSpPr>
        <p:spPr/>
        <p:txBody>
          <a:bodyPr>
            <a:normAutofit fontScale="92500"/>
          </a:bodyPr>
          <a:lstStyle/>
          <a:p>
            <a:r>
              <a:rPr lang="ru-RU" b="1" dirty="0">
                <a:solidFill>
                  <a:schemeClr val="bg1"/>
                </a:solidFill>
              </a:rPr>
              <a:t>«</a:t>
            </a:r>
            <a:r>
              <a:rPr lang="ru-RU" b="1" dirty="0" err="1">
                <a:solidFill>
                  <a:schemeClr val="bg1"/>
                </a:solidFill>
              </a:rPr>
              <a:t>Galileo</a:t>
            </a:r>
            <a:r>
              <a:rPr lang="ru-RU" b="1" dirty="0">
                <a:solidFill>
                  <a:schemeClr val="bg1"/>
                </a:solidFill>
              </a:rPr>
              <a:t>»</a:t>
            </a:r>
            <a:r>
              <a:rPr lang="ru-RU" dirty="0">
                <a:solidFill>
                  <a:schemeClr val="bg1"/>
                </a:solidFill>
              </a:rPr>
              <a:t>: миссия, выполненная в период с 1995 по 2003 годы, которая установила, что в атмосфере Юпитера есть сильный ветер и магнитное поле.</a:t>
            </a:r>
          </a:p>
          <a:p>
            <a:r>
              <a:rPr lang="ru-RU" b="1" dirty="0">
                <a:solidFill>
                  <a:schemeClr val="bg1"/>
                </a:solidFill>
              </a:rPr>
              <a:t>«</a:t>
            </a:r>
            <a:r>
              <a:rPr lang="ru-RU" b="1" dirty="0" err="1">
                <a:solidFill>
                  <a:schemeClr val="bg1"/>
                </a:solidFill>
              </a:rPr>
              <a:t>Juno</a:t>
            </a:r>
            <a:r>
              <a:rPr lang="ru-RU" b="1" dirty="0">
                <a:solidFill>
                  <a:schemeClr val="bg1"/>
                </a:solidFill>
              </a:rPr>
              <a:t>»</a:t>
            </a:r>
            <a:r>
              <a:rPr lang="ru-RU" dirty="0">
                <a:solidFill>
                  <a:schemeClr val="bg1"/>
                </a:solidFill>
              </a:rPr>
              <a:t>: запущенный на Юпитер в 2011 году исследовательский планетоход. Он изучал атмосферу Юпитера и делал ценные открытия о структуре этой гигантской планеты.</a:t>
            </a:r>
          </a:p>
          <a:p>
            <a:endParaRPr lang="ru-RU" dirty="0"/>
          </a:p>
        </p:txBody>
      </p:sp>
    </p:spTree>
    <p:extLst>
      <p:ext uri="{BB962C8B-B14F-4D97-AF65-F5344CB8AC3E}">
        <p14:creationId xmlns:p14="http://schemas.microsoft.com/office/powerpoint/2010/main" val="2693945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5347447" cy="6062569"/>
          </a:xfrm>
        </p:spPr>
        <p:txBody>
          <a:bodyPr/>
          <a:lstStyle/>
          <a:p>
            <a:r>
              <a:rPr lang="ru-RU" dirty="0" smtClean="0">
                <a:solidFill>
                  <a:schemeClr val="bg1"/>
                </a:solidFill>
              </a:rPr>
              <a:t>Работа </a:t>
            </a:r>
            <a:r>
              <a:rPr lang="ru-RU" dirty="0" err="1" smtClean="0">
                <a:solidFill>
                  <a:schemeClr val="bg1"/>
                </a:solidFill>
              </a:rPr>
              <a:t>марсохода</a:t>
            </a:r>
            <a:r>
              <a:rPr lang="ru-RU" dirty="0" smtClean="0">
                <a:solidFill>
                  <a:schemeClr val="bg1"/>
                </a:solidFill>
              </a:rPr>
              <a:t> </a:t>
            </a:r>
            <a:r>
              <a:rPr lang="ru-RU" dirty="0" err="1" smtClean="0">
                <a:solidFill>
                  <a:schemeClr val="bg1"/>
                </a:solidFill>
              </a:rPr>
              <a:t>Curiosity</a:t>
            </a:r>
            <a:r>
              <a:rPr lang="ru-RU" dirty="0" smtClean="0">
                <a:solidFill>
                  <a:schemeClr val="bg1"/>
                </a:solidFill>
              </a:rPr>
              <a:t> в первый год его исследования Марса</a:t>
            </a:r>
            <a:endParaRPr lang="ru-RU" dirty="0">
              <a:solidFill>
                <a:schemeClr val="bg1"/>
              </a:solidFill>
            </a:endParaRPr>
          </a:p>
        </p:txBody>
      </p:sp>
    </p:spTree>
    <p:extLst>
      <p:ext uri="{BB962C8B-B14F-4D97-AF65-F5344CB8AC3E}">
        <p14:creationId xmlns:p14="http://schemas.microsoft.com/office/powerpoint/2010/main" val="2714381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0544" y="103233"/>
            <a:ext cx="6303135" cy="4616648"/>
          </a:xfrm>
          <a:prstGeom prst="rect">
            <a:avLst/>
          </a:prstGeom>
          <a:noFill/>
        </p:spPr>
        <p:txBody>
          <a:bodyPr wrap="square" rtlCol="0">
            <a:spAutoFit/>
          </a:bodyPr>
          <a:lstStyle/>
          <a:p>
            <a:r>
              <a:rPr lang="ru-RU" sz="1400" dirty="0">
                <a:solidFill>
                  <a:schemeClr val="bg1"/>
                </a:solidFill>
              </a:rPr>
              <a:t>Я </a:t>
            </a:r>
            <a:r>
              <a:rPr lang="ru-RU" sz="1400" dirty="0" err="1">
                <a:solidFill>
                  <a:schemeClr val="bg1"/>
                </a:solidFill>
              </a:rPr>
              <a:t>Ашвин</a:t>
            </a:r>
            <a:r>
              <a:rPr lang="ru-RU" sz="1400" dirty="0">
                <a:solidFill>
                  <a:schemeClr val="bg1"/>
                </a:solidFill>
              </a:rPr>
              <a:t> </a:t>
            </a:r>
            <a:r>
              <a:rPr lang="ru-RU" sz="1400" dirty="0" err="1">
                <a:solidFill>
                  <a:schemeClr val="bg1"/>
                </a:solidFill>
              </a:rPr>
              <a:t>Васавада</a:t>
            </a:r>
            <a:r>
              <a:rPr lang="ru-RU" sz="1400" dirty="0">
                <a:solidFill>
                  <a:schemeClr val="bg1"/>
                </a:solidFill>
              </a:rPr>
              <a:t>, заместитель научного сотрудника проекта. Я Мэтт </a:t>
            </a:r>
            <a:r>
              <a:rPr lang="ru-RU" sz="1400" dirty="0" err="1">
                <a:solidFill>
                  <a:schemeClr val="bg1"/>
                </a:solidFill>
              </a:rPr>
              <a:t>Хеверли</a:t>
            </a:r>
            <a:r>
              <a:rPr lang="ru-RU" sz="1400" dirty="0">
                <a:solidFill>
                  <a:schemeClr val="bg1"/>
                </a:solidFill>
              </a:rPr>
              <a:t>, водитель "</a:t>
            </a:r>
            <a:r>
              <a:rPr lang="ru-RU" sz="1400" dirty="0" err="1">
                <a:solidFill>
                  <a:schemeClr val="bg1"/>
                </a:solidFill>
              </a:rPr>
              <a:t>ровера</a:t>
            </a:r>
            <a:r>
              <a:rPr lang="ru-RU" sz="1400" dirty="0">
                <a:solidFill>
                  <a:schemeClr val="bg1"/>
                </a:solidFill>
              </a:rPr>
              <a:t>". А это </a:t>
            </a:r>
            <a:r>
              <a:rPr lang="ru-RU" sz="1400" dirty="0" smtClean="0">
                <a:solidFill>
                  <a:schemeClr val="bg1"/>
                </a:solidFill>
              </a:rPr>
              <a:t>наш </a:t>
            </a:r>
            <a:r>
              <a:rPr lang="ru-RU" sz="1400" dirty="0">
                <a:solidFill>
                  <a:schemeClr val="bg1"/>
                </a:solidFill>
              </a:rPr>
              <a:t>отчет о </a:t>
            </a:r>
            <a:r>
              <a:rPr lang="ru-RU" sz="1400" dirty="0" err="1">
                <a:solidFill>
                  <a:schemeClr val="bg1"/>
                </a:solidFill>
              </a:rPr>
              <a:t>марсоходе</a:t>
            </a:r>
            <a:r>
              <a:rPr lang="ru-RU" sz="1400" dirty="0">
                <a:solidFill>
                  <a:schemeClr val="bg1"/>
                </a:solidFill>
              </a:rPr>
              <a:t> </a:t>
            </a:r>
            <a:r>
              <a:rPr lang="ru-RU" sz="1400" dirty="0" err="1">
                <a:solidFill>
                  <a:schemeClr val="bg1"/>
                </a:solidFill>
              </a:rPr>
              <a:t>Curiosity</a:t>
            </a:r>
            <a:r>
              <a:rPr lang="ru-RU" sz="1400" dirty="0">
                <a:solidFill>
                  <a:schemeClr val="bg1"/>
                </a:solidFill>
              </a:rPr>
              <a:t>. </a:t>
            </a:r>
            <a:endParaRPr lang="ru-RU" sz="1400" dirty="0" smtClean="0">
              <a:solidFill>
                <a:schemeClr val="bg1"/>
              </a:solidFill>
            </a:endParaRPr>
          </a:p>
          <a:p>
            <a:r>
              <a:rPr lang="ru-RU" sz="1400" dirty="0" err="1" smtClean="0">
                <a:solidFill>
                  <a:schemeClr val="bg1"/>
                </a:solidFill>
              </a:rPr>
              <a:t>Curiosity</a:t>
            </a:r>
            <a:r>
              <a:rPr lang="ru-RU" sz="1400" dirty="0" smtClean="0">
                <a:solidFill>
                  <a:schemeClr val="bg1"/>
                </a:solidFill>
              </a:rPr>
              <a:t> </a:t>
            </a:r>
            <a:r>
              <a:rPr lang="ru-RU" sz="1400" dirty="0">
                <a:solidFill>
                  <a:schemeClr val="bg1"/>
                </a:solidFill>
              </a:rPr>
              <a:t>находится на Марсе уже один марсианский год. Это 687 земных дней. Нашей целью на тот момент было найти среду, пригодную для жизни, и мы это сделали! Мы нашли на Марсе дно озера, которое пробурили и нашли ингредиенты и условия, которые могли бы поддерживать микробную жизнь, если бы жизнь когда-либо была на Марсе. </a:t>
            </a:r>
            <a:endParaRPr lang="ru-RU" sz="1400" dirty="0" smtClean="0">
              <a:solidFill>
                <a:schemeClr val="bg1"/>
              </a:solidFill>
            </a:endParaRPr>
          </a:p>
          <a:p>
            <a:r>
              <a:rPr lang="ru-RU" sz="1400" dirty="0" smtClean="0">
                <a:solidFill>
                  <a:schemeClr val="bg1"/>
                </a:solidFill>
              </a:rPr>
              <a:t>Для </a:t>
            </a:r>
            <a:r>
              <a:rPr lang="ru-RU" sz="1400" dirty="0" err="1">
                <a:solidFill>
                  <a:schemeClr val="bg1"/>
                </a:solidFill>
              </a:rPr>
              <a:t>марсохода</a:t>
            </a:r>
            <a:r>
              <a:rPr lang="ru-RU" sz="1400" dirty="0">
                <a:solidFill>
                  <a:schemeClr val="bg1"/>
                </a:solidFill>
              </a:rPr>
              <a:t> на Марсе не все шло гладко. После того, как мы покинули залив Йеллоунайф, где проводили наше первое бурение, мы заметили, что колеса получили гораздо больше повреждений, чем мы ожидали. Острые камни, вросшие в поверхность Марса, действительно доставляли неприятности нашим колесам. </a:t>
            </a:r>
            <a:endParaRPr lang="ru-RU" sz="1400" dirty="0" smtClean="0">
              <a:solidFill>
                <a:schemeClr val="bg1"/>
              </a:solidFill>
            </a:endParaRPr>
          </a:p>
          <a:p>
            <a:r>
              <a:rPr lang="ru-RU" sz="1400" dirty="0">
                <a:solidFill>
                  <a:schemeClr val="bg1"/>
                </a:solidFill>
              </a:rPr>
              <a:t>Мы пробурили скважину в месте, где вода текла по поверхности и отложила ряд песчаников. Мы пробурили скважину в одном из этих песчаников, приобрели каменный порошок и отправили его в две наши аналитические лаборатории, расположенные внутри корпуса </a:t>
            </a:r>
            <a:r>
              <a:rPr lang="ru-RU" sz="1400" dirty="0" err="1" smtClean="0">
                <a:solidFill>
                  <a:schemeClr val="bg1"/>
                </a:solidFill>
              </a:rPr>
              <a:t>марсохода</a:t>
            </a:r>
            <a:r>
              <a:rPr lang="ru-RU" sz="1400" dirty="0" smtClean="0">
                <a:solidFill>
                  <a:schemeClr val="bg1"/>
                </a:solidFill>
              </a:rPr>
              <a:t>.</a:t>
            </a:r>
          </a:p>
          <a:p>
            <a:r>
              <a:rPr lang="ru-RU" sz="1400" dirty="0">
                <a:solidFill>
                  <a:schemeClr val="bg1"/>
                </a:solidFill>
              </a:rPr>
              <a:t>В течение следующих нескольких месяцев научная команда очень рада добраться до горы Шарп, где, по нашему мнению, слоистые породы отразили основные климатические изменения в истории Марса. Мы не можем дождаться, когда доберемся туда и во всем разберемся. Но для этого потребуется много времени на вождении.</a:t>
            </a:r>
          </a:p>
        </p:txBody>
      </p:sp>
    </p:spTree>
    <p:extLst>
      <p:ext uri="{BB962C8B-B14F-4D97-AF65-F5344CB8AC3E}">
        <p14:creationId xmlns:p14="http://schemas.microsoft.com/office/powerpoint/2010/main" val="2765317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7723"/>
            <a:ext cx="10515600" cy="1325563"/>
          </a:xfrm>
        </p:spPr>
        <p:txBody>
          <a:bodyPr/>
          <a:lstStyle/>
          <a:p>
            <a:r>
              <a:rPr lang="ru-RU" dirty="0" smtClean="0">
                <a:solidFill>
                  <a:schemeClr val="bg1"/>
                </a:solidFill>
              </a:rPr>
              <a:t>Проект «Первый спутник»</a:t>
            </a:r>
            <a:endParaRPr lang="ru-RU" dirty="0">
              <a:solidFill>
                <a:schemeClr val="bg1"/>
              </a:solidFill>
            </a:endParaRPr>
          </a:p>
        </p:txBody>
      </p:sp>
      <p:sp>
        <p:nvSpPr>
          <p:cNvPr id="3" name="Объект 2"/>
          <p:cNvSpPr>
            <a:spLocks noGrp="1"/>
          </p:cNvSpPr>
          <p:nvPr>
            <p:ph sz="half" idx="1"/>
          </p:nvPr>
        </p:nvSpPr>
        <p:spPr>
          <a:xfrm>
            <a:off x="0" y="1690688"/>
            <a:ext cx="7342094" cy="4925265"/>
          </a:xfrm>
        </p:spPr>
        <p:txBody>
          <a:bodyPr>
            <a:normAutofit/>
          </a:bodyPr>
          <a:lstStyle/>
          <a:p>
            <a:r>
              <a:rPr lang="ru-RU" dirty="0" smtClean="0">
                <a:solidFill>
                  <a:schemeClr val="bg1"/>
                </a:solidFill>
              </a:rPr>
              <a:t>Почувствуйте себя инженером конструкторского бюро под руководством главного конструктора космических аппаратов Сергея Павловича Королёва! Пусть ваш робот — тот самый первый спутник…</a:t>
            </a:r>
          </a:p>
          <a:p>
            <a:r>
              <a:rPr lang="ru-RU" dirty="0" smtClean="0">
                <a:solidFill>
                  <a:schemeClr val="bg1"/>
                </a:solidFill>
              </a:rPr>
              <a:t>Самостоятельно составьте программу «полёта». Робот должен сделать один виток вокруг «Земли» и вернуться обратно, как показано на рис. 1). У вас всего пять попыток. Кто выполнит это задание первым, тот и выиграет космическую гонку. </a:t>
            </a:r>
          </a:p>
          <a:p>
            <a:endParaRPr lang="ru-RU" dirty="0">
              <a:solidFill>
                <a:schemeClr val="bg1"/>
              </a:solidFill>
            </a:endParaRPr>
          </a:p>
        </p:txBody>
      </p:sp>
    </p:spTree>
    <p:extLst>
      <p:ext uri="{BB962C8B-B14F-4D97-AF65-F5344CB8AC3E}">
        <p14:creationId xmlns:p14="http://schemas.microsoft.com/office/powerpoint/2010/main" val="23530117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482" y="358775"/>
            <a:ext cx="5723965" cy="5826872"/>
          </a:xfrm>
        </p:spPr>
        <p:txBody>
          <a:bodyPr/>
          <a:lstStyle/>
          <a:p>
            <a:r>
              <a:rPr lang="ru-RU" dirty="0" smtClean="0">
                <a:solidFill>
                  <a:schemeClr val="bg1"/>
                </a:solidFill>
              </a:rPr>
              <a:t>Почему попыток именно пять? При большем числе неудачных попыток обычно прекращают финансирование проекта, его руководитель уходит в отставку, а проект, скорее всего, так и останется нереализованным</a:t>
            </a:r>
            <a:endParaRPr lang="ru-RU" dirty="0">
              <a:solidFill>
                <a:schemeClr val="bg1"/>
              </a:solidFill>
            </a:endParaRPr>
          </a:p>
        </p:txBody>
      </p:sp>
      <p:pic>
        <p:nvPicPr>
          <p:cNvPr id="5" name="Объект 4"/>
          <p:cNvPicPr>
            <a:picLocks noGrp="1" noChangeAspect="1"/>
          </p:cNvPicPr>
          <p:nvPr>
            <p:ph sz="half" idx="2"/>
          </p:nvPr>
        </p:nvPicPr>
        <p:blipFill>
          <a:blip r:embed="rId2"/>
          <a:stretch>
            <a:fillRect/>
          </a:stretch>
        </p:blipFill>
        <p:spPr>
          <a:xfrm>
            <a:off x="4923304" y="2537197"/>
            <a:ext cx="6585687" cy="3863603"/>
          </a:xfrm>
          <a:prstGeom prst="rect">
            <a:avLst/>
          </a:prstGeom>
        </p:spPr>
      </p:pic>
    </p:spTree>
    <p:extLst>
      <p:ext uri="{BB962C8B-B14F-4D97-AF65-F5344CB8AC3E}">
        <p14:creationId xmlns:p14="http://schemas.microsoft.com/office/powerpoint/2010/main" val="4129837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Домашняя работа</a:t>
            </a:r>
            <a:endParaRPr lang="ru-RU" dirty="0">
              <a:solidFill>
                <a:schemeClr val="bg1"/>
              </a:solidFill>
            </a:endParaRPr>
          </a:p>
        </p:txBody>
      </p:sp>
      <p:sp>
        <p:nvSpPr>
          <p:cNvPr id="3" name="Объект 2"/>
          <p:cNvSpPr>
            <a:spLocks noGrp="1"/>
          </p:cNvSpPr>
          <p:nvPr>
            <p:ph sz="half" idx="1"/>
          </p:nvPr>
        </p:nvSpPr>
        <p:spPr/>
        <p:txBody>
          <a:bodyPr/>
          <a:lstStyle/>
          <a:p>
            <a:pPr marL="0" indent="0">
              <a:buNone/>
            </a:pPr>
            <a:r>
              <a:rPr lang="ru-RU" dirty="0" smtClean="0">
                <a:solidFill>
                  <a:schemeClr val="bg1"/>
                </a:solidFill>
              </a:rPr>
              <a:t>Выполнить 3</a:t>
            </a:r>
            <a:r>
              <a:rPr lang="en-US" dirty="0" smtClean="0">
                <a:solidFill>
                  <a:schemeClr val="bg1"/>
                </a:solidFill>
              </a:rPr>
              <a:t>D</a:t>
            </a:r>
            <a:r>
              <a:rPr lang="ru-RU" dirty="0" smtClean="0">
                <a:solidFill>
                  <a:schemeClr val="bg1"/>
                </a:solidFill>
              </a:rPr>
              <a:t> проект. (можно использовать различные материалы: бумага, пластик, 3</a:t>
            </a:r>
            <a:r>
              <a:rPr lang="en-US" dirty="0" smtClean="0">
                <a:solidFill>
                  <a:schemeClr val="bg1"/>
                </a:solidFill>
              </a:rPr>
              <a:t>D </a:t>
            </a:r>
            <a:r>
              <a:rPr lang="ru-RU" dirty="0" smtClean="0">
                <a:solidFill>
                  <a:schemeClr val="bg1"/>
                </a:solidFill>
              </a:rPr>
              <a:t>ручка, программа по 3</a:t>
            </a:r>
            <a:r>
              <a:rPr lang="en-US" dirty="0" smtClean="0">
                <a:solidFill>
                  <a:schemeClr val="bg1"/>
                </a:solidFill>
              </a:rPr>
              <a:t>D </a:t>
            </a:r>
            <a:r>
              <a:rPr lang="ru-RU" dirty="0" smtClean="0">
                <a:solidFill>
                  <a:schemeClr val="bg1"/>
                </a:solidFill>
              </a:rPr>
              <a:t>моделированию и т.д.)</a:t>
            </a:r>
          </a:p>
          <a:p>
            <a:pPr marL="0" indent="0">
              <a:buNone/>
            </a:pPr>
            <a:r>
              <a:rPr lang="ru-RU" dirty="0" smtClean="0">
                <a:solidFill>
                  <a:schemeClr val="bg1"/>
                </a:solidFill>
              </a:rPr>
              <a:t>Создать свою версию космического планетохода.</a:t>
            </a:r>
            <a:endParaRPr lang="ru-RU" dirty="0">
              <a:solidFill>
                <a:schemeClr val="bg1"/>
              </a:solidFill>
            </a:endParaRPr>
          </a:p>
        </p:txBody>
      </p:sp>
    </p:spTree>
    <p:extLst>
      <p:ext uri="{BB962C8B-B14F-4D97-AF65-F5344CB8AC3E}">
        <p14:creationId xmlns:p14="http://schemas.microsoft.com/office/powerpoint/2010/main" val="1427945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solidFill>
                  <a:schemeClr val="bg1"/>
                </a:solidFill>
              </a:rPr>
              <a:t>КОСМИЧЕСКИЕ ИССЛЕДОВАНИЯ</a:t>
            </a:r>
            <a:endParaRPr lang="ru-RU" dirty="0">
              <a:solidFill>
                <a:schemeClr val="bg1"/>
              </a:solidFill>
            </a:endParaRPr>
          </a:p>
        </p:txBody>
      </p:sp>
      <p:sp>
        <p:nvSpPr>
          <p:cNvPr id="5" name="Объект 4"/>
          <p:cNvSpPr>
            <a:spLocks noGrp="1"/>
          </p:cNvSpPr>
          <p:nvPr>
            <p:ph sz="half" idx="1"/>
          </p:nvPr>
        </p:nvSpPr>
        <p:spPr/>
        <p:txBody>
          <a:bodyPr/>
          <a:lstStyle/>
          <a:p>
            <a:r>
              <a:rPr lang="ru-RU" sz="4000" dirty="0" smtClean="0">
                <a:solidFill>
                  <a:schemeClr val="bg1"/>
                </a:solidFill>
              </a:rPr>
              <a:t>Космонавтика </a:t>
            </a:r>
          </a:p>
          <a:p>
            <a:r>
              <a:rPr lang="ru-RU" dirty="0" smtClean="0">
                <a:solidFill>
                  <a:schemeClr val="bg1"/>
                </a:solidFill>
              </a:rPr>
              <a:t>Космонавтика — это процесс исследования космического пространства с помощью автоматических и пилотируемых космических аппаратов</a:t>
            </a:r>
            <a:endParaRPr lang="ru-RU" dirty="0">
              <a:solidFill>
                <a:schemeClr val="bg1"/>
              </a:solidFill>
            </a:endParaRPr>
          </a:p>
        </p:txBody>
      </p:sp>
    </p:spTree>
    <p:extLst>
      <p:ext uri="{BB962C8B-B14F-4D97-AF65-F5344CB8AC3E}">
        <p14:creationId xmlns:p14="http://schemas.microsoft.com/office/powerpoint/2010/main" val="42167835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Заполните таблицу 2, указав основные события в исследовании космоса.</a:t>
            </a:r>
            <a:endParaRPr lang="ru-RU" dirty="0">
              <a:solidFill>
                <a:schemeClr val="bg1"/>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412092526"/>
              </p:ext>
            </p:extLst>
          </p:nvPr>
        </p:nvGraphicFramePr>
        <p:xfrm>
          <a:off x="331989" y="1690688"/>
          <a:ext cx="6377904" cy="1112520"/>
        </p:xfrm>
        <a:graphic>
          <a:graphicData uri="http://schemas.openxmlformats.org/drawingml/2006/table">
            <a:tbl>
              <a:tblPr firstRow="1" bandRow="1">
                <a:tableStyleId>{5C22544A-7EE6-4342-B048-85BDC9FD1C3A}</a:tableStyleId>
              </a:tblPr>
              <a:tblGrid>
                <a:gridCol w="968777"/>
                <a:gridCol w="5409127"/>
              </a:tblGrid>
              <a:tr h="370840">
                <a:tc>
                  <a:txBody>
                    <a:bodyPr/>
                    <a:lstStyle/>
                    <a:p>
                      <a:r>
                        <a:rPr lang="ru-RU" dirty="0" smtClean="0"/>
                        <a:t>Дата</a:t>
                      </a:r>
                      <a:endParaRPr lang="ru-RU" dirty="0"/>
                    </a:p>
                  </a:txBody>
                  <a:tcPr/>
                </a:tc>
                <a:tc>
                  <a:txBody>
                    <a:bodyPr/>
                    <a:lstStyle/>
                    <a:p>
                      <a:r>
                        <a:rPr lang="ru-RU" dirty="0" smtClean="0"/>
                        <a:t>Событие</a:t>
                      </a:r>
                    </a:p>
                  </a:txBody>
                  <a:tcPr/>
                </a:tc>
              </a:tr>
              <a:tr h="370840">
                <a:tc>
                  <a:txBody>
                    <a:bodyPr/>
                    <a:lstStyle/>
                    <a:p>
                      <a:endParaRPr lang="ru-RU" dirty="0"/>
                    </a:p>
                  </a:txBody>
                  <a:tcPr/>
                </a:tc>
                <a:tc>
                  <a:txBody>
                    <a:bodyPr/>
                    <a:lstStyle/>
                    <a:p>
                      <a:endParaRPr lang="ru-RU" dirty="0" smtClean="0"/>
                    </a:p>
                  </a:txBody>
                  <a:tcPr/>
                </a:tc>
              </a:tr>
              <a:tr h="370840">
                <a:tc>
                  <a:txBody>
                    <a:bodyPr/>
                    <a:lstStyle/>
                    <a:p>
                      <a:endParaRPr lang="ru-RU" dirty="0"/>
                    </a:p>
                  </a:txBody>
                  <a:tcPr/>
                </a:tc>
                <a:tc>
                  <a:txBody>
                    <a:bodyPr/>
                    <a:lstStyle/>
                    <a:p>
                      <a:endParaRPr lang="ru-RU" dirty="0" smtClean="0"/>
                    </a:p>
                  </a:txBody>
                  <a:tcPr/>
                </a:tc>
              </a:tr>
            </a:tbl>
          </a:graphicData>
        </a:graphic>
      </p:graphicFrame>
    </p:spTree>
    <p:extLst>
      <p:ext uri="{BB962C8B-B14F-4D97-AF65-F5344CB8AC3E}">
        <p14:creationId xmlns:p14="http://schemas.microsoft.com/office/powerpoint/2010/main" val="4199656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567"/>
            <a:ext cx="4491318" cy="1090332"/>
          </a:xfrm>
        </p:spPr>
        <p:txBody>
          <a:bodyPr>
            <a:normAutofit/>
          </a:bodyPr>
          <a:lstStyle/>
          <a:p>
            <a:r>
              <a:rPr lang="ru-RU" dirty="0" smtClean="0">
                <a:solidFill>
                  <a:schemeClr val="bg1"/>
                </a:solidFill>
              </a:rPr>
              <a:t>Важные даты</a:t>
            </a:r>
            <a:endParaRPr lang="ru-RU" dirty="0">
              <a:solidFill>
                <a:schemeClr val="bg1"/>
              </a:solidFill>
            </a:endParaRPr>
          </a:p>
        </p:txBody>
      </p:sp>
      <p:sp>
        <p:nvSpPr>
          <p:cNvPr id="3" name="Объект 2"/>
          <p:cNvSpPr>
            <a:spLocks noGrp="1"/>
          </p:cNvSpPr>
          <p:nvPr>
            <p:ph sz="half" idx="1"/>
          </p:nvPr>
        </p:nvSpPr>
        <p:spPr>
          <a:xfrm>
            <a:off x="0" y="806824"/>
            <a:ext cx="11914094" cy="5486400"/>
          </a:xfrm>
        </p:spPr>
        <p:txBody>
          <a:bodyPr>
            <a:normAutofit fontScale="85000" lnSpcReduction="10000"/>
          </a:bodyPr>
          <a:lstStyle/>
          <a:p>
            <a:r>
              <a:rPr lang="ru-RU" dirty="0" smtClean="0">
                <a:solidFill>
                  <a:schemeClr val="bg1"/>
                </a:solidFill>
              </a:rPr>
              <a:t>4 октября 1957 года было положено начало освоению космоса: Советским Союзом совершён запуск первого искусственного спутника Земли. Этот запуск открыл космическую эру в истории человечества. </a:t>
            </a:r>
          </a:p>
          <a:p>
            <a:r>
              <a:rPr lang="ru-RU" dirty="0" smtClean="0">
                <a:solidFill>
                  <a:schemeClr val="bg1"/>
                </a:solidFill>
              </a:rPr>
              <a:t>12 апреля 1961 года состоялся полёт первого космонавта Земли Юрия Алексеевича Гагарина, ставший отправной точкой развития пилотируемой космонавтики.</a:t>
            </a:r>
          </a:p>
          <a:p>
            <a:r>
              <a:rPr lang="ru-RU" dirty="0" smtClean="0">
                <a:solidFill>
                  <a:schemeClr val="bg1"/>
                </a:solidFill>
              </a:rPr>
              <a:t> 18 марта 1965 года первый выход человека в космос, совершённый советским космонавтом Алексеем Архиповичем Леоновым, открыл возможность человеку выполнять различные работы в космосе. </a:t>
            </a:r>
          </a:p>
          <a:p>
            <a:r>
              <a:rPr lang="ru-RU" dirty="0" smtClean="0">
                <a:solidFill>
                  <a:schemeClr val="bg1"/>
                </a:solidFill>
              </a:rPr>
              <a:t>21 июля 1969 года — высадка человека на Луну. Американский астронавт Нил </a:t>
            </a:r>
            <a:r>
              <a:rPr lang="ru-RU" dirty="0" err="1" smtClean="0">
                <a:solidFill>
                  <a:schemeClr val="bg1"/>
                </a:solidFill>
              </a:rPr>
              <a:t>Армстронг</a:t>
            </a:r>
            <a:r>
              <a:rPr lang="ru-RU" dirty="0" smtClean="0">
                <a:solidFill>
                  <a:schemeClr val="bg1"/>
                </a:solidFill>
              </a:rPr>
              <a:t> — первый, кто сделал шаг по лунной поверхности. </a:t>
            </a:r>
          </a:p>
          <a:p>
            <a:r>
              <a:rPr lang="ru-RU" dirty="0" smtClean="0">
                <a:solidFill>
                  <a:schemeClr val="bg1"/>
                </a:solidFill>
              </a:rPr>
              <a:t>17 ноября 1970 года доставленный на Луну первый в мире плане</a:t>
            </a:r>
          </a:p>
          <a:p>
            <a:r>
              <a:rPr lang="ru-RU" dirty="0" err="1" smtClean="0">
                <a:solidFill>
                  <a:schemeClr val="bg1"/>
                </a:solidFill>
              </a:rPr>
              <a:t>тоход</a:t>
            </a:r>
            <a:r>
              <a:rPr lang="ru-RU" dirty="0" smtClean="0">
                <a:solidFill>
                  <a:schemeClr val="bg1"/>
                </a:solidFill>
              </a:rPr>
              <a:t> «Луноход-1» продемонстрировал безграничные возможности робототехники. </a:t>
            </a:r>
          </a:p>
          <a:p>
            <a:r>
              <a:rPr lang="ru-RU" dirty="0" smtClean="0">
                <a:solidFill>
                  <a:schemeClr val="bg1"/>
                </a:solidFill>
              </a:rPr>
              <a:t>23 апреля 1971 года первая орбитальная станция «Салют-1» показала возможность постоянного пребывания людей на околоземной орбите для проведения сложных долговременных научных исследований в космосе. </a:t>
            </a:r>
          </a:p>
        </p:txBody>
      </p:sp>
    </p:spTree>
    <p:extLst>
      <p:ext uri="{BB962C8B-B14F-4D97-AF65-F5344CB8AC3E}">
        <p14:creationId xmlns:p14="http://schemas.microsoft.com/office/powerpoint/2010/main" val="2473389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15153" y="376518"/>
            <a:ext cx="7288306" cy="5800445"/>
          </a:xfrm>
        </p:spPr>
        <p:txBody>
          <a:bodyPr>
            <a:normAutofit fontScale="92500" lnSpcReduction="20000"/>
          </a:bodyPr>
          <a:lstStyle/>
          <a:p>
            <a:r>
              <a:rPr lang="ru-RU" dirty="0" smtClean="0">
                <a:solidFill>
                  <a:schemeClr val="bg1"/>
                </a:solidFill>
              </a:rPr>
              <a:t>15 июля 1975 года первый международный пилотируемый полёт советского космического корабля «Союз-19» и американского космического корабля «Аполлон-18» (программа «Союз — Аполлон») положил начало эпохе совместного освоения космоса. Настоящее и будущее космонавтики связаны с перспективными планами. В проекте пилотируемой Международной космической станции (МКС) активно сотрудничают 15 государств. </a:t>
            </a:r>
          </a:p>
          <a:p>
            <a:r>
              <a:rPr lang="ru-RU" dirty="0" smtClean="0">
                <a:solidFill>
                  <a:schemeClr val="bg1"/>
                </a:solidFill>
              </a:rPr>
              <a:t>Разрабатываются вопросы космического туризма. Пилотируемая космонавтика обратила свой взор к Марсу и собирается вернуться на Луну. Количество стран, участвующих в космических исследованиях, с каждым годом увеличивается. Таких стран уже более 50. Однако на данный момент всего три страны обладают всеми возможностями пилотируемой космонавтики</a:t>
            </a:r>
            <a:endParaRPr lang="ru-RU" dirty="0">
              <a:solidFill>
                <a:schemeClr val="bg1"/>
              </a:solidFill>
            </a:endParaRPr>
          </a:p>
        </p:txBody>
      </p:sp>
    </p:spTree>
    <p:extLst>
      <p:ext uri="{BB962C8B-B14F-4D97-AF65-F5344CB8AC3E}">
        <p14:creationId xmlns:p14="http://schemas.microsoft.com/office/powerpoint/2010/main" val="280635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0515600" cy="1325563"/>
          </a:xfrm>
        </p:spPr>
        <p:txBody>
          <a:bodyPr/>
          <a:lstStyle/>
          <a:p>
            <a:r>
              <a:rPr lang="ru-RU" dirty="0" smtClean="0">
                <a:solidFill>
                  <a:schemeClr val="bg1"/>
                </a:solidFill>
              </a:rPr>
              <a:t>Страны с пилотируемой космонавтикой</a:t>
            </a:r>
            <a:endParaRPr lang="ru-RU" dirty="0">
              <a:solidFill>
                <a:schemeClr val="bg1"/>
              </a:solidFill>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73425" y="1032846"/>
            <a:ext cx="6838425" cy="5152801"/>
          </a:xfrm>
        </p:spPr>
      </p:pic>
    </p:spTree>
    <p:extLst>
      <p:ext uri="{BB962C8B-B14F-4D97-AF65-F5344CB8AC3E}">
        <p14:creationId xmlns:p14="http://schemas.microsoft.com/office/powerpoint/2010/main" val="2354330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184899"/>
          </a:xfrm>
        </p:spPr>
        <p:txBody>
          <a:bodyPr>
            <a:normAutofit fontScale="90000"/>
          </a:bodyPr>
          <a:lstStyle/>
          <a:p>
            <a:r>
              <a:rPr lang="ru-RU" dirty="0" smtClean="0">
                <a:solidFill>
                  <a:schemeClr val="bg1"/>
                </a:solidFill>
              </a:rPr>
              <a:t>Роботы старательно трудятся в сфере космических исследований. Самые известные среди них — это </a:t>
            </a:r>
            <a:r>
              <a:rPr lang="ru-RU" dirty="0" err="1" smtClean="0">
                <a:solidFill>
                  <a:schemeClr val="bg1"/>
                </a:solidFill>
              </a:rPr>
              <a:t>роверы</a:t>
            </a:r>
            <a:r>
              <a:rPr lang="ru-RU" dirty="0" smtClean="0">
                <a:solidFill>
                  <a:schemeClr val="bg1"/>
                </a:solidFill>
              </a:rPr>
              <a:t>. Они работают в автоматическом режиме и предназначены для передвижения по поверхности других планет. </a:t>
            </a:r>
            <a:endParaRPr lang="ru-RU" dirty="0">
              <a:solidFill>
                <a:schemeClr val="bg1"/>
              </a:solidFill>
            </a:endParaRPr>
          </a:p>
        </p:txBody>
      </p:sp>
      <p:pic>
        <p:nvPicPr>
          <p:cNvPr id="1026" name="Picture 2" descr="https://media.timeout.com/images/105662152/image.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933448" y="3330989"/>
            <a:ext cx="4848787" cy="3231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6302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0987" y="1521572"/>
            <a:ext cx="10515600" cy="1325563"/>
          </a:xfrm>
        </p:spPr>
        <p:txBody>
          <a:bodyPr>
            <a:normAutofit fontScale="90000"/>
          </a:bodyPr>
          <a:lstStyle/>
          <a:p>
            <a:r>
              <a:rPr lang="ru-RU" dirty="0" smtClean="0">
                <a:solidFill>
                  <a:schemeClr val="bg1"/>
                </a:solidFill>
              </a:rPr>
              <a:t>На сегодняшний день два </a:t>
            </a:r>
            <a:r>
              <a:rPr lang="ru-RU" dirty="0" err="1" smtClean="0">
                <a:solidFill>
                  <a:schemeClr val="bg1"/>
                </a:solidFill>
              </a:rPr>
              <a:t>марсо</a:t>
            </a:r>
            <a:r>
              <a:rPr lang="ru-RU" dirty="0" smtClean="0">
                <a:solidFill>
                  <a:schemeClr val="bg1"/>
                </a:solidFill>
              </a:rPr>
              <a:t> хода — </a:t>
            </a:r>
            <a:r>
              <a:rPr lang="ru-RU" dirty="0" err="1" smtClean="0">
                <a:solidFill>
                  <a:schemeClr val="bg1"/>
                </a:solidFill>
              </a:rPr>
              <a:t>Curiosity</a:t>
            </a:r>
            <a:r>
              <a:rPr lang="ru-RU" dirty="0" smtClean="0">
                <a:solidFill>
                  <a:schemeClr val="bg1"/>
                </a:solidFill>
              </a:rPr>
              <a:t> («</a:t>
            </a:r>
            <a:r>
              <a:rPr lang="ru-RU" dirty="0" err="1" smtClean="0">
                <a:solidFill>
                  <a:schemeClr val="bg1"/>
                </a:solidFill>
              </a:rPr>
              <a:t>Кьюриóсити</a:t>
            </a:r>
            <a:r>
              <a:rPr lang="ru-RU" dirty="0" smtClean="0">
                <a:solidFill>
                  <a:schemeClr val="bg1"/>
                </a:solidFill>
              </a:rPr>
              <a:t>») и </a:t>
            </a:r>
            <a:r>
              <a:rPr lang="ru-RU" dirty="0" err="1" smtClean="0">
                <a:solidFill>
                  <a:schemeClr val="bg1"/>
                </a:solidFill>
              </a:rPr>
              <a:t>Opportunity</a:t>
            </a:r>
            <a:r>
              <a:rPr lang="ru-RU" dirty="0" smtClean="0">
                <a:solidFill>
                  <a:schemeClr val="bg1"/>
                </a:solidFill>
              </a:rPr>
              <a:t> («</a:t>
            </a:r>
            <a:r>
              <a:rPr lang="ru-RU" dirty="0" err="1" smtClean="0">
                <a:solidFill>
                  <a:schemeClr val="bg1"/>
                </a:solidFill>
              </a:rPr>
              <a:t>Оппортью</a:t>
            </a:r>
            <a:r>
              <a:rPr lang="ru-RU" dirty="0" smtClean="0">
                <a:solidFill>
                  <a:schemeClr val="bg1"/>
                </a:solidFill>
              </a:rPr>
              <a:t> \нити»), — дистанционно управляемые командами с Земли, передают исследователям ценную информацию с поверхности Марса.</a:t>
            </a:r>
            <a:endParaRPr lang="ru-RU" dirty="0">
              <a:solidFill>
                <a:schemeClr val="bg1"/>
              </a:solidFill>
            </a:endParaRPr>
          </a:p>
        </p:txBody>
      </p:sp>
      <p:sp>
        <p:nvSpPr>
          <p:cNvPr id="4" name="Объект 3"/>
          <p:cNvSpPr>
            <a:spLocks noGrp="1"/>
          </p:cNvSpPr>
          <p:nvPr>
            <p:ph sz="half" idx="2"/>
          </p:nvPr>
        </p:nvSpPr>
        <p:spPr>
          <a:xfrm>
            <a:off x="295835" y="4007224"/>
            <a:ext cx="6320118" cy="2850776"/>
          </a:xfrm>
        </p:spPr>
        <p:txBody>
          <a:bodyPr>
            <a:normAutofit/>
          </a:bodyPr>
          <a:lstStyle/>
          <a:p>
            <a:r>
              <a:rPr lang="ru-RU" dirty="0" smtClean="0">
                <a:solidFill>
                  <a:schemeClr val="bg1"/>
                </a:solidFill>
              </a:rPr>
              <a:t>Но лучше, как говорят, один раз увидеть, чем сто раз услышать, поэтому смотрим!</a:t>
            </a:r>
            <a:endParaRPr lang="ru-RU" dirty="0">
              <a:solidFill>
                <a:schemeClr val="bg1"/>
              </a:solidFill>
            </a:endParaRPr>
          </a:p>
        </p:txBody>
      </p:sp>
    </p:spTree>
    <p:extLst>
      <p:ext uri="{BB962C8B-B14F-4D97-AF65-F5344CB8AC3E}">
        <p14:creationId xmlns:p14="http://schemas.microsoft.com/office/powerpoint/2010/main" val="3350850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996640"/>
          </a:xfrm>
        </p:spPr>
        <p:txBody>
          <a:bodyPr>
            <a:normAutofit fontScale="90000"/>
          </a:bodyPr>
          <a:lstStyle/>
          <a:p>
            <a:r>
              <a:rPr lang="ru-RU" dirty="0" smtClean="0">
                <a:solidFill>
                  <a:schemeClr val="bg1"/>
                </a:solidFill>
              </a:rPr>
              <a:t>Планетоход — это космический аппарат, предназначенный для передвижения по поверхности другой планеты или небесного тела. </a:t>
            </a:r>
            <a:br>
              <a:rPr lang="ru-RU" dirty="0" smtClean="0">
                <a:solidFill>
                  <a:schemeClr val="bg1"/>
                </a:solidFill>
              </a:rPr>
            </a:br>
            <a:r>
              <a:rPr lang="ru-RU" dirty="0" smtClean="0">
                <a:solidFill>
                  <a:schemeClr val="bg1"/>
                </a:solidFill>
              </a:rPr>
              <a:t>Запишите, на каких небесных телах побывали планетоходы</a:t>
            </a:r>
            <a:r>
              <a:rPr lang="ru-RU" dirty="0" smtClean="0"/>
              <a:t>.</a:t>
            </a:r>
            <a:endParaRPr lang="ru-RU" dirty="0"/>
          </a:p>
        </p:txBody>
      </p:sp>
      <p:sp>
        <p:nvSpPr>
          <p:cNvPr id="4" name="Объект 3"/>
          <p:cNvSpPr>
            <a:spLocks noGrp="1"/>
          </p:cNvSpPr>
          <p:nvPr>
            <p:ph sz="half" idx="2"/>
          </p:nvPr>
        </p:nvSpPr>
        <p:spPr>
          <a:xfrm>
            <a:off x="838200" y="3361765"/>
            <a:ext cx="10868696" cy="2639789"/>
          </a:xfrm>
        </p:spPr>
        <p:txBody>
          <a:bodyPr>
            <a:normAutofit/>
          </a:bodyPr>
          <a:lstStyle/>
          <a:p>
            <a:pPr marL="0" indent="0">
              <a:buNone/>
            </a:pPr>
            <a:r>
              <a:rPr lang="ru-RU" dirty="0" smtClean="0">
                <a:solidFill>
                  <a:schemeClr val="bg1"/>
                </a:solidFill>
              </a:rPr>
              <a:t>____________________________________________________________________________________________________________________________________________________________________________________</a:t>
            </a:r>
            <a:endParaRPr lang="ru-RU" dirty="0">
              <a:solidFill>
                <a:schemeClr val="bg1"/>
              </a:solidFill>
            </a:endParaRPr>
          </a:p>
        </p:txBody>
      </p:sp>
    </p:spTree>
    <p:extLst>
      <p:ext uri="{BB962C8B-B14F-4D97-AF65-F5344CB8AC3E}">
        <p14:creationId xmlns:p14="http://schemas.microsoft.com/office/powerpoint/2010/main" val="2242706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905</Words>
  <Application>Microsoft Office PowerPoint</Application>
  <PresentationFormat>Широкоэкранный</PresentationFormat>
  <Paragraphs>51</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Calibri</vt:lpstr>
      <vt:lpstr>Calibri Light</vt:lpstr>
      <vt:lpstr>Тема Office</vt:lpstr>
      <vt:lpstr>КОСМИЧЕСКИЕ ИССЛЕДОВАНИЯ И РОБОТЫ.</vt:lpstr>
      <vt:lpstr>КОСМИЧЕСКИЕ ИССЛЕДОВАНИЯ</vt:lpstr>
      <vt:lpstr>Заполните таблицу 2, указав основные события в исследовании космоса.</vt:lpstr>
      <vt:lpstr>Важные даты</vt:lpstr>
      <vt:lpstr>Презентация PowerPoint</vt:lpstr>
      <vt:lpstr>Страны с пилотируемой космонавтикой</vt:lpstr>
      <vt:lpstr>Роботы старательно трудятся в сфере космических исследований. Самые известные среди них — это роверы. Они работают в автоматическом режиме и предназначены для передвижения по поверхности других планет. </vt:lpstr>
      <vt:lpstr>На сегодняшний день два марсо хода — Curiosity («Кьюриóсити») и Opportunity («Оппортью \нити»), — дистанционно управляемые командами с Земли, передают исследователям ценную информацию с поверхности Марса.</vt:lpstr>
      <vt:lpstr>Планетоход — это космический аппарат, предназначенный для передвижения по поверхности другой планеты или небесного тела.  Запишите, на каких небесных телах побывали планетоходы.</vt:lpstr>
      <vt:lpstr>Марс </vt:lpstr>
      <vt:lpstr>Венера</vt:lpstr>
      <vt:lpstr>Луна </vt:lpstr>
      <vt:lpstr>Юпитер </vt:lpstr>
      <vt:lpstr>Работа марсохода Curiosity в первый год его исследования Марса</vt:lpstr>
      <vt:lpstr>Презентация PowerPoint</vt:lpstr>
      <vt:lpstr>Проект «Первый спутник»</vt:lpstr>
      <vt:lpstr>Презентация PowerPoint</vt:lpstr>
      <vt:lpstr>Домашняя работа</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КОСМИЧЕСКИЕ ИССЛЕДОВАНИЯ</dc:title>
  <dc:creator>user</dc:creator>
  <cp:lastModifiedBy>user</cp:lastModifiedBy>
  <cp:revision>14</cp:revision>
  <dcterms:created xsi:type="dcterms:W3CDTF">2023-04-13T06:27:59Z</dcterms:created>
  <dcterms:modified xsi:type="dcterms:W3CDTF">2024-03-25T04:17:47Z</dcterms:modified>
</cp:coreProperties>
</file>