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99" r:id="rId3"/>
    <p:sldId id="301" r:id="rId4"/>
    <p:sldId id="275" r:id="rId5"/>
    <p:sldId id="276" r:id="rId6"/>
    <p:sldId id="303" r:id="rId7"/>
    <p:sldId id="277" r:id="rId8"/>
    <p:sldId id="278" r:id="rId9"/>
    <p:sldId id="279" r:id="rId10"/>
    <p:sldId id="280" r:id="rId11"/>
    <p:sldId id="286" r:id="rId12"/>
    <p:sldId id="304" r:id="rId13"/>
    <p:sldId id="282" r:id="rId14"/>
    <p:sldId id="283" r:id="rId15"/>
    <p:sldId id="294" r:id="rId16"/>
    <p:sldId id="287" r:id="rId17"/>
    <p:sldId id="288" r:id="rId18"/>
    <p:sldId id="290" r:id="rId19"/>
    <p:sldId id="302" r:id="rId20"/>
    <p:sldId id="289" r:id="rId21"/>
    <p:sldId id="295" r:id="rId22"/>
    <p:sldId id="305" r:id="rId23"/>
    <p:sldId id="297" r:id="rId24"/>
    <p:sldId id="306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5E2F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71" autoAdjust="0"/>
  </p:normalViewPr>
  <p:slideViewPr>
    <p:cSldViewPr>
      <p:cViewPr varScale="1">
        <p:scale>
          <a:sx n="80" d="100"/>
          <a:sy n="80" d="100"/>
        </p:scale>
        <p:origin x="112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46ED07-C65D-428E-A41D-F86542BB4109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FA916-AB8C-4E50-A5B9-0FA70B7029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328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FA916-AB8C-4E50-A5B9-0FA70B702987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176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AF594-3C50-48F7-B4D1-E18A46CB3896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23A70-646D-44B6-8501-94A1597E7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866E-167B-4715-891D-52C55DC13D20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8F498-AF17-474F-8F31-B12FB5373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F2B64-FC35-47DF-AAFE-E9FB19A37E5E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15445-03C9-46BE-AE91-EFF0D7388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AF594-3C50-48F7-B4D1-E18A46CB38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23A70-646D-44B6-8501-94A1597E7B3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145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7ABF1-07C8-4B94-A034-28634D19A3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92C08-1499-4365-A10D-2F9B2BAF05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7753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55636-16DA-49D8-AF24-C502E64561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F68B4-FCBE-460D-A737-65889FDFB2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4748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E252C-7E7A-426A-A768-5E16233EA9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43642-5ED5-4239-AEB8-EA41644F62E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291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23AA9-1036-4408-A4D5-405ECBF0ED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B2C52-6B8C-4690-8374-1165D1AD0E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547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AD35B-FEC6-4707-8DE3-9FE130122AF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5669A-0D75-4675-8915-59321513388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3665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E2AFF-853F-42F5-8418-79727BA1A0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39A5C-6B87-48D6-BDF8-65B00E889D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1561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9EC3-004C-4F4B-B4E5-195C8A0732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4ADE6-DC8E-460F-BA99-7F20B94019A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982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7ABF1-07C8-4B94-A034-28634D19A35A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92C08-1499-4365-A10D-2F9B2BAF0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83372-C23E-4B9C-8747-9908382961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70A19-E531-48E8-80D0-AA1F89E583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2778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866E-167B-4715-891D-52C55DC13D2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8F498-AF17-474F-8F31-B12FB537333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038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F2B64-FC35-47DF-AAFE-E9FB19A37E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15445-03C9-46BE-AE91-EFF0D7388D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58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55636-16DA-49D8-AF24-C502E64561D0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F68B4-FCBE-460D-A737-65889FDFB2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E252C-7E7A-426A-A768-5E16233EA980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43642-5ED5-4239-AEB8-EA41644F62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23AA9-1036-4408-A4D5-405ECBF0ED69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B2C52-6B8C-4690-8374-1165D1AD0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AD35B-FEC6-4707-8DE3-9FE130122AFA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5669A-0D75-4675-8915-593215133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E2AFF-853F-42F5-8418-79727BA1A059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39A5C-6B87-48D6-BDF8-65B00E889D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9EC3-004C-4F4B-B4E5-195C8A07321D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4ADE6-DC8E-460F-BA99-7F20B9401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83372-C23E-4B9C-8747-9908382961C8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70A19-E531-48E8-80D0-AA1F89E58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97E4DD-24EA-4249-8FAD-5CDC54E2A1A6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A56A45-90DC-4A4D-AC17-F619B866A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2" descr="D:\Лидия\шаблоны\для работы\ramki\stolb3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257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596063"/>
            <a:ext cx="16383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97E4DD-24EA-4249-8FAD-5CDC54E2A1A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A56A45-90DC-4A4D-AC17-F619B866AD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Picture 2" descr="D:\Лидия\шаблоны\для работы\ramki\stolb3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257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596063"/>
            <a:ext cx="16383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500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slide" Target="slide13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slide" Target="slide12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7884368" cy="1296144"/>
          </a:xfrm>
          <a:solidFill>
            <a:schemeClr val="accent3">
              <a:alpha val="4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David" pitchFamily="34" charset="-79"/>
              </a:rPr>
              <a:t>Владимир Великий и Крещение Руси</a:t>
            </a:r>
          </a:p>
        </p:txBody>
      </p:sp>
    </p:spTree>
    <p:extLst>
      <p:ext uri="{BB962C8B-B14F-4D97-AF65-F5344CB8AC3E}">
        <p14:creationId xmlns:p14="http://schemas.microsoft.com/office/powerpoint/2010/main" val="2312542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Картинки по запросу русь языческая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88640"/>
            <a:ext cx="4788024" cy="2952328"/>
          </a:xfrm>
          <a:prstGeom prst="rect">
            <a:avLst/>
          </a:prstGeom>
          <a:noFill/>
        </p:spPr>
      </p:pic>
      <p:pic>
        <p:nvPicPr>
          <p:cNvPr id="14338" name="Picture 2" descr="Картинки по запросу русь языческая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88640"/>
            <a:ext cx="3048000" cy="3048001"/>
          </a:xfrm>
          <a:prstGeom prst="rect">
            <a:avLst/>
          </a:prstGeom>
          <a:noFill/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475656" y="3212976"/>
            <a:ext cx="741682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Необходимость </a:t>
            </a:r>
            <a:r>
              <a:rPr kumimoji="0" lang="ru-RU" sz="2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укрепления власти великого князя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(«один Бог на небе, один князь на земле»),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Необходимость </a:t>
            </a:r>
            <a:r>
              <a:rPr kumimoji="0" lang="ru-RU" sz="2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объединения раздробленных славянских племен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единую общность, что облегчает государству управление обществом.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hangingPunct="0">
              <a:buFontTx/>
              <a:buChar char="•"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Необходимость </a:t>
            </a:r>
            <a:r>
              <a:rPr kumimoji="0" lang="ru-RU" sz="2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укрепления международного авторитета Руси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живущей в окружении государств с </a:t>
            </a: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религиями </a:t>
            </a:r>
            <a:r>
              <a:rPr kumimoji="0" lang="ru-RU" sz="2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монотеистизма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воспринимаемой  ими как варварское государство.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9952" y="1412776"/>
            <a:ext cx="14767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+mn-lt"/>
              </a:rPr>
              <a:t>988 г.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15816" y="1988840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+mn-lt"/>
              </a:rPr>
              <a:t>Крещение Руси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51920" y="2564904"/>
            <a:ext cx="26487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+mn-lt"/>
              </a:rPr>
              <a:t>Причины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6840760" cy="566738"/>
          </a:xfrm>
        </p:spPr>
        <p:txBody>
          <a:bodyPr/>
          <a:lstStyle/>
          <a:p>
            <a:r>
              <a:rPr lang="ru-RU" sz="2400" dirty="0" err="1"/>
              <a:t>Корсуньский</a:t>
            </a:r>
            <a:r>
              <a:rPr lang="ru-RU" sz="2400" dirty="0"/>
              <a:t> поход князя Владимира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75656" y="1484784"/>
            <a:ext cx="5486400" cy="8048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2226" name="Picture 2" descr="Картинки по запросу корсуньский поход князя владимира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9780" y="764704"/>
            <a:ext cx="8134220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259632" y="5229200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Н.К Рерих  «Красные паруса» - поход флота князя Владимира в Византию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mas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43504" y="0"/>
            <a:ext cx="3786214" cy="3348696"/>
          </a:xfrm>
          <a:prstGeom prst="rect">
            <a:avLst/>
          </a:prstGeom>
        </p:spPr>
      </p:pic>
      <p:pic>
        <p:nvPicPr>
          <p:cNvPr id="7" name="Рисунок 6" descr="b8cc37c7981b3ff407ed6d5afb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6174" y="2928934"/>
            <a:ext cx="3717826" cy="3929066"/>
          </a:xfrm>
          <a:prstGeom prst="rect">
            <a:avLst/>
          </a:prstGeom>
        </p:spPr>
      </p:pic>
      <p:pic>
        <p:nvPicPr>
          <p:cNvPr id="8" name="Рисунок 7" descr="2265555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2636912"/>
            <a:ext cx="2643206" cy="3798620"/>
          </a:xfrm>
          <a:prstGeom prst="rect">
            <a:avLst/>
          </a:prstGeom>
        </p:spPr>
      </p:pic>
      <p:sp>
        <p:nvSpPr>
          <p:cNvPr id="10" name="Вертикальный свиток 9"/>
          <p:cNvSpPr/>
          <p:nvPr/>
        </p:nvSpPr>
        <p:spPr>
          <a:xfrm>
            <a:off x="1071538" y="0"/>
            <a:ext cx="3929090" cy="2357454"/>
          </a:xfrm>
          <a:prstGeom prst="verticalScroll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облегчения принятия христианства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церковь освятила некоторые языческие праздники</a:t>
            </a:r>
          </a:p>
          <a:p>
            <a:pPr algn="ctr"/>
            <a:endParaRPr lang="ru-RU" dirty="0"/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285720" y="4286256"/>
            <a:ext cx="2143140" cy="1928818"/>
          </a:xfrm>
          <a:prstGeom prst="verticalScroll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Поклонение Перуну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сменилось праздником Ильи пророка</a:t>
            </a:r>
          </a:p>
          <a:p>
            <a:pPr algn="ctr"/>
            <a:endParaRPr lang="ru-RU" dirty="0"/>
          </a:p>
        </p:txBody>
      </p:sp>
      <p:sp>
        <p:nvSpPr>
          <p:cNvPr id="13" name="Вертикальный свиток 12"/>
          <p:cNvSpPr/>
          <p:nvPr/>
        </p:nvSpPr>
        <p:spPr>
          <a:xfrm>
            <a:off x="285720" y="4286256"/>
            <a:ext cx="2428892" cy="2071702"/>
          </a:xfrm>
          <a:prstGeom prst="verticalScroll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Праздник Купалы слился с днём святого Иоанна Крестителя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4283968" y="0"/>
            <a:ext cx="3500462" cy="1142984"/>
          </a:xfrm>
          <a:prstGeom prst="horizontalScroll">
            <a:avLst>
              <a:gd name="adj" fmla="val 22052"/>
            </a:avLst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  <a:p>
            <a:pPr algn="ctr"/>
            <a:r>
              <a:rPr lang="ru-RU" sz="2700" b="1" i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Крещение Руси</a:t>
            </a:r>
          </a:p>
          <a:p>
            <a:pPr algn="ctr"/>
            <a:endParaRPr lang="ru-RU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691680" y="1196752"/>
            <a:ext cx="5881856" cy="37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Владимир повелел опрокинуть идолы. …Затем послал Владимир по всему городу сказать: «Если не придет, кто завтра на реку – будь то богатый, или бедный, или нищий, или раб,- будет мне врагом». Услышав это, с радостью пошли люди, ликуя и говоря: «Если бы не было это хорошим, не приняли бы этого князь наш и бояре». На следующий же день вышел Владимир с попами </a:t>
            </a:r>
            <a:r>
              <a:rPr kumimoji="0" lang="ru-RU" sz="17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царицыными</a:t>
            </a:r>
            <a:r>
              <a:rPr kumimoji="0" lang="ru-RU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17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корсунскими</a:t>
            </a:r>
            <a:r>
              <a:rPr kumimoji="0" lang="ru-RU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Днепр, и сошлось там людей без числа. Вошли в воду и стояли там… Владимир был рад, что познал Бога сам и люди его и приказал рубить(ставить)  церкви и ставить их по тем местам, где прежде стояли кумиры (идолы). Посылал он собирать у лучших людей детей и отдавать их в обучение книжное. Матери же детей этих плакали о них; ибо не утвердились еще они в вере и плакали о них как о мертвых».</a:t>
            </a:r>
            <a:endParaRPr kumimoji="0" lang="ru-RU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428728" y="5429264"/>
            <a:ext cx="6215098" cy="1285884"/>
          </a:xfrm>
          <a:prstGeom prst="horizontalScroll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фразу князя Владимира, которая заставила людей пойти на крещение.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428728" y="5429264"/>
            <a:ext cx="6215106" cy="1247586"/>
          </a:xfrm>
          <a:prstGeom prst="horizontalScroll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название реки, в которой крестили Киевлян.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1428728" y="5429264"/>
            <a:ext cx="6215106" cy="1247586"/>
          </a:xfrm>
          <a:prstGeom prst="horizontalScroll">
            <a:avLst>
              <a:gd name="adj" fmla="val 17970"/>
            </a:avLst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tabLst>
                <a:tab pos="457200" algn="l"/>
              </a:tabLst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Что было поставлено вместо идолов?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548680"/>
            <a:ext cx="583264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+mn-lt"/>
              </a:rPr>
              <a:t>               ДОКУМЕНТ. 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+mn-lt"/>
              </a:rPr>
              <a:t>«Повесть Временных лет о крещении Руси»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85728"/>
            <a:ext cx="54292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Закладка собора Успения Пресвятой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Богородицы (Десятинная церковь)</a:t>
            </a: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51520" y="-243408"/>
            <a:ext cx="8892480" cy="2160240"/>
          </a:xfrm>
          <a:prstGeom prst="horizontalScroll">
            <a:avLst>
              <a:gd name="adj" fmla="val 14748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    Князь Владимир «помысли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создати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церковь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пресвятыя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Богородица и послав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приведе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мастеры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от грек». Кирпичная церковь была заложена в Киёве рядом с княжеским двором в 989 г. Князь Владимир даровал ей десятину от своих доходов, поэтому церковь назвали Десятинной.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трелка вверх 4"/>
          <p:cNvSpPr/>
          <p:nvPr/>
        </p:nvSpPr>
        <p:spPr>
          <a:xfrm>
            <a:off x="10548664" y="3501008"/>
            <a:ext cx="428628" cy="764094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верх 5"/>
          <p:cNvSpPr/>
          <p:nvPr/>
        </p:nvSpPr>
        <p:spPr>
          <a:xfrm rot="10800000">
            <a:off x="4572000" y="2492896"/>
            <a:ext cx="484632" cy="618368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6a00d83452cb3169e2014e86dd9.png">
            <a:hlinkClick r:id="" action="ppaction://noaction"/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64688" y="2060848"/>
            <a:ext cx="952306" cy="1190383"/>
          </a:xfrm>
          <a:prstGeom prst="rect">
            <a:avLst/>
          </a:prstGeom>
        </p:spPr>
      </p:pic>
      <p:pic>
        <p:nvPicPr>
          <p:cNvPr id="13" name="Рисунок 12" descr="8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828584" y="5733256"/>
            <a:ext cx="921472" cy="921472"/>
          </a:xfrm>
          <a:prstGeom prst="rect">
            <a:avLst/>
          </a:prstGeom>
        </p:spPr>
      </p:pic>
      <p:pic>
        <p:nvPicPr>
          <p:cNvPr id="14" name="Рисунок 13" descr="8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0116616" y="4869160"/>
            <a:ext cx="857288" cy="857288"/>
          </a:xfrm>
          <a:prstGeom prst="rect">
            <a:avLst/>
          </a:prstGeom>
        </p:spPr>
      </p:pic>
      <p:pic>
        <p:nvPicPr>
          <p:cNvPr id="15" name="Рисунок 14" descr="8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0260632" y="0"/>
            <a:ext cx="857256" cy="8572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83160" y="4437112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+mj-lt"/>
              </a:rPr>
              <a:t>988 г – захват </a:t>
            </a:r>
            <a:r>
              <a:rPr lang="ru-RU" dirty="0" err="1">
                <a:latin typeface="+mj-lt"/>
              </a:rPr>
              <a:t>русичами</a:t>
            </a:r>
            <a:r>
              <a:rPr lang="ru-RU" dirty="0">
                <a:latin typeface="+mj-lt"/>
              </a:rPr>
              <a:t> византийского города </a:t>
            </a:r>
            <a:r>
              <a:rPr lang="ru-RU" dirty="0" err="1">
                <a:latin typeface="+mj-lt"/>
              </a:rPr>
              <a:t>Корсуня</a:t>
            </a:r>
            <a:endParaRPr lang="ru-RU" dirty="0"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83768" y="980728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Constantia"/>
              </a:rPr>
              <a:t>Религиозная реформа: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91680" y="479715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+mj-lt"/>
              </a:rPr>
              <a:t>Принятие крещения князем и дружинниками  в </a:t>
            </a:r>
            <a:r>
              <a:rPr lang="ru-RU" dirty="0" err="1">
                <a:latin typeface="+mj-lt"/>
              </a:rPr>
              <a:t>Корсуни</a:t>
            </a:r>
            <a:endParaRPr lang="ru-RU" dirty="0">
              <a:latin typeface="+mj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75656" y="1412776"/>
            <a:ext cx="7128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+mj-lt"/>
              </a:rPr>
              <a:t>Реформа славянского язычества </a:t>
            </a:r>
          </a:p>
          <a:p>
            <a:pPr algn="ctr"/>
            <a:r>
              <a:rPr lang="ru-RU" sz="2000" dirty="0">
                <a:latin typeface="+mj-lt"/>
              </a:rPr>
              <a:t>(наиболее популярные славянские боги выстроены в определенную иерархию)</a:t>
            </a:r>
          </a:p>
        </p:txBody>
      </p:sp>
      <p:sp>
        <p:nvSpPr>
          <p:cNvPr id="21" name="Стрелка вверх 20"/>
          <p:cNvSpPr/>
          <p:nvPr/>
        </p:nvSpPr>
        <p:spPr>
          <a:xfrm rot="10800000">
            <a:off x="4572000" y="3501008"/>
            <a:ext cx="484632" cy="618368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03648" y="4077072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+mj-lt"/>
              </a:rPr>
              <a:t>Херсонский (</a:t>
            </a:r>
            <a:r>
              <a:rPr lang="ru-RU" sz="2000" b="1" dirty="0" err="1">
                <a:latin typeface="+mj-lt"/>
              </a:rPr>
              <a:t>Корсуньский</a:t>
            </a:r>
            <a:r>
              <a:rPr lang="ru-RU" sz="2000" b="1" dirty="0">
                <a:latin typeface="+mj-lt"/>
              </a:rPr>
              <a:t>) поход князя Владимира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403648" y="3068960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+mj-lt"/>
              </a:rPr>
              <a:t>«Выбор веры»</a:t>
            </a:r>
            <a:endParaRPr lang="ru-RU" sz="2000" dirty="0">
              <a:latin typeface="+mj-lt"/>
            </a:endParaRPr>
          </a:p>
        </p:txBody>
      </p:sp>
      <p:sp>
        <p:nvSpPr>
          <p:cNvPr id="25" name="Стрелка вверх 24"/>
          <p:cNvSpPr/>
          <p:nvPr/>
        </p:nvSpPr>
        <p:spPr>
          <a:xfrm rot="10800000">
            <a:off x="4572000" y="5157192"/>
            <a:ext cx="493016" cy="639688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331640" y="5805264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+mj-lt"/>
              </a:rPr>
              <a:t>Крещение киевлян.  </a:t>
            </a:r>
          </a:p>
          <a:p>
            <a:pPr algn="ctr"/>
            <a:r>
              <a:rPr lang="ru-RU" sz="2000" b="1" dirty="0">
                <a:latin typeface="+mj-lt"/>
              </a:rPr>
              <a:t>Объявление христианства  государственной религией</a:t>
            </a:r>
            <a:endParaRPr lang="ru-RU" sz="2000" dirty="0">
              <a:latin typeface="+mj-lt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115616" y="188640"/>
            <a:ext cx="8028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FFFF00"/>
                </a:solidFill>
                <a:latin typeface="Constantia"/>
              </a:rPr>
              <a:t>Составьте  схему </a:t>
            </a:r>
          </a:p>
          <a:p>
            <a:pPr lvl="0" algn="ctr"/>
            <a:r>
              <a:rPr lang="ru-RU" sz="2400" b="1" i="1" dirty="0">
                <a:solidFill>
                  <a:srgbClr val="FFFF00"/>
                </a:solidFill>
                <a:latin typeface="Constantia"/>
              </a:rPr>
              <a:t>«Этапы религиозной реформы князя Владимира </a:t>
            </a:r>
            <a:r>
              <a:rPr lang="en-US" sz="2400" b="1" i="1" dirty="0">
                <a:solidFill>
                  <a:srgbClr val="FFFF00"/>
                </a:solidFill>
                <a:latin typeface="Constantia"/>
              </a:rPr>
              <a:t>I</a:t>
            </a:r>
            <a:r>
              <a:rPr lang="ru-RU" sz="2400" b="1" i="1" dirty="0">
                <a:solidFill>
                  <a:srgbClr val="FFFF00"/>
                </a:solidFill>
                <a:latin typeface="Constantia"/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10" grpId="0"/>
      <p:bldP spid="16" grpId="0"/>
      <p:bldP spid="21" grpId="0" animBg="1"/>
      <p:bldP spid="21" grpId="1" animBg="1"/>
      <p:bldP spid="22" grpId="0"/>
      <p:bldP spid="23" grpId="0"/>
      <p:bldP spid="25" grpId="0" animBg="1"/>
      <p:bldP spid="25" grpId="1" animBg="1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214290"/>
            <a:ext cx="6830502" cy="1054470"/>
          </a:xfrm>
          <a:prstGeom prst="rect">
            <a:avLst/>
          </a:prstGeom>
          <a:noFill/>
        </p:spPr>
        <p:txBody>
          <a:bodyPr wrap="none" rtlCol="0">
            <a:prstTxWarp prst="textWave1">
              <a:avLst/>
            </a:prstTxWarp>
            <a:spAutoFit/>
          </a:bodyPr>
          <a:lstStyle/>
          <a:p>
            <a:pPr algn="ctr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Значение принятия христианства</a:t>
            </a:r>
          </a:p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098" name="Picture 2" descr="http://s020.radikal.ru/i722/1308/f6/b1018a099f5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196752"/>
            <a:ext cx="3491880" cy="5184576"/>
          </a:xfrm>
          <a:prstGeom prst="rect">
            <a:avLst/>
          </a:prstGeom>
          <a:noFill/>
        </p:spPr>
      </p:pic>
      <p:pic>
        <p:nvPicPr>
          <p:cNvPr id="4102" name="Picture 6" descr="http://rodinynet.at.ua/images/Vladimi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96752"/>
            <a:ext cx="3694770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14400" y="188640"/>
            <a:ext cx="8229600" cy="1138138"/>
          </a:xfrm>
        </p:spPr>
        <p:txBody>
          <a:bodyPr/>
          <a:lstStyle/>
          <a:p>
            <a:r>
              <a:rPr lang="ru-RU" dirty="0"/>
              <a:t>     Владимир Святославович</a:t>
            </a:r>
            <a:br>
              <a:rPr lang="ru-RU" dirty="0"/>
            </a:br>
            <a:r>
              <a:rPr lang="ru-RU" dirty="0"/>
              <a:t>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980-1015</a:t>
            </a:r>
          </a:p>
        </p:txBody>
      </p:sp>
      <p:pic>
        <p:nvPicPr>
          <p:cNvPr id="2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3672408" cy="4905662"/>
          </a:xfrm>
          <a:prstGeom prst="rect">
            <a:avLst/>
          </a:prstGeom>
          <a:noFill/>
        </p:spPr>
      </p:pic>
      <p:pic>
        <p:nvPicPr>
          <p:cNvPr id="1030" name="Picture 6" descr="Картинки по запросу князь владимир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556792"/>
            <a:ext cx="3374732" cy="48245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819542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331640" y="2647365"/>
            <a:ext cx="381642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Необходимость укрепления власти</a:t>
            </a:r>
            <a:r>
              <a:rPr kumimoji="0" lang="ru-RU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великого князя («один Бог на небе, один князь на земле»),</a:t>
            </a:r>
            <a:endParaRPr kumimoji="0" lang="ru-RU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Необходимость объединения раздробленных славянских племен, что облегчает управление  государством.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Необходимость укрепления   международного авторитета Руси, живущей в окружении государств с монотеистическими религиями 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772816"/>
            <a:ext cx="22322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Причины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188640"/>
            <a:ext cx="4680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Крещение Руси:</a:t>
            </a: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 rot="2465221">
            <a:off x="3172313" y="606384"/>
            <a:ext cx="386513" cy="1242287"/>
          </a:xfrm>
          <a:prstGeom prst="downArrow">
            <a:avLst>
              <a:gd name="adj1" fmla="val 50000"/>
              <a:gd name="adj2" fmla="val 997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620688"/>
            <a:ext cx="2664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 год?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 rot="19045490">
            <a:off x="6809971" y="589074"/>
            <a:ext cx="386513" cy="1231844"/>
          </a:xfrm>
          <a:prstGeom prst="downArrow">
            <a:avLst>
              <a:gd name="adj1" fmla="val 50000"/>
              <a:gd name="adj2" fmla="val 997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1844824"/>
            <a:ext cx="22322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Значение</a:t>
            </a:r>
          </a:p>
          <a:p>
            <a:pPr lvl="0" algn="ctr"/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Стр. 54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5508104" y="2708920"/>
            <a:ext cx="338437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Усиление власти князя, обретшего опору в церкви.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Сплочение племен, создание древнерусской народности.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Укрепление международного авторитета Руси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Христианизация древнерусской культуры.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  <p:bldP spid="4" grpId="0"/>
      <p:bldP spid="5" grpId="0"/>
      <p:bldP spid="6" grpId="0" animBg="1"/>
      <p:bldP spid="7" grpId="0"/>
      <p:bldP spid="8" grpId="0" animBg="1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0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+mj-lt"/>
              </a:rPr>
              <a:t>Правление князя Владимира </a:t>
            </a:r>
            <a:r>
              <a:rPr lang="en-US" sz="2800" b="1" dirty="0">
                <a:latin typeface="+mj-lt"/>
              </a:rPr>
              <a:t>I</a:t>
            </a:r>
            <a:endParaRPr lang="ru-RU" sz="28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51112" y="548680"/>
            <a:ext cx="7813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+mn-lt"/>
              </a:rPr>
              <a:t>Основные достижения:</a:t>
            </a:r>
          </a:p>
          <a:p>
            <a:pPr marL="457200" indent="-457200" algn="just"/>
            <a:r>
              <a:rPr lang="ru-RU" sz="2000" b="1" i="1" dirty="0">
                <a:solidFill>
                  <a:srgbClr val="FFFF00"/>
                </a:solidFill>
                <a:latin typeface="+mn-lt"/>
              </a:rPr>
              <a:t>1. Определите, какое  утверждение относится к внешней политике, а какое к внутренней. </a:t>
            </a:r>
          </a:p>
          <a:p>
            <a:pPr marL="457200" indent="-457200" algn="just">
              <a:buAutoNum type="arabicPeriod"/>
            </a:pPr>
            <a:r>
              <a:rPr lang="ru-RU" sz="2000" b="1" i="1" dirty="0">
                <a:solidFill>
                  <a:srgbClr val="FFFF00"/>
                </a:solidFill>
                <a:latin typeface="+mn-lt"/>
              </a:rPr>
              <a:t>Докажите, что князь Владимир - Великий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87624" y="2132856"/>
            <a:ext cx="597666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900" dirty="0">
                <a:latin typeface="+mn-lt"/>
              </a:rPr>
              <a:t>Присоединил вятичей, радимичей, хорватов, дулебов (см. карту на стр.47)</a:t>
            </a:r>
          </a:p>
          <a:p>
            <a:endParaRPr lang="ru-RU" sz="1200" dirty="0">
              <a:latin typeface="+mn-lt"/>
            </a:endParaRPr>
          </a:p>
          <a:p>
            <a:pPr>
              <a:buFont typeface="Wingdings" pitchFamily="2" charset="2"/>
              <a:buChar char="Ø"/>
            </a:pPr>
            <a:r>
              <a:rPr lang="ru-RU" sz="1900" dirty="0">
                <a:latin typeface="+mn-lt"/>
              </a:rPr>
              <a:t> Походы против ятвягов, волжских булгар, печенегов </a:t>
            </a:r>
            <a:r>
              <a:rPr lang="ru-RU" sz="1900" dirty="0">
                <a:latin typeface="+mj-lt"/>
              </a:rPr>
              <a:t>(см. карту на стр.47)</a:t>
            </a:r>
          </a:p>
          <a:p>
            <a:pPr>
              <a:buFont typeface="Wingdings" pitchFamily="2" charset="2"/>
              <a:buChar char="Ø"/>
            </a:pPr>
            <a:endParaRPr lang="ru-RU" sz="1100" dirty="0">
              <a:latin typeface="+mn-lt"/>
            </a:endParaRPr>
          </a:p>
          <a:p>
            <a:pPr>
              <a:buFont typeface="Wingdings" pitchFamily="2" charset="2"/>
              <a:buChar char="Ø"/>
            </a:pPr>
            <a:r>
              <a:rPr lang="ru-RU" sz="1900" dirty="0">
                <a:latin typeface="+mn-lt"/>
              </a:rPr>
              <a:t>Выстроил систему укреплений – «</a:t>
            </a:r>
            <a:r>
              <a:rPr lang="ru-RU" sz="1900" dirty="0" err="1">
                <a:latin typeface="+mn-lt"/>
              </a:rPr>
              <a:t>Змиевы</a:t>
            </a:r>
            <a:r>
              <a:rPr lang="ru-RU" sz="1900" dirty="0">
                <a:latin typeface="+mn-lt"/>
              </a:rPr>
              <a:t> валы»</a:t>
            </a:r>
          </a:p>
          <a:p>
            <a:pPr>
              <a:buFont typeface="Wingdings" pitchFamily="2" charset="2"/>
              <a:buChar char="Ø"/>
            </a:pPr>
            <a:endParaRPr lang="ru-RU" sz="800" dirty="0">
              <a:latin typeface="+mn-lt"/>
            </a:endParaRPr>
          </a:p>
          <a:p>
            <a:pPr>
              <a:buFont typeface="Wingdings" pitchFamily="2" charset="2"/>
              <a:buChar char="Ø"/>
            </a:pPr>
            <a:r>
              <a:rPr lang="ru-RU" sz="1900" dirty="0">
                <a:latin typeface="+mn-lt"/>
              </a:rPr>
              <a:t> Заключил  договор с Византией</a:t>
            </a:r>
          </a:p>
          <a:p>
            <a:pPr>
              <a:buFont typeface="Wingdings" pitchFamily="2" charset="2"/>
              <a:buChar char="Ø"/>
            </a:pPr>
            <a:endParaRPr lang="ru-RU" sz="19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4509120"/>
            <a:ext cx="79563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>
                <a:latin typeface="+mn-lt"/>
              </a:rPr>
              <a:t>Ликвидировал племенные княжества и поставил княжить в них своих сыновей</a:t>
            </a:r>
          </a:p>
          <a:p>
            <a:pPr>
              <a:buFont typeface="Wingdings" pitchFamily="2" charset="2"/>
              <a:buChar char="Ø"/>
            </a:pPr>
            <a:endParaRPr lang="ru-RU" sz="1100" dirty="0">
              <a:latin typeface="+mn-lt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+mn-lt"/>
              </a:rPr>
              <a:t> Денежная реформа – начал чеканить </a:t>
            </a:r>
            <a:r>
              <a:rPr lang="ru-RU" sz="2000" dirty="0" err="1">
                <a:latin typeface="+mn-lt"/>
              </a:rPr>
              <a:t>златники</a:t>
            </a:r>
            <a:r>
              <a:rPr lang="ru-RU" sz="2000" dirty="0">
                <a:latin typeface="+mn-lt"/>
              </a:rPr>
              <a:t> и </a:t>
            </a:r>
            <a:r>
              <a:rPr lang="ru-RU" sz="2000" dirty="0" err="1">
                <a:latin typeface="+mn-lt"/>
              </a:rPr>
              <a:t>серебренники</a:t>
            </a:r>
            <a:endParaRPr lang="ru-RU" sz="2000" dirty="0">
              <a:latin typeface="+mj-lt"/>
            </a:endParaRPr>
          </a:p>
          <a:p>
            <a:pPr>
              <a:buFont typeface="Wingdings" pitchFamily="2" charset="2"/>
              <a:buChar char="Ø"/>
            </a:pPr>
            <a:endParaRPr lang="ru-RU" sz="1200" dirty="0">
              <a:latin typeface="+mn-lt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+mn-lt"/>
              </a:rPr>
              <a:t>Выстроил систему укреплений – «</a:t>
            </a:r>
            <a:r>
              <a:rPr lang="ru-RU" sz="2000" dirty="0" err="1">
                <a:latin typeface="+mn-lt"/>
              </a:rPr>
              <a:t>Змиевы</a:t>
            </a:r>
            <a:r>
              <a:rPr lang="ru-RU" sz="2000" dirty="0">
                <a:latin typeface="+mn-lt"/>
              </a:rPr>
              <a:t> валы»</a:t>
            </a:r>
            <a:endParaRPr lang="ru-RU" sz="900" dirty="0">
              <a:latin typeface="+mn-lt"/>
            </a:endParaRPr>
          </a:p>
          <a:p>
            <a:endParaRPr lang="ru-RU" sz="900" dirty="0">
              <a:latin typeface="+mn-lt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+mn-lt"/>
              </a:rPr>
              <a:t> Подчинение Полоцкого княжества</a:t>
            </a:r>
          </a:p>
        </p:txBody>
      </p:sp>
      <p:pic>
        <p:nvPicPr>
          <p:cNvPr id="9" name="Picture 2" descr="Картинки по запросу князь владимир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844824"/>
            <a:ext cx="2088232" cy="2670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0" y="0"/>
            <a:ext cx="6732240" cy="6858000"/>
          </a:xfrm>
          <a:prstGeom prst="verticalScroll">
            <a:avLst>
              <a:gd name="adj" fmla="val 12102"/>
            </a:avLst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200" dirty="0"/>
              <a:t>                </a:t>
            </a:r>
            <a:endParaRPr lang="ru-RU" sz="2200" b="1" dirty="0"/>
          </a:p>
          <a:p>
            <a:endParaRPr lang="ru-RU" sz="2200" b="1" dirty="0"/>
          </a:p>
          <a:p>
            <a:pPr lvl="1"/>
            <a:r>
              <a:rPr lang="ru-RU" sz="2000" b="1" dirty="0">
                <a:latin typeface="+mj-lt"/>
              </a:rPr>
              <a:t>          Владимир, вероятно, собирался завещать власть своему любимому сыну Борису чем изменил бы принцип наследования престола. </a:t>
            </a:r>
          </a:p>
          <a:p>
            <a:pPr lvl="1"/>
            <a:r>
              <a:rPr lang="ru-RU" sz="2000" b="1" dirty="0">
                <a:latin typeface="+mj-lt"/>
              </a:rPr>
              <a:t>         Именно Борису он доверил свою дружину.  Старшие из </a:t>
            </a:r>
          </a:p>
          <a:p>
            <a:pPr lvl="1"/>
            <a:r>
              <a:rPr lang="ru-RU" sz="2000" b="1" dirty="0">
                <a:latin typeface="+mj-lt"/>
              </a:rPr>
              <a:t>сыновей - Святополк  </a:t>
            </a:r>
            <a:r>
              <a:rPr lang="ru-RU" sz="2000" b="1" dirty="0" err="1">
                <a:latin typeface="+mj-lt"/>
              </a:rPr>
              <a:t>Туровский</a:t>
            </a:r>
            <a:r>
              <a:rPr lang="ru-RU" sz="2000" b="1" dirty="0">
                <a:latin typeface="+mj-lt"/>
              </a:rPr>
              <a:t> и Ярослав Новгородский - почти одновременно восстали против отца в 1014 году. </a:t>
            </a:r>
          </a:p>
          <a:p>
            <a:pPr lvl="1"/>
            <a:r>
              <a:rPr lang="ru-RU" sz="2000" b="1" dirty="0">
                <a:latin typeface="+mj-lt"/>
              </a:rPr>
              <a:t>         Заточив старшего, Святополка, под стражу, Владимир готовился к войне с Ярославом, но внезапно заболел и 15 июля 1015 года  скончался в загородной резиденции </a:t>
            </a:r>
            <a:r>
              <a:rPr lang="ru-RU" sz="2000" b="1" dirty="0" err="1">
                <a:latin typeface="+mj-lt"/>
              </a:rPr>
              <a:t>Берестове</a:t>
            </a:r>
            <a:r>
              <a:rPr lang="ru-RU" sz="2000" b="1" dirty="0">
                <a:latin typeface="+mj-lt"/>
              </a:rPr>
              <a:t>.    </a:t>
            </a:r>
          </a:p>
          <a:p>
            <a:pPr lvl="1"/>
            <a:r>
              <a:rPr lang="ru-RU" sz="2000" b="1" dirty="0">
                <a:latin typeface="+mj-lt"/>
              </a:rPr>
              <a:t>        Похоронен в Десятинной церкви в Киеве.</a:t>
            </a:r>
          </a:p>
          <a:p>
            <a:pPr lvl="1" algn="ctr"/>
            <a:r>
              <a:rPr lang="ru-RU" sz="2000" b="1" dirty="0">
                <a:latin typeface="+mj-lt"/>
              </a:rPr>
              <a:t>  </a:t>
            </a:r>
          </a:p>
        </p:txBody>
      </p:sp>
      <p:pic>
        <p:nvPicPr>
          <p:cNvPr id="6" name="Рисунок 5" descr="kn-vladimi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215074" y="2233392"/>
            <a:ext cx="2928926" cy="4624608"/>
          </a:xfrm>
          <a:prstGeom prst="rect">
            <a:avLst/>
          </a:prstGeom>
        </p:spPr>
      </p:pic>
      <p:pic>
        <p:nvPicPr>
          <p:cNvPr id="8" name="Рисунок 7" descr="ad44d54849e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9388" y="-142900"/>
            <a:ext cx="2500362" cy="2340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Домашнее  задание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75656" y="1700808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+mn-lt"/>
              </a:rPr>
              <a:t>Параграф № 6</a:t>
            </a:r>
          </a:p>
          <a:p>
            <a:r>
              <a:rPr lang="ru-RU" sz="2400" b="1" dirty="0">
                <a:latin typeface="+mn-lt"/>
              </a:rPr>
              <a:t>Ответить на вопросы к параграфу на стр. 54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47664" y="3284984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+mn-lt"/>
              </a:rPr>
              <a:t>* Составить  рассказ о князе Владимире по  памятке  «Исторический портрет».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929058" y="2428868"/>
            <a:ext cx="5000660" cy="4429132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980 г. Владимир Святославович утвердился в Киеве и начал реформировать культ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язычества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поставив шесть богов во главе с Перуном и только этим богам можно было поклоняться.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4500562" y="0"/>
            <a:ext cx="4286280" cy="1285884"/>
          </a:xfrm>
          <a:prstGeom prst="horizontalScroll">
            <a:avLst/>
          </a:prstGeom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chemeClr val="tx1"/>
              </a:solidFill>
            </a:endParaRPr>
          </a:p>
          <a:p>
            <a:pPr algn="ctr"/>
            <a:r>
              <a:rPr lang="ru-RU" sz="2800" b="1" i="1" dirty="0">
                <a:solidFill>
                  <a:schemeClr val="tx1"/>
                </a:solidFill>
              </a:rPr>
              <a:t>Русь языческая</a:t>
            </a:r>
          </a:p>
          <a:p>
            <a:pPr algn="ctr"/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Makosh_Sai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43834" y="1"/>
            <a:ext cx="1500166" cy="6143644"/>
          </a:xfrm>
          <a:prstGeom prst="rect">
            <a:avLst/>
          </a:prstGeom>
        </p:spPr>
      </p:pic>
      <p:pic>
        <p:nvPicPr>
          <p:cNvPr id="4" name="Рисунок 3" descr="Peru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71604" cy="61436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088559"/>
            <a:ext cx="1643074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Перун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бог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грома молнии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сварог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00166" y="0"/>
            <a:ext cx="1571624" cy="614364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643042" y="6027003"/>
            <a:ext cx="1412719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Сварог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бог огня</a:t>
            </a:r>
          </a:p>
        </p:txBody>
      </p:sp>
      <p:pic>
        <p:nvPicPr>
          <p:cNvPr id="9" name="Рисунок 8" descr="хорос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71802" y="0"/>
            <a:ext cx="1506544" cy="62150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71802" y="6088559"/>
            <a:ext cx="1582308" cy="76944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Хорос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бог солнца</a:t>
            </a:r>
          </a:p>
        </p:txBody>
      </p:sp>
      <p:pic>
        <p:nvPicPr>
          <p:cNvPr id="11" name="Рисунок 10" descr="0b21176b42c8c3dfb5145b3d3c0115a0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00562" y="0"/>
            <a:ext cx="1643074" cy="614364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572000" y="6088559"/>
            <a:ext cx="1493439" cy="7694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Стрибог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бог ветра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Veles 4_Sait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143636" y="0"/>
            <a:ext cx="1527243" cy="592933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072198" y="5842337"/>
            <a:ext cx="1785950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Велес</a:t>
            </a:r>
            <a:r>
              <a:rPr lang="ru-RU" dirty="0"/>
              <a:t> бог</a:t>
            </a:r>
          </a:p>
          <a:p>
            <a:pPr algn="ctr"/>
            <a:r>
              <a:rPr lang="ru-RU" dirty="0"/>
              <a:t>торговли и </a:t>
            </a:r>
          </a:p>
          <a:p>
            <a:pPr algn="ctr"/>
            <a:r>
              <a:rPr lang="ru-RU" dirty="0"/>
              <a:t>зверей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87383" y="5842337"/>
            <a:ext cx="1456617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Макошь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плодородие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ткачество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  <p:bldP spid="12" grpId="0" animBg="1"/>
      <p:bldP spid="14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3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4355860" cy="3933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1763688" y="3933056"/>
            <a:ext cx="70502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Причины отказа </a:t>
            </a:r>
            <a:r>
              <a:rPr kumimoji="0" lang="ru-RU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русичей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от язычества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259632" y="4437112"/>
            <a:ext cx="763284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редставляли загробную жизнь как простое продолжение земного существования.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latin typeface="+mn-lt"/>
                <a:ea typeface="Calibri" pitchFamily="34" charset="0"/>
                <a:cs typeface="Times New Roman" pitchFamily="18" charset="0"/>
              </a:rPr>
              <a:t>2. Б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езразлично относилось к власти великого князя,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3.  Язычество не пользовалось авторитетом среди соседних народов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4. Разделение страны из-за различий в обрядах и верованиях отдельных племен.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51207" name="Picture 7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0"/>
            <a:ext cx="3347864" cy="3938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539552" y="548680"/>
            <a:ext cx="3500462" cy="1390462"/>
          </a:xfrm>
          <a:prstGeom prst="horizontalScroll">
            <a:avLst>
              <a:gd name="adj" fmla="val 21334"/>
            </a:avLst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800" b="1" i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algn="ctr"/>
            <a:endParaRPr lang="ru-RU" sz="800" b="1" i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ru-RU" sz="3600" b="1" i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Выбор веры</a:t>
            </a:r>
            <a:endParaRPr lang="ru-RU" sz="2800" b="1" i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836712"/>
            <a:ext cx="5904656" cy="4357718"/>
          </a:xfrm>
        </p:spPr>
        <p:txBody>
          <a:bodyPr/>
          <a:lstStyle/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ДОКУМЕНТ     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 «Повесть Временных лет» : </a:t>
            </a:r>
            <a:endParaRPr lang="ru-RU" sz="900" b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900" b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986 г. в Киеве появились представители трёх стран.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Ислам был отвергнут князем, поскольку воздержание от вина,  свинины было обременительно.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Иудаизм – из-за того, что евреи лишились своего государства и были рассеяны по всей земле.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Отверг князь и посланцев папы римского.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Проповедь представителя византийской церкви произвела благоприятное впечатление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857233"/>
            <a:ext cx="6715172" cy="4286280"/>
          </a:xfrm>
        </p:spPr>
        <p:txBody>
          <a:bodyPr/>
          <a:lstStyle/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Владимир отправил послов посмотреть, как поклоняются Богу в разных странах.  Вернувшись, те заявили, что мусульманский закон «не добр», что в немецкой церковной службе нет красоты, но зато греческую веру назвали самой лучшей.  В греческих храмах, говорили они, красота такая, что нельзя понять – на земле находишься или на небе. Так по легенде, свершился выбор веры. </a:t>
            </a: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142844" y="4214818"/>
            <a:ext cx="4357718" cy="2500330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941168"/>
            <a:ext cx="3456384" cy="1368152"/>
          </a:xfrm>
        </p:spPr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Определите причины принятия христианства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(п.2, стр. 50-51)  3 мин.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6a00d83452cb3169e2014e86dd9.pn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23528" y="4581128"/>
            <a:ext cx="975917" cy="121989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истор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истор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история</Template>
  <TotalTime>1348</TotalTime>
  <Words>875</Words>
  <Application>Microsoft Office PowerPoint</Application>
  <PresentationFormat>Экран (4:3)</PresentationFormat>
  <Paragraphs>125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Constantia</vt:lpstr>
      <vt:lpstr>Times New Roman</vt:lpstr>
      <vt:lpstr>Wingdings</vt:lpstr>
      <vt:lpstr>история</vt:lpstr>
      <vt:lpstr>1_история</vt:lpstr>
      <vt:lpstr>Владимир Великий и Крещение Руси</vt:lpstr>
      <vt:lpstr>     Владимир Святославович   980-1015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Определите причины принятия христианства  (п.2, стр. 50-51)  3 мин. </vt:lpstr>
      <vt:lpstr>Презентация PowerPoint</vt:lpstr>
      <vt:lpstr>Корсуньский поход князя Владимира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Пользователь</cp:lastModifiedBy>
  <cp:revision>226</cp:revision>
  <dcterms:created xsi:type="dcterms:W3CDTF">2012-02-09T08:04:33Z</dcterms:created>
  <dcterms:modified xsi:type="dcterms:W3CDTF">2024-03-25T04:15:47Z</dcterms:modified>
  <cp:contentStatus/>
</cp:coreProperties>
</file>