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14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B4C71EC6-210F-42DE-9C53-41977AD35B3D}" type="datetimeFigureOut">
              <a:rPr lang="ru-RU" smtClean="0"/>
              <a:t>20.02.2024</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B19B0651-EE4F-4900-A07F-96A6BFA9D0F0}" type="slidenum">
              <a:rPr lang="ru-RU" smtClean="0"/>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t>20.02.2024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t>20.02.2024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t>20.02.2024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B4C71EC6-210F-42DE-9C53-41977AD35B3D}" type="datetimeFigureOut">
              <a:rPr lang="ru-RU" smtClean="0"/>
              <a:t>20.02.2024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t>20.02.2024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B4C71EC6-210F-42DE-9C53-41977AD35B3D}" type="datetimeFigureOut">
              <a:rPr lang="ru-RU" smtClean="0"/>
              <a:t>20.02.2024</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B4C71EC6-210F-42DE-9C53-41977AD35B3D}" type="datetimeFigureOut">
              <a:rPr lang="ru-RU" smtClean="0"/>
              <a:t>20.02.2024</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B4C71EC6-210F-42DE-9C53-41977AD35B3D}" type="datetimeFigureOut">
              <a:rPr lang="ru-RU" smtClean="0"/>
              <a:t>20.02.2024</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B19B0651-EE4F-4900-A07F-96A6BFA9D0F0}" type="slidenum">
              <a:rPr lang="ru-RU" smtClean="0"/>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t>20.02.2024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t>20.02.2024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B4C71EC6-210F-42DE-9C53-41977AD35B3D}" type="datetimeFigureOut">
              <a:rPr lang="ru-RU" smtClean="0"/>
              <a:t>20.02.2024</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19B0651-EE4F-4900-A07F-96A6BFA9D0F0}" type="slidenum">
              <a:rPr lang="ru-RU" smtClean="0"/>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32560" y="908720"/>
            <a:ext cx="7406640" cy="1008112"/>
          </a:xfrm>
        </p:spPr>
        <p:txBody>
          <a:bodyPr>
            <a:normAutofit/>
          </a:bodyPr>
          <a:lstStyle/>
          <a:p>
            <a:pPr algn="ctr"/>
            <a:r>
              <a:rPr lang="ru-RU" sz="4800" dirty="0" smtClean="0">
                <a:solidFill>
                  <a:schemeClr val="tx1"/>
                </a:solidFill>
                <a:effectLst/>
                <a:latin typeface="Times New Roman" panose="02020603050405020304" pitchFamily="18" charset="0"/>
                <a:cs typeface="Times New Roman" panose="02020603050405020304" pitchFamily="18" charset="0"/>
              </a:rPr>
              <a:t>Искусство убеждения</a:t>
            </a:r>
            <a:endParaRPr lang="ru-RU" sz="4800" dirty="0">
              <a:solidFill>
                <a:schemeClr val="tx1"/>
              </a:solidFill>
              <a:effectLst/>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4572000" y="3068960"/>
            <a:ext cx="4339208" cy="1296144"/>
          </a:xfrm>
        </p:spPr>
        <p:txBody>
          <a:bodyPr>
            <a:normAutofit/>
          </a:bodyPr>
          <a:lstStyle/>
          <a:p>
            <a:pPr algn="r"/>
            <a:r>
              <a:rPr lang="ru-RU" sz="2000" dirty="0" smtClean="0">
                <a:latin typeface="Times New Roman" panose="02020603050405020304" pitchFamily="18" charset="0"/>
                <a:cs typeface="Times New Roman" panose="02020603050405020304" pitchFamily="18" charset="0"/>
              </a:rPr>
              <a:t>Выполнили:</a:t>
            </a:r>
          </a:p>
          <a:p>
            <a:pPr algn="r"/>
            <a:r>
              <a:rPr lang="ru-RU" sz="2000" dirty="0" err="1" smtClean="0">
                <a:latin typeface="Times New Roman" panose="02020603050405020304" pitchFamily="18" charset="0"/>
                <a:cs typeface="Times New Roman" panose="02020603050405020304" pitchFamily="18" charset="0"/>
              </a:rPr>
              <a:t>Алехнович</a:t>
            </a:r>
            <a:r>
              <a:rPr lang="ru-RU" sz="2000" dirty="0" smtClean="0">
                <a:latin typeface="Times New Roman" panose="02020603050405020304" pitchFamily="18" charset="0"/>
                <a:cs typeface="Times New Roman" panose="02020603050405020304" pitchFamily="18" charset="0"/>
              </a:rPr>
              <a:t> С. и </a:t>
            </a:r>
            <a:r>
              <a:rPr lang="ru-RU" sz="2000" dirty="0" err="1" smtClean="0">
                <a:latin typeface="Times New Roman" panose="02020603050405020304" pitchFamily="18" charset="0"/>
                <a:cs typeface="Times New Roman" panose="02020603050405020304" pitchFamily="18" charset="0"/>
              </a:rPr>
              <a:t>Калинич</a:t>
            </a:r>
            <a:r>
              <a:rPr lang="ru-RU" sz="2000" dirty="0" smtClean="0">
                <a:latin typeface="Times New Roman" panose="02020603050405020304" pitchFamily="18" charset="0"/>
                <a:cs typeface="Times New Roman" panose="02020603050405020304" pitchFamily="18" charset="0"/>
              </a:rPr>
              <a:t> А.,</a:t>
            </a:r>
          </a:p>
          <a:p>
            <a:pPr algn="r"/>
            <a:r>
              <a:rPr lang="ru-RU" sz="2000" dirty="0" smtClean="0">
                <a:latin typeface="Times New Roman" panose="02020603050405020304" pitchFamily="18" charset="0"/>
                <a:cs typeface="Times New Roman" panose="02020603050405020304" pitchFamily="18" charset="0"/>
              </a:rPr>
              <a:t>Студентки группы ДО-22</a:t>
            </a:r>
            <a:endParaRPr lang="ru-RU" sz="2000" dirty="0">
              <a:latin typeface="Times New Roman" panose="02020603050405020304" pitchFamily="18" charset="0"/>
              <a:cs typeface="Times New Roman" panose="02020603050405020304" pitchFamily="18" charset="0"/>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4660" y="2492896"/>
            <a:ext cx="3915412" cy="2952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912075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116632"/>
            <a:ext cx="7498080" cy="778098"/>
          </a:xfrm>
        </p:spPr>
        <p:txBody>
          <a:bodyPr/>
          <a:lstStyle/>
          <a:p>
            <a:pPr algn="ctr"/>
            <a:r>
              <a:rPr lang="ru-RU" dirty="0" smtClean="0"/>
              <a:t>Шестое правило</a:t>
            </a:r>
            <a:endParaRPr lang="ru-RU" dirty="0"/>
          </a:p>
        </p:txBody>
      </p:sp>
      <p:sp>
        <p:nvSpPr>
          <p:cNvPr id="3" name="Объект 2"/>
          <p:cNvSpPr>
            <a:spLocks noGrp="1"/>
          </p:cNvSpPr>
          <p:nvPr>
            <p:ph idx="1"/>
          </p:nvPr>
        </p:nvSpPr>
        <p:spPr>
          <a:xfrm>
            <a:off x="1115616" y="1052736"/>
            <a:ext cx="7818072" cy="5195664"/>
          </a:xfrm>
        </p:spPr>
        <p:txBody>
          <a:bodyPr>
            <a:normAutofit/>
          </a:bodyPr>
          <a:lstStyle/>
          <a:p>
            <a:pPr marL="82296" indent="0" algn="ctr">
              <a:buNone/>
            </a:pPr>
            <a:r>
              <a:rPr lang="ru-RU" sz="2400" dirty="0" smtClean="0">
                <a:solidFill>
                  <a:schemeClr val="accent1">
                    <a:lumMod val="75000"/>
                  </a:schemeClr>
                </a:solidFill>
                <a:latin typeface="Times New Roman" panose="02020603050405020304" pitchFamily="18" charset="0"/>
                <a:cs typeface="Times New Roman" panose="02020603050405020304" pitchFamily="18" charset="0"/>
              </a:rPr>
              <a:t>Не принижайте статус и имидж собеседника</a:t>
            </a:r>
          </a:p>
          <a:p>
            <a:pPr marL="82296" indent="0" algn="ctr">
              <a:buNone/>
            </a:pPr>
            <a:endParaRPr lang="ru-RU" sz="2400" dirty="0" smtClean="0">
              <a:latin typeface="Times New Roman" panose="02020603050405020304" pitchFamily="18" charset="0"/>
              <a:cs typeface="Times New Roman" panose="02020603050405020304" pitchFamily="18" charset="0"/>
            </a:endParaRPr>
          </a:p>
          <a:p>
            <a:pPr marL="82296" indent="0" algn="just">
              <a:buNone/>
            </a:pPr>
            <a:r>
              <a:rPr lang="ru-RU" sz="2400" dirty="0" smtClean="0">
                <a:latin typeface="Times New Roman" panose="02020603050405020304" pitchFamily="18" charset="0"/>
                <a:cs typeface="Times New Roman" panose="02020603050405020304" pitchFamily="18" charset="0"/>
              </a:rPr>
              <a:t>Указание на ошибку собеседника или его неправоту отрицательно влияет на имидж критикуемого.</a:t>
            </a:r>
          </a:p>
          <a:p>
            <a:pPr marL="82296" indent="0" algn="just">
              <a:buNone/>
            </a:pPr>
            <a:r>
              <a:rPr lang="ru-RU" sz="2400" dirty="0" smtClean="0">
                <a:latin typeface="Times New Roman" panose="02020603050405020304" pitchFamily="18" charset="0"/>
                <a:cs typeface="Times New Roman" panose="02020603050405020304" pitchFamily="18" charset="0"/>
              </a:rPr>
              <a:t>Если все же указать на промах необходимо, то желательно делать это в таком оформлении, что признать свою неправоту собеседнику не будет унизительно. Например: «По-видимому, вам не известны некоторые обстоятельства (указываются). Учитывая ваши соображения и эти обстоятельства, не кажется ли вам, что мы приходим к следующему выводу…»</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884587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1355" y="188640"/>
            <a:ext cx="7498080" cy="706090"/>
          </a:xfrm>
        </p:spPr>
        <p:txBody>
          <a:bodyPr>
            <a:normAutofit fontScale="90000"/>
          </a:bodyPr>
          <a:lstStyle/>
          <a:p>
            <a:pPr algn="ctr"/>
            <a:r>
              <a:rPr lang="ru-RU" dirty="0" smtClean="0"/>
              <a:t>Седьмое правило</a:t>
            </a:r>
            <a:endParaRPr lang="ru-RU" dirty="0"/>
          </a:p>
        </p:txBody>
      </p:sp>
      <p:sp>
        <p:nvSpPr>
          <p:cNvPr id="3" name="Объект 2"/>
          <p:cNvSpPr>
            <a:spLocks noGrp="1"/>
          </p:cNvSpPr>
          <p:nvPr>
            <p:ph idx="1"/>
          </p:nvPr>
        </p:nvSpPr>
        <p:spPr>
          <a:xfrm>
            <a:off x="1187624" y="980728"/>
            <a:ext cx="7848872" cy="5544616"/>
          </a:xfrm>
        </p:spPr>
        <p:txBody>
          <a:bodyPr/>
          <a:lstStyle/>
          <a:p>
            <a:pPr marL="82296" indent="0" algn="ctr">
              <a:buNone/>
            </a:pPr>
            <a:r>
              <a:rPr lang="ru-RU" sz="2400" dirty="0" smtClean="0">
                <a:solidFill>
                  <a:schemeClr val="accent1">
                    <a:lumMod val="75000"/>
                  </a:schemeClr>
                </a:solidFill>
                <a:latin typeface="Times New Roman" panose="02020603050405020304" pitchFamily="18" charset="0"/>
                <a:cs typeface="Times New Roman" panose="02020603050405020304" pitchFamily="18" charset="0"/>
              </a:rPr>
              <a:t>К аргументам приятного нам собеседника мы относимся снисходительно, а к аргументам неприятного- критически. </a:t>
            </a:r>
            <a:endParaRPr lang="en-US" sz="2400" dirty="0" smtClean="0">
              <a:solidFill>
                <a:schemeClr val="accent1">
                  <a:lumMod val="75000"/>
                </a:schemeClr>
              </a:solidFill>
              <a:latin typeface="Times New Roman" panose="02020603050405020304" pitchFamily="18" charset="0"/>
              <a:cs typeface="Times New Roman" panose="02020603050405020304" pitchFamily="18" charset="0"/>
            </a:endParaRPr>
          </a:p>
          <a:p>
            <a:pPr marL="82296" indent="0" algn="ctr">
              <a:buNone/>
            </a:pPr>
            <a:endParaRPr lang="ru-RU" dirty="0" smtClean="0">
              <a:solidFill>
                <a:schemeClr val="accent1">
                  <a:lumMod val="75000"/>
                </a:schemeClr>
              </a:solidFill>
            </a:endParaRPr>
          </a:p>
          <a:p>
            <a:pPr marL="82296" indent="0" algn="just">
              <a:buNone/>
            </a:pPr>
            <a:r>
              <a:rPr lang="ru-RU" sz="2400" dirty="0" smtClean="0">
                <a:latin typeface="Times New Roman" panose="02020603050405020304" pitchFamily="18" charset="0"/>
                <a:cs typeface="Times New Roman" panose="02020603050405020304" pitchFamily="18" charset="0"/>
              </a:rPr>
              <a:t>Одно из правил ведения деловой беседы гласит, что задача первой части беседы – создать атмосферу взаимного доверия.</a:t>
            </a:r>
            <a:endParaRPr lang="ru-RU" sz="2400" dirty="0">
              <a:latin typeface="Times New Roman" panose="02020603050405020304" pitchFamily="18" charset="0"/>
              <a:cs typeface="Times New Roman" panose="02020603050405020304" pitchFamily="18"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7360" y="3573016"/>
            <a:ext cx="4608512" cy="30723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745240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116632"/>
            <a:ext cx="7498080" cy="864096"/>
          </a:xfrm>
        </p:spPr>
        <p:txBody>
          <a:bodyPr/>
          <a:lstStyle/>
          <a:p>
            <a:pPr algn="ctr"/>
            <a:r>
              <a:rPr lang="ru-RU" dirty="0" smtClean="0"/>
              <a:t>Восьмое правило</a:t>
            </a:r>
            <a:endParaRPr lang="ru-RU" dirty="0"/>
          </a:p>
        </p:txBody>
      </p:sp>
      <p:sp>
        <p:nvSpPr>
          <p:cNvPr id="3" name="Объект 2"/>
          <p:cNvSpPr>
            <a:spLocks noGrp="1"/>
          </p:cNvSpPr>
          <p:nvPr>
            <p:ph idx="1"/>
          </p:nvPr>
        </p:nvSpPr>
        <p:spPr>
          <a:xfrm>
            <a:off x="1187624" y="908720"/>
            <a:ext cx="7746064" cy="5339680"/>
          </a:xfrm>
        </p:spPr>
        <p:txBody>
          <a:bodyPr>
            <a:normAutofit/>
          </a:bodyPr>
          <a:lstStyle/>
          <a:p>
            <a:pPr marL="82296" indent="0" algn="ctr">
              <a:buNone/>
            </a:pPr>
            <a:r>
              <a:rPr lang="ru-RU" sz="2400" dirty="0" smtClean="0">
                <a:solidFill>
                  <a:schemeClr val="accent1">
                    <a:lumMod val="75000"/>
                  </a:schemeClr>
                </a:solidFill>
                <a:latin typeface="Times New Roman" panose="02020603050405020304" pitchFamily="18" charset="0"/>
                <a:cs typeface="Times New Roman" panose="02020603050405020304" pitchFamily="18" charset="0"/>
              </a:rPr>
              <a:t>Желая переубедить собеседника, начинайте не с разделяющих вас моментов, а с того, в чем вы согласны с ним.</a:t>
            </a:r>
          </a:p>
          <a:p>
            <a:pPr marL="82296" indent="0" algn="just">
              <a:buNone/>
            </a:pPr>
            <a:r>
              <a:rPr lang="ru-RU" sz="2400" dirty="0" smtClean="0">
                <a:latin typeface="Times New Roman" panose="02020603050405020304" pitchFamily="18" charset="0"/>
                <a:cs typeface="Times New Roman" panose="02020603050405020304" pitchFamily="18" charset="0"/>
              </a:rPr>
              <a:t>Если вы абсолютно ни с чем не согласны,  поблагодарите хотя бы за то, что собеседник четко изложил свою позицию, что с вам интересно было познакомится с его точкой зрения и т.п.</a:t>
            </a:r>
            <a:endParaRPr lang="ru-RU" sz="2400" dirty="0">
              <a:latin typeface="Times New Roman" panose="02020603050405020304" pitchFamily="18" charset="0"/>
              <a:cs typeface="Times New Roman" panose="02020603050405020304" pitchFamily="18"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0602" y="3429000"/>
            <a:ext cx="4609870" cy="280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82842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188640"/>
            <a:ext cx="7498080" cy="706090"/>
          </a:xfrm>
        </p:spPr>
        <p:txBody>
          <a:bodyPr>
            <a:normAutofit fontScale="90000"/>
          </a:bodyPr>
          <a:lstStyle/>
          <a:p>
            <a:pPr algn="ctr"/>
            <a:r>
              <a:rPr lang="ru-RU" dirty="0" smtClean="0"/>
              <a:t>Девятое правило</a:t>
            </a:r>
            <a:endParaRPr lang="ru-RU" dirty="0"/>
          </a:p>
        </p:txBody>
      </p:sp>
      <p:sp>
        <p:nvSpPr>
          <p:cNvPr id="3" name="Объект 2"/>
          <p:cNvSpPr>
            <a:spLocks noGrp="1"/>
          </p:cNvSpPr>
          <p:nvPr>
            <p:ph idx="1"/>
          </p:nvPr>
        </p:nvSpPr>
        <p:spPr>
          <a:xfrm>
            <a:off x="1187624" y="908720"/>
            <a:ext cx="7746064" cy="5339680"/>
          </a:xfrm>
        </p:spPr>
        <p:txBody>
          <a:bodyPr/>
          <a:lstStyle/>
          <a:p>
            <a:pPr marL="82296" indent="0" algn="ctr">
              <a:buNone/>
            </a:pPr>
            <a:r>
              <a:rPr lang="ru-RU" sz="2400" dirty="0" smtClean="0">
                <a:solidFill>
                  <a:schemeClr val="accent1">
                    <a:lumMod val="75000"/>
                  </a:schemeClr>
                </a:solidFill>
                <a:latin typeface="Times New Roman" panose="02020603050405020304" pitchFamily="18" charset="0"/>
                <a:cs typeface="Times New Roman" panose="02020603050405020304" pitchFamily="18" charset="0"/>
              </a:rPr>
              <a:t>Проявите </a:t>
            </a:r>
            <a:r>
              <a:rPr lang="ru-RU" sz="2400" dirty="0" err="1" smtClean="0">
                <a:solidFill>
                  <a:schemeClr val="accent1">
                    <a:lumMod val="75000"/>
                  </a:schemeClr>
                </a:solidFill>
                <a:latin typeface="Times New Roman" panose="02020603050405020304" pitchFamily="18" charset="0"/>
                <a:cs typeface="Times New Roman" panose="02020603050405020304" pitchFamily="18" charset="0"/>
              </a:rPr>
              <a:t>эмпатию</a:t>
            </a:r>
            <a:r>
              <a:rPr lang="ru-RU" sz="2400" dirty="0" smtClean="0">
                <a:solidFill>
                  <a:schemeClr val="accent1">
                    <a:lumMod val="75000"/>
                  </a:schemeClr>
                </a:solidFill>
                <a:latin typeface="Times New Roman" panose="02020603050405020304" pitchFamily="18" charset="0"/>
                <a:cs typeface="Times New Roman" panose="02020603050405020304" pitchFamily="18" charset="0"/>
              </a:rPr>
              <a:t>.</a:t>
            </a:r>
            <a:endParaRPr lang="ru-RU" sz="2400" dirty="0" smtClean="0">
              <a:latin typeface="Times New Roman" panose="02020603050405020304" pitchFamily="18" charset="0"/>
              <a:cs typeface="Times New Roman" panose="02020603050405020304" pitchFamily="18" charset="0"/>
            </a:endParaRPr>
          </a:p>
          <a:p>
            <a:pPr marL="82296" indent="0" algn="just">
              <a:buNone/>
            </a:pPr>
            <a:r>
              <a:rPr lang="ru-RU" sz="2400" dirty="0" smtClean="0">
                <a:latin typeface="Times New Roman" panose="02020603050405020304" pitchFamily="18" charset="0"/>
                <a:cs typeface="Times New Roman" panose="02020603050405020304" pitchFamily="18" charset="0"/>
              </a:rPr>
              <a:t>Нужно предвидеть реакцию собеседника на ваши слова, то есть проявить к нему </a:t>
            </a:r>
            <a:r>
              <a:rPr lang="ru-RU" sz="2400" dirty="0" err="1" smtClean="0">
                <a:latin typeface="Times New Roman" panose="02020603050405020304" pitchFamily="18" charset="0"/>
                <a:cs typeface="Times New Roman" panose="02020603050405020304" pitchFamily="18" charset="0"/>
              </a:rPr>
              <a:t>эмпатию</a:t>
            </a:r>
            <a:r>
              <a:rPr lang="ru-RU" sz="2400"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2564904"/>
            <a:ext cx="5724128" cy="32198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97337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188640"/>
            <a:ext cx="7498080" cy="778098"/>
          </a:xfrm>
        </p:spPr>
        <p:txBody>
          <a:bodyPr/>
          <a:lstStyle/>
          <a:p>
            <a:pPr algn="ctr"/>
            <a:r>
              <a:rPr lang="ru-RU" dirty="0" smtClean="0"/>
              <a:t>Десятое правило</a:t>
            </a:r>
            <a:endParaRPr lang="ru-RU" dirty="0"/>
          </a:p>
        </p:txBody>
      </p:sp>
      <p:sp>
        <p:nvSpPr>
          <p:cNvPr id="3" name="Объект 2"/>
          <p:cNvSpPr>
            <a:spLocks noGrp="1"/>
          </p:cNvSpPr>
          <p:nvPr>
            <p:ph idx="1"/>
          </p:nvPr>
        </p:nvSpPr>
        <p:spPr>
          <a:xfrm>
            <a:off x="1115616" y="980728"/>
            <a:ext cx="7818072" cy="5267672"/>
          </a:xfrm>
        </p:spPr>
        <p:txBody>
          <a:bodyPr/>
          <a:lstStyle/>
          <a:p>
            <a:pPr marL="82296" indent="0" algn="ctr">
              <a:buNone/>
            </a:pPr>
            <a:r>
              <a:rPr lang="ru-RU" sz="2400" dirty="0" smtClean="0">
                <a:solidFill>
                  <a:schemeClr val="accent1">
                    <a:lumMod val="75000"/>
                  </a:schemeClr>
                </a:solidFill>
                <a:latin typeface="Times New Roman" panose="02020603050405020304" pitchFamily="18" charset="0"/>
                <a:cs typeface="Times New Roman" panose="02020603050405020304" pitchFamily="18" charset="0"/>
              </a:rPr>
              <a:t>Будьте хорошим слушателем.</a:t>
            </a:r>
          </a:p>
          <a:p>
            <a:pPr marL="82296" indent="0" algn="ctr">
              <a:buNone/>
            </a:pPr>
            <a:endParaRPr lang="ru-RU" sz="2400" dirty="0" smtClean="0">
              <a:latin typeface="Times New Roman" panose="02020603050405020304" pitchFamily="18" charset="0"/>
              <a:cs typeface="Times New Roman" panose="02020603050405020304" pitchFamily="18" charset="0"/>
            </a:endParaRPr>
          </a:p>
          <a:p>
            <a:pPr marL="82296" indent="0" algn="just">
              <a:buNone/>
            </a:pPr>
            <a:r>
              <a:rPr lang="ru-RU" sz="2400" dirty="0" smtClean="0">
                <a:latin typeface="Times New Roman" panose="02020603050405020304" pitchFamily="18" charset="0"/>
                <a:cs typeface="Times New Roman" panose="02020603050405020304" pitchFamily="18" charset="0"/>
              </a:rPr>
              <a:t>Внимательное слушание – залог вашей убедительности: никогда не убедишь, если не поймаешь ход мысли собеседника</a:t>
            </a:r>
            <a:endParaRPr lang="ru-RU" sz="2400" dirty="0">
              <a:latin typeface="Times New Roman" panose="02020603050405020304" pitchFamily="18" charset="0"/>
              <a:cs typeface="Times New Roman" panose="02020603050405020304" pitchFamily="18" charset="0"/>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3116627"/>
            <a:ext cx="4824536" cy="3216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144465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188640"/>
            <a:ext cx="7498080" cy="706090"/>
          </a:xfrm>
        </p:spPr>
        <p:txBody>
          <a:bodyPr>
            <a:normAutofit fontScale="90000"/>
          </a:bodyPr>
          <a:lstStyle/>
          <a:p>
            <a:pPr algn="ctr"/>
            <a:r>
              <a:rPr lang="ru-RU" dirty="0" smtClean="0"/>
              <a:t>Одиннадцатое правило</a:t>
            </a:r>
            <a:endParaRPr lang="ru-RU" dirty="0"/>
          </a:p>
        </p:txBody>
      </p:sp>
      <p:sp>
        <p:nvSpPr>
          <p:cNvPr id="3" name="Объект 2"/>
          <p:cNvSpPr>
            <a:spLocks noGrp="1"/>
          </p:cNvSpPr>
          <p:nvPr>
            <p:ph idx="1"/>
          </p:nvPr>
        </p:nvSpPr>
        <p:spPr>
          <a:xfrm>
            <a:off x="1259632" y="980728"/>
            <a:ext cx="7714104" cy="5232648"/>
          </a:xfrm>
        </p:spPr>
        <p:txBody>
          <a:bodyPr/>
          <a:lstStyle/>
          <a:p>
            <a:pPr marL="82296" indent="0" algn="ctr">
              <a:buNone/>
            </a:pPr>
            <a:r>
              <a:rPr lang="ru-RU" sz="2400" dirty="0" smtClean="0">
                <a:solidFill>
                  <a:schemeClr val="accent1">
                    <a:lumMod val="75000"/>
                  </a:schemeClr>
                </a:solidFill>
                <a:latin typeface="Times New Roman" panose="02020603050405020304" pitchFamily="18" charset="0"/>
                <a:cs typeface="Times New Roman" panose="02020603050405020304" pitchFamily="18" charset="0"/>
              </a:rPr>
              <a:t>Избегайте конфликтов.</a:t>
            </a:r>
          </a:p>
          <a:p>
            <a:pPr marL="82296" indent="0" algn="ctr">
              <a:buNone/>
            </a:pPr>
            <a:endParaRPr lang="ru-RU" sz="2400" dirty="0" smtClean="0">
              <a:latin typeface="Times New Roman" panose="02020603050405020304" pitchFamily="18" charset="0"/>
              <a:cs typeface="Times New Roman" panose="02020603050405020304" pitchFamily="18" charset="0"/>
            </a:endParaRPr>
          </a:p>
          <a:p>
            <a:pPr marL="82296" indent="0" algn="just">
              <a:buNone/>
            </a:pPr>
            <a:r>
              <a:rPr lang="ru-RU" sz="2400" dirty="0" err="1" smtClean="0">
                <a:latin typeface="Times New Roman" panose="02020603050405020304" pitchFamily="18" charset="0"/>
                <a:cs typeface="Times New Roman" panose="02020603050405020304" pitchFamily="18" charset="0"/>
              </a:rPr>
              <a:t>Конфликтогенами</a:t>
            </a:r>
            <a:r>
              <a:rPr lang="ru-RU" sz="2400" dirty="0" smtClean="0">
                <a:latin typeface="Times New Roman" panose="02020603050405020304" pitchFamily="18" charset="0"/>
                <a:cs typeface="Times New Roman" panose="02020603050405020304" pitchFamily="18" charset="0"/>
              </a:rPr>
              <a:t> являются всевозможные проявления превосходства, агрессивности и невоспитанности, грубость, угрозы, насмешки, замечания.</a:t>
            </a:r>
            <a:endParaRPr lang="ru-RU" sz="2400" dirty="0">
              <a:latin typeface="Times New Roman" panose="02020603050405020304" pitchFamily="18" charset="0"/>
              <a:cs typeface="Times New Roman" panose="02020603050405020304" pitchFamily="18" charset="0"/>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3212976"/>
            <a:ext cx="4718199" cy="3192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287524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47654" y="188640"/>
            <a:ext cx="7498080" cy="720080"/>
          </a:xfrm>
        </p:spPr>
        <p:txBody>
          <a:bodyPr>
            <a:normAutofit fontScale="90000"/>
          </a:bodyPr>
          <a:lstStyle/>
          <a:p>
            <a:pPr algn="ctr"/>
            <a:r>
              <a:rPr lang="ru-RU" dirty="0" smtClean="0"/>
              <a:t>Двенадцатое правило</a:t>
            </a:r>
            <a:endParaRPr lang="ru-RU" dirty="0"/>
          </a:p>
        </p:txBody>
      </p:sp>
      <p:sp>
        <p:nvSpPr>
          <p:cNvPr id="3" name="Объект 2"/>
          <p:cNvSpPr>
            <a:spLocks noGrp="1"/>
          </p:cNvSpPr>
          <p:nvPr>
            <p:ph idx="1"/>
          </p:nvPr>
        </p:nvSpPr>
        <p:spPr>
          <a:xfrm>
            <a:off x="1187624" y="908720"/>
            <a:ext cx="7746064" cy="5339680"/>
          </a:xfrm>
        </p:spPr>
        <p:txBody>
          <a:bodyPr>
            <a:normAutofit/>
          </a:bodyPr>
          <a:lstStyle/>
          <a:p>
            <a:pPr marL="82296" indent="0" algn="ctr">
              <a:buNone/>
            </a:pPr>
            <a:r>
              <a:rPr lang="ru-RU" sz="2400" dirty="0" smtClean="0">
                <a:solidFill>
                  <a:schemeClr val="accent1">
                    <a:lumMod val="75000"/>
                  </a:schemeClr>
                </a:solidFill>
                <a:latin typeface="Times New Roman" panose="02020603050405020304" pitchFamily="18" charset="0"/>
                <a:cs typeface="Times New Roman" panose="02020603050405020304" pitchFamily="18" charset="0"/>
              </a:rPr>
              <a:t>Проверяйте, правильно ли понимаете друг друга.</a:t>
            </a:r>
          </a:p>
          <a:p>
            <a:pPr marL="82296" indent="0" algn="ctr">
              <a:buNone/>
            </a:pPr>
            <a:endParaRPr lang="ru-RU" sz="2400" dirty="0" smtClean="0">
              <a:latin typeface="Times New Roman" panose="02020603050405020304" pitchFamily="18" charset="0"/>
              <a:cs typeface="Times New Roman" panose="02020603050405020304" pitchFamily="18" charset="0"/>
            </a:endParaRPr>
          </a:p>
          <a:p>
            <a:pPr marL="82296" indent="0" algn="just">
              <a:buNone/>
            </a:pPr>
            <a:r>
              <a:rPr lang="ru-RU" sz="2400" dirty="0" smtClean="0">
                <a:latin typeface="Times New Roman" panose="02020603050405020304" pitchFamily="18" charset="0"/>
                <a:cs typeface="Times New Roman" panose="02020603050405020304" pitchFamily="18" charset="0"/>
              </a:rPr>
              <a:t>Существуют простые способы проверить степень понимания. «Правильно ли я вас понял…» или «Другими словами, вы считаете…», «Сказанное вами может означать …» и т.п. Не грех и переспросить: «Что вы имеете в виду?», «Не уточните ли вы?», «Нельзя ли поподробнее?»</a:t>
            </a:r>
            <a:endParaRPr lang="ru-RU" sz="2400" dirty="0">
              <a:latin typeface="Times New Roman" panose="02020603050405020304" pitchFamily="18" charset="0"/>
              <a:cs typeface="Times New Roman" panose="02020603050405020304" pitchFamily="18" charset="0"/>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3927" y="3717032"/>
            <a:ext cx="4487235"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458465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75656" y="188640"/>
            <a:ext cx="7498080" cy="634082"/>
          </a:xfrm>
        </p:spPr>
        <p:txBody>
          <a:bodyPr>
            <a:normAutofit fontScale="90000"/>
          </a:bodyPr>
          <a:lstStyle/>
          <a:p>
            <a:pPr algn="ctr"/>
            <a:r>
              <a:rPr lang="ru-RU" dirty="0" smtClean="0"/>
              <a:t>Тринадцатое правило</a:t>
            </a:r>
            <a:endParaRPr lang="ru-RU" dirty="0"/>
          </a:p>
        </p:txBody>
      </p:sp>
      <p:sp>
        <p:nvSpPr>
          <p:cNvPr id="3" name="Объект 2"/>
          <p:cNvSpPr>
            <a:spLocks noGrp="1"/>
          </p:cNvSpPr>
          <p:nvPr>
            <p:ph idx="1"/>
          </p:nvPr>
        </p:nvSpPr>
        <p:spPr>
          <a:xfrm>
            <a:off x="1187624" y="836712"/>
            <a:ext cx="7746064" cy="5411688"/>
          </a:xfrm>
        </p:spPr>
        <p:txBody>
          <a:bodyPr/>
          <a:lstStyle/>
          <a:p>
            <a:pPr marL="82296" indent="0" algn="ctr">
              <a:buNone/>
            </a:pPr>
            <a:r>
              <a:rPr lang="ru-RU" sz="2400" dirty="0" smtClean="0">
                <a:solidFill>
                  <a:schemeClr val="accent1">
                    <a:lumMod val="75000"/>
                  </a:schemeClr>
                </a:solidFill>
                <a:latin typeface="Times New Roman" panose="02020603050405020304" pitchFamily="18" charset="0"/>
                <a:cs typeface="Times New Roman" panose="02020603050405020304" pitchFamily="18" charset="0"/>
              </a:rPr>
              <a:t>Следите за мимикой, жестами и позами-своими и собеседника.</a:t>
            </a:r>
          </a:p>
          <a:p>
            <a:pPr marL="82296" indent="0" algn="ctr">
              <a:buNone/>
            </a:pPr>
            <a:endParaRPr lang="ru-RU" sz="2400" dirty="0" smtClean="0">
              <a:solidFill>
                <a:schemeClr val="accent1">
                  <a:lumMod val="75000"/>
                </a:schemeClr>
              </a:solidFill>
              <a:latin typeface="Times New Roman" panose="02020603050405020304" pitchFamily="18" charset="0"/>
              <a:cs typeface="Times New Roman" panose="02020603050405020304" pitchFamily="18" charset="0"/>
            </a:endParaRPr>
          </a:p>
          <a:p>
            <a:pPr marL="82296" indent="0" algn="just">
              <a:buNone/>
            </a:pPr>
            <a:r>
              <a:rPr lang="ru-RU" sz="2400" dirty="0" smtClean="0">
                <a:latin typeface="Times New Roman" panose="02020603050405020304" pitchFamily="18" charset="0"/>
                <a:cs typeface="Times New Roman" panose="02020603050405020304" pitchFamily="18" charset="0"/>
              </a:rPr>
              <a:t>Знание языка жестов и поз помогает при общении. Дело в том, что в отличие от речи и мимики мы не контролируем свою жестикуляцию и принимаемые позы, это происходит неосознанно.</a:t>
            </a:r>
            <a:endParaRPr lang="ru-RU" sz="2400" dirty="0">
              <a:latin typeface="Times New Roman" panose="02020603050405020304" pitchFamily="18" charset="0"/>
              <a:cs typeface="Times New Roman" panose="02020603050405020304" pitchFamily="18" charset="0"/>
            </a:endParaRP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832" y="3861048"/>
            <a:ext cx="3923928" cy="2486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910969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562074"/>
          </a:xfrm>
        </p:spPr>
        <p:txBody>
          <a:bodyPr>
            <a:normAutofit fontScale="90000"/>
          </a:bodyPr>
          <a:lstStyle/>
          <a:p>
            <a:pPr algn="ctr"/>
            <a:r>
              <a:rPr lang="ru-RU" dirty="0" smtClean="0"/>
              <a:t>Четырнадцатое правило</a:t>
            </a:r>
            <a:endParaRPr lang="ru-RU" dirty="0"/>
          </a:p>
        </p:txBody>
      </p:sp>
      <p:sp>
        <p:nvSpPr>
          <p:cNvPr id="3" name="Объект 2"/>
          <p:cNvSpPr>
            <a:spLocks noGrp="1"/>
          </p:cNvSpPr>
          <p:nvPr>
            <p:ph idx="1"/>
          </p:nvPr>
        </p:nvSpPr>
        <p:spPr>
          <a:xfrm>
            <a:off x="1187624" y="908720"/>
            <a:ext cx="7848872" cy="5616624"/>
          </a:xfrm>
        </p:spPr>
        <p:txBody>
          <a:bodyPr>
            <a:normAutofit/>
          </a:bodyPr>
          <a:lstStyle/>
          <a:p>
            <a:pPr marL="82296" indent="0" algn="ctr">
              <a:buNone/>
            </a:pPr>
            <a:r>
              <a:rPr lang="ru-RU" sz="2600" dirty="0" smtClean="0">
                <a:solidFill>
                  <a:schemeClr val="accent1">
                    <a:lumMod val="75000"/>
                  </a:schemeClr>
                </a:solidFill>
                <a:latin typeface="Times New Roman" panose="02020603050405020304" pitchFamily="18" charset="0"/>
                <a:cs typeface="Times New Roman" panose="02020603050405020304" pitchFamily="18" charset="0"/>
              </a:rPr>
              <a:t>Покажите, что  предлагаемое вами удовлетворяет какую-то из потребностей собеседника</a:t>
            </a:r>
            <a:r>
              <a:rPr lang="ru-RU" sz="2600" dirty="0" smtClean="0">
                <a:latin typeface="Times New Roman" panose="02020603050405020304" pitchFamily="18" charset="0"/>
                <a:cs typeface="Times New Roman" panose="02020603050405020304" pitchFamily="18" charset="0"/>
              </a:rPr>
              <a:t>.</a:t>
            </a:r>
          </a:p>
          <a:p>
            <a:pPr marL="82296" indent="0" algn="ctr">
              <a:buNone/>
            </a:pPr>
            <a:endParaRPr lang="ru-RU" sz="2600" dirty="0" smtClean="0">
              <a:latin typeface="Times New Roman" panose="02020603050405020304" pitchFamily="18" charset="0"/>
              <a:cs typeface="Times New Roman" panose="02020603050405020304" pitchFamily="18" charset="0"/>
            </a:endParaRPr>
          </a:p>
          <a:p>
            <a:pPr marL="82296" indent="0" algn="just">
              <a:buNone/>
            </a:pPr>
            <a:r>
              <a:rPr lang="ru-RU" sz="2400" dirty="0" smtClean="0">
                <a:latin typeface="Times New Roman" panose="02020603050405020304" pitchFamily="18" charset="0"/>
                <a:cs typeface="Times New Roman" panose="02020603050405020304" pitchFamily="18" charset="0"/>
              </a:rPr>
              <a:t>Необходимо убедиться, что мы удовлетворяем какую-то из особенностей собеседника: физиологическую, потребность в безопасности, потребность принадлежать к какой-то общности, потребность в уважении, духовные потребности и потребность в получении положительных эмоций.</a:t>
            </a:r>
          </a:p>
        </p:txBody>
      </p:sp>
    </p:spTree>
    <p:extLst>
      <p:ext uri="{BB962C8B-B14F-4D97-AF65-F5344CB8AC3E}">
        <p14:creationId xmlns:p14="http://schemas.microsoft.com/office/powerpoint/2010/main" val="23485526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562074"/>
          </a:xfrm>
        </p:spPr>
        <p:txBody>
          <a:bodyPr>
            <a:normAutofit fontScale="90000"/>
          </a:bodyPr>
          <a:lstStyle/>
          <a:p>
            <a:pPr algn="ctr"/>
            <a:r>
              <a:rPr lang="ru-RU" sz="4400" dirty="0" smtClean="0">
                <a:latin typeface="Times New Roman" panose="02020603050405020304" pitchFamily="18" charset="0"/>
                <a:cs typeface="Times New Roman" panose="02020603050405020304" pitchFamily="18" charset="0"/>
              </a:rPr>
              <a:t>Схема убеждения</a:t>
            </a:r>
            <a:endParaRPr lang="ru-RU" sz="44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259632" y="980728"/>
            <a:ext cx="7776864" cy="5688632"/>
          </a:xfrm>
        </p:spPr>
        <p:txBody>
          <a:bodyPr>
            <a:normAutofit/>
          </a:bodyPr>
          <a:lstStyle/>
          <a:p>
            <a:pPr marL="82296" indent="0" algn="ctr">
              <a:buNone/>
            </a:pPr>
            <a:r>
              <a:rPr lang="ru-RU" sz="2400" dirty="0" smtClean="0">
                <a:solidFill>
                  <a:schemeClr val="accent1">
                    <a:lumMod val="75000"/>
                  </a:schemeClr>
                </a:solidFill>
                <a:latin typeface="Times New Roman" panose="02020603050405020304" pitchFamily="18" charset="0"/>
                <a:cs typeface="Times New Roman" panose="02020603050405020304" pitchFamily="18" charset="0"/>
              </a:rPr>
              <a:t>Внимание - интерес - желание – действие</a:t>
            </a:r>
          </a:p>
          <a:p>
            <a:pPr marL="82296" indent="0" algn="ctr">
              <a:buNone/>
            </a:pPr>
            <a:endParaRPr lang="ru-RU" sz="2400" dirty="0">
              <a:latin typeface="Times New Roman" panose="02020603050405020304" pitchFamily="18" charset="0"/>
              <a:cs typeface="Times New Roman" panose="02020603050405020304" pitchFamily="18" charset="0"/>
            </a:endParaRPr>
          </a:p>
          <a:p>
            <a:pPr marL="82296" indent="0" algn="just">
              <a:buNone/>
            </a:pPr>
            <a:r>
              <a:rPr lang="ru-RU" sz="2400" i="1" dirty="0" smtClean="0">
                <a:solidFill>
                  <a:schemeClr val="accent1">
                    <a:lumMod val="75000"/>
                  </a:schemeClr>
                </a:solidFill>
                <a:latin typeface="Times New Roman" panose="02020603050405020304" pitchFamily="18" charset="0"/>
                <a:cs typeface="Times New Roman" panose="02020603050405020304" pitchFamily="18" charset="0"/>
              </a:rPr>
              <a:t>Внимание</a:t>
            </a:r>
            <a:r>
              <a:rPr lang="ru-RU" sz="2400" dirty="0" smtClean="0">
                <a:latin typeface="Times New Roman" panose="02020603050405020304" pitchFamily="18" charset="0"/>
                <a:cs typeface="Times New Roman" panose="02020603050405020304" pitchFamily="18" charset="0"/>
              </a:rPr>
              <a:t> можно привлечь необычностью изложения, его формой, визуальными средствами.</a:t>
            </a:r>
          </a:p>
          <a:p>
            <a:pPr marL="82296" indent="0" algn="just">
              <a:buNone/>
            </a:pPr>
            <a:r>
              <a:rPr lang="ru-RU" sz="2400" i="1" dirty="0" smtClean="0">
                <a:solidFill>
                  <a:schemeClr val="accent1">
                    <a:lumMod val="75000"/>
                  </a:schemeClr>
                </a:solidFill>
                <a:latin typeface="Times New Roman" panose="02020603050405020304" pitchFamily="18" charset="0"/>
                <a:cs typeface="Times New Roman" panose="02020603050405020304" pitchFamily="18" charset="0"/>
              </a:rPr>
              <a:t>Интерес</a:t>
            </a:r>
            <a:r>
              <a:rPr lang="ru-RU" sz="2400" dirty="0" smtClean="0">
                <a:latin typeface="Times New Roman" panose="02020603050405020304" pitchFamily="18" charset="0"/>
                <a:cs typeface="Times New Roman" panose="02020603050405020304" pitchFamily="18" charset="0"/>
              </a:rPr>
              <a:t> возникает, когда слушатель поймет, что он может удовлетворить какую-то из своих потребностей.</a:t>
            </a:r>
          </a:p>
          <a:p>
            <a:pPr marL="82296" indent="0" algn="just">
              <a:buNone/>
            </a:pPr>
            <a:r>
              <a:rPr lang="ru-RU" sz="2400" i="1" dirty="0" smtClean="0">
                <a:solidFill>
                  <a:schemeClr val="accent1">
                    <a:lumMod val="75000"/>
                  </a:schemeClr>
                </a:solidFill>
                <a:latin typeface="Times New Roman" panose="02020603050405020304" pitchFamily="18" charset="0"/>
                <a:cs typeface="Times New Roman" panose="02020603050405020304" pitchFamily="18" charset="0"/>
              </a:rPr>
              <a:t>Желание</a:t>
            </a:r>
            <a:r>
              <a:rPr lang="ru-RU" sz="2400" dirty="0" smtClean="0">
                <a:latin typeface="Times New Roman" panose="02020603050405020304" pitchFamily="18" charset="0"/>
                <a:cs typeface="Times New Roman" panose="02020603050405020304" pitchFamily="18" charset="0"/>
              </a:rPr>
              <a:t> возникает, когда он увидит, что его цель достижима.</a:t>
            </a:r>
          </a:p>
          <a:p>
            <a:pPr marL="82296" indent="0" algn="just">
              <a:buNone/>
            </a:pPr>
            <a:r>
              <a:rPr lang="ru-RU" sz="2400" i="1" dirty="0" smtClean="0">
                <a:solidFill>
                  <a:schemeClr val="accent1">
                    <a:lumMod val="75000"/>
                  </a:schemeClr>
                </a:solidFill>
                <a:latin typeface="Times New Roman" panose="02020603050405020304" pitchFamily="18" charset="0"/>
                <a:cs typeface="Times New Roman" panose="02020603050405020304" pitchFamily="18" charset="0"/>
              </a:rPr>
              <a:t>Действие</a:t>
            </a:r>
            <a:r>
              <a:rPr lang="ru-RU" sz="2400" i="1" dirty="0" smtClean="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является результатом желания и подсказки о том, что надо сделать для его удовлетворения.</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665122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608" y="188640"/>
            <a:ext cx="4176464" cy="6408712"/>
          </a:xfrm>
        </p:spPr>
        <p:txBody>
          <a:bodyPr>
            <a:normAutofit/>
          </a:bodyPr>
          <a:lstStyle/>
          <a:p>
            <a:pPr marL="82296" indent="0" algn="just">
              <a:buNone/>
            </a:pPr>
            <a:r>
              <a:rPr lang="ru-RU" sz="2000" dirty="0">
                <a:latin typeface="Times New Roman" panose="02020603050405020304" pitchFamily="18" charset="0"/>
                <a:cs typeface="Times New Roman" panose="02020603050405020304" pitchFamily="18" charset="0"/>
              </a:rPr>
              <a:t>Искусство убеждения – это совокупность различных психологических приемов и техник, которые позволяют человеку договариваться с окружающими людьми, отстаивать собственные интересы, сохранять личные границы, придерживаться выбранных целей и взглядов.</a:t>
            </a:r>
          </a:p>
          <a:p>
            <a:pPr marL="82296" indent="0" algn="just">
              <a:buNone/>
            </a:pPr>
            <a:r>
              <a:rPr lang="ru-RU" sz="2000" dirty="0" smtClean="0">
                <a:latin typeface="Times New Roman" panose="02020603050405020304" pitchFamily="18" charset="0"/>
                <a:cs typeface="Times New Roman" panose="02020603050405020304" pitchFamily="18" charset="0"/>
              </a:rPr>
              <a:t>Убеждение </a:t>
            </a:r>
            <a:r>
              <a:rPr lang="ru-RU" sz="2000" dirty="0">
                <a:latin typeface="Times New Roman" panose="02020603050405020304" pitchFamily="18" charset="0"/>
                <a:cs typeface="Times New Roman" panose="02020603050405020304" pitchFamily="18" charset="0"/>
              </a:rPr>
              <a:t>в деловом общении помогает решить массу вопросов, связанных с работой</a:t>
            </a:r>
            <a:r>
              <a:rPr lang="ru-RU" sz="2000" dirty="0" smtClean="0">
                <a:latin typeface="Times New Roman" panose="02020603050405020304" pitchFamily="18" charset="0"/>
                <a:cs typeface="Times New Roman" panose="02020603050405020304" pitchFamily="18" charset="0"/>
              </a:rPr>
              <a:t>.</a:t>
            </a:r>
            <a:endParaRPr lang="ru-RU" sz="2000" dirty="0">
              <a:latin typeface="Times New Roman" panose="02020603050405020304" pitchFamily="18" charset="0"/>
              <a:cs typeface="Times New Roman" panose="02020603050405020304" pitchFamily="18"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47719" y="1124744"/>
            <a:ext cx="3672408" cy="4608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072599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43608" y="61059"/>
            <a:ext cx="3048000" cy="2780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37869" y="147161"/>
            <a:ext cx="1857375"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5474" y="188640"/>
            <a:ext cx="1962150" cy="2653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87624" y="3430754"/>
            <a:ext cx="4097039"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7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08104" y="3430753"/>
            <a:ext cx="3375484" cy="2847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97771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331640" y="188640"/>
            <a:ext cx="7498080" cy="6480720"/>
          </a:xfrm>
        </p:spPr>
        <p:txBody>
          <a:bodyPr>
            <a:noAutofit/>
          </a:bodyPr>
          <a:lstStyle/>
          <a:p>
            <a:pPr marL="82296" indent="0">
              <a:buNone/>
            </a:pPr>
            <a:r>
              <a:rPr lang="ru-RU" sz="2400" dirty="0">
                <a:latin typeface="Times New Roman" panose="02020603050405020304" pitchFamily="18" charset="0"/>
                <a:cs typeface="Times New Roman" panose="02020603050405020304" pitchFamily="18" charset="0"/>
              </a:rPr>
              <a:t>Манипуляцией является действие, при котором человек готов брать, но при этом ничего не давать взамен. Он разными способами пытается добиться желаемого, даже если приходится обманывать собеседника. Такой метод уже известен многим людям, поэтому часто манипуляторы могут просто получить в ответ агрессию.</a:t>
            </a:r>
          </a:p>
          <a:p>
            <a:endParaRPr lang="ru-RU" sz="2400" dirty="0">
              <a:latin typeface="Times New Roman" panose="02020603050405020304" pitchFamily="18" charset="0"/>
              <a:cs typeface="Times New Roman" panose="02020603050405020304" pitchFamily="18" charset="0"/>
            </a:endParaRPr>
          </a:p>
          <a:p>
            <a:pPr marL="82296" indent="0">
              <a:buNone/>
            </a:pPr>
            <a:r>
              <a:rPr lang="ru-RU" sz="2400" dirty="0">
                <a:latin typeface="Times New Roman" panose="02020603050405020304" pitchFamily="18" charset="0"/>
                <a:cs typeface="Times New Roman" panose="02020603050405020304" pitchFamily="18" charset="0"/>
              </a:rPr>
              <a:t>Чаще всего манипулирующим людям удается достичь желаемого, но после этого общество уже будет знать о таких методах воздействия со стороны данного человека. Чтобы научиться мастерству в области риторики и убеждения, но при этом не стать манипулятором, необходимо не демонстрировать свое безразличие, не приукрашивать ситуацию и не переспрашивать у собеседника что-либо, искажая смысл.</a:t>
            </a:r>
          </a:p>
        </p:txBody>
      </p:sp>
    </p:spTree>
    <p:extLst>
      <p:ext uri="{BB962C8B-B14F-4D97-AF65-F5344CB8AC3E}">
        <p14:creationId xmlns:p14="http://schemas.microsoft.com/office/powerpoint/2010/main" val="2105316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116632"/>
            <a:ext cx="7498080" cy="648072"/>
          </a:xfrm>
        </p:spPr>
        <p:txBody>
          <a:bodyPr>
            <a:normAutofit fontScale="90000"/>
          </a:bodyPr>
          <a:lstStyle/>
          <a:p>
            <a:pPr algn="ctr"/>
            <a:r>
              <a:rPr lang="ru-RU" dirty="0"/>
              <a:t>Основные принципы убеждения:</a:t>
            </a:r>
            <a:br>
              <a:rPr lang="ru-RU" dirty="0"/>
            </a:br>
            <a:endParaRPr lang="ru-RU" dirty="0"/>
          </a:p>
        </p:txBody>
      </p:sp>
      <p:sp>
        <p:nvSpPr>
          <p:cNvPr id="3" name="Объект 2"/>
          <p:cNvSpPr>
            <a:spLocks noGrp="1"/>
          </p:cNvSpPr>
          <p:nvPr>
            <p:ph idx="1"/>
          </p:nvPr>
        </p:nvSpPr>
        <p:spPr>
          <a:xfrm>
            <a:off x="1115616" y="476672"/>
            <a:ext cx="7920880" cy="6336704"/>
          </a:xfrm>
        </p:spPr>
        <p:txBody>
          <a:bodyPr>
            <a:noAutofit/>
          </a:bodyPr>
          <a:lstStyle/>
          <a:p>
            <a:pPr algn="just"/>
            <a:r>
              <a:rPr lang="ru-RU" sz="1400" dirty="0" smtClean="0">
                <a:latin typeface="Times New Roman" panose="02020603050405020304" pitchFamily="18" charset="0"/>
                <a:cs typeface="Times New Roman" panose="02020603050405020304" pitchFamily="18" charset="0"/>
              </a:rPr>
              <a:t>Если </a:t>
            </a:r>
            <a:r>
              <a:rPr lang="ru-RU" sz="1400" dirty="0">
                <a:latin typeface="Times New Roman" panose="02020603050405020304" pitchFamily="18" charset="0"/>
                <a:cs typeface="Times New Roman" panose="02020603050405020304" pitchFamily="18" charset="0"/>
              </a:rPr>
              <a:t>у вас с человеком произошел спор, то не стоит доказывать ему то, что и так очевидно. Лучше заранее обзавестись новыми фактами, чтобы во время беседы на определенную тему вы могли их предоставить.</a:t>
            </a:r>
          </a:p>
          <a:p>
            <a:pPr algn="just"/>
            <a:r>
              <a:rPr lang="ru-RU" sz="1400" dirty="0">
                <a:latin typeface="Times New Roman" panose="02020603050405020304" pitchFamily="18" charset="0"/>
                <a:cs typeface="Times New Roman" panose="02020603050405020304" pitchFamily="18" charset="0"/>
              </a:rPr>
              <a:t>Наилучшим вариантом убеждения станет согласие с мнением оппонента, в процессе чего вы сможете ему предоставить выводы подобного решения. Затем вы вновь можете попробовать предложить свои варианты, приводя аргументацию.</a:t>
            </a:r>
          </a:p>
          <a:p>
            <a:pPr algn="just"/>
            <a:r>
              <a:rPr lang="ru-RU" sz="1400" dirty="0">
                <a:latin typeface="Times New Roman" panose="02020603050405020304" pitchFamily="18" charset="0"/>
                <a:cs typeface="Times New Roman" panose="02020603050405020304" pitchFamily="18" charset="0"/>
              </a:rPr>
              <a:t>Если вы пытаетесь в чем-то убедить оппонента, то должны отталкиваться от своего практического опыта или знаний, в которых вы </a:t>
            </a:r>
            <a:r>
              <a:rPr lang="ru-RU" sz="1400" dirty="0" smtClean="0">
                <a:latin typeface="Times New Roman" panose="02020603050405020304" pitchFamily="18" charset="0"/>
                <a:cs typeface="Times New Roman" panose="02020603050405020304" pitchFamily="18" charset="0"/>
              </a:rPr>
              <a:t>хорошо</a:t>
            </a:r>
            <a:r>
              <a:rPr lang="ru-RU" sz="1400" dirty="0" smtClean="0">
                <a:latin typeface="Times New Roman" panose="02020603050405020304" pitchFamily="18" charset="0"/>
                <a:cs typeface="Times New Roman" panose="02020603050405020304" pitchFamily="18" charset="0"/>
              </a:rPr>
              <a:t> </a:t>
            </a:r>
            <a:r>
              <a:rPr lang="ru-RU" sz="1400" dirty="0">
                <a:latin typeface="Times New Roman" panose="02020603050405020304" pitchFamily="18" charset="0"/>
                <a:cs typeface="Times New Roman" panose="02020603050405020304" pitchFamily="18" charset="0"/>
              </a:rPr>
              <a:t>разбираетесь.</a:t>
            </a:r>
          </a:p>
          <a:p>
            <a:pPr algn="just"/>
            <a:r>
              <a:rPr lang="ru-RU" sz="1400" dirty="0">
                <a:latin typeface="Times New Roman" panose="02020603050405020304" pitchFamily="18" charset="0"/>
                <a:cs typeface="Times New Roman" panose="02020603050405020304" pitchFamily="18" charset="0"/>
              </a:rPr>
              <a:t>Наука убеждения не терпит противоречий. </a:t>
            </a:r>
            <a:r>
              <a:rPr lang="ru-RU" sz="1400" dirty="0" smtClean="0">
                <a:latin typeface="Times New Roman" panose="02020603050405020304" pitchFamily="18" charset="0"/>
                <a:cs typeface="Times New Roman" panose="02020603050405020304" pitchFamily="18" charset="0"/>
              </a:rPr>
              <a:t>Не нужно предлагать собеседнику вариант, который противоречит вашим </a:t>
            </a:r>
            <a:r>
              <a:rPr lang="ru-RU" sz="1400" smtClean="0">
                <a:latin typeface="Times New Roman" panose="02020603050405020304" pitchFamily="18" charset="0"/>
                <a:cs typeface="Times New Roman" panose="02020603050405020304" pitchFamily="18" charset="0"/>
              </a:rPr>
              <a:t>предыдущим словам.</a:t>
            </a:r>
            <a:endParaRPr lang="ru-RU" sz="1400" dirty="0" smtClean="0">
              <a:latin typeface="Times New Roman" panose="02020603050405020304" pitchFamily="18" charset="0"/>
              <a:cs typeface="Times New Roman" panose="02020603050405020304" pitchFamily="18" charset="0"/>
            </a:endParaRPr>
          </a:p>
          <a:p>
            <a:pPr algn="just"/>
            <a:r>
              <a:rPr lang="ru-RU" sz="1400" dirty="0" smtClean="0">
                <a:latin typeface="Times New Roman" panose="02020603050405020304" pitchFamily="18" charset="0"/>
                <a:cs typeface="Times New Roman" panose="02020603050405020304" pitchFamily="18" charset="0"/>
              </a:rPr>
              <a:t>Умение </a:t>
            </a:r>
            <a:r>
              <a:rPr lang="ru-RU" sz="1400" dirty="0">
                <a:latin typeface="Times New Roman" panose="02020603050405020304" pitchFamily="18" charset="0"/>
                <a:cs typeface="Times New Roman" panose="02020603050405020304" pitchFamily="18" charset="0"/>
              </a:rPr>
              <a:t>убеждать требует определенных навыков. Например, самые весомые аргументы лучше всего использовать в конце, так у собеседника отложится в голове больше информации.</a:t>
            </a:r>
          </a:p>
          <a:p>
            <a:pPr algn="just"/>
            <a:r>
              <a:rPr lang="ru-RU" sz="1400" dirty="0">
                <a:latin typeface="Times New Roman" panose="02020603050405020304" pitchFamily="18" charset="0"/>
                <a:cs typeface="Times New Roman" panose="02020603050405020304" pitchFamily="18" charset="0"/>
              </a:rPr>
              <a:t>Такое понятие, как слабые стороны, есть у каждого. Поэтому чтобы быть до конца честным, их необходимо озвучивать, как и сильные стороны.</a:t>
            </a:r>
          </a:p>
          <a:p>
            <a:pPr algn="just"/>
            <a:r>
              <a:rPr lang="ru-RU" sz="1400" dirty="0">
                <a:latin typeface="Times New Roman" panose="02020603050405020304" pitchFamily="18" charset="0"/>
                <a:cs typeface="Times New Roman" panose="02020603050405020304" pitchFamily="18" charset="0"/>
              </a:rPr>
              <a:t>Не спешите перебивать собеседника, а лучше послушайте его, и вам будет представлено множество сомнений с его стороны. Такая форма общения позволяет использовать минимум аргументации.</a:t>
            </a:r>
          </a:p>
          <a:p>
            <a:pPr algn="just"/>
            <a:r>
              <a:rPr lang="ru-RU" sz="1400" dirty="0">
                <a:latin typeface="Times New Roman" panose="02020603050405020304" pitchFamily="18" charset="0"/>
                <a:cs typeface="Times New Roman" panose="02020603050405020304" pitchFamily="18" charset="0"/>
              </a:rPr>
              <a:t>Когда вы видите сомнения в глазах человека, то не стоит «давить» его различными фактами, просто отойдите в сторону и дайте время на размышления. Особенно актуальным подобный способ является для мужчин, которым иногда требуется время, чтобы переосмыслить полученную информацию.</a:t>
            </a:r>
          </a:p>
          <a:p>
            <a:pPr algn="just"/>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486943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116632"/>
            <a:ext cx="7498080" cy="1080120"/>
          </a:xfrm>
        </p:spPr>
        <p:txBody>
          <a:bodyPr>
            <a:normAutofit fontScale="90000"/>
          </a:bodyPr>
          <a:lstStyle/>
          <a:p>
            <a:pPr algn="ctr"/>
            <a:r>
              <a:rPr lang="ru-RU" dirty="0" smtClean="0"/>
              <a:t>Первое правило убеждения (правила Гомера) </a:t>
            </a:r>
            <a:endParaRPr lang="ru-RU" dirty="0"/>
          </a:p>
        </p:txBody>
      </p:sp>
      <p:sp>
        <p:nvSpPr>
          <p:cNvPr id="3" name="Объект 2"/>
          <p:cNvSpPr>
            <a:spLocks noGrp="1"/>
          </p:cNvSpPr>
          <p:nvPr>
            <p:ph idx="1"/>
          </p:nvPr>
        </p:nvSpPr>
        <p:spPr>
          <a:xfrm>
            <a:off x="1187624" y="1340768"/>
            <a:ext cx="7848872" cy="4907632"/>
          </a:xfrm>
        </p:spPr>
        <p:txBody>
          <a:bodyPr>
            <a:normAutofit/>
          </a:bodyPr>
          <a:lstStyle/>
          <a:p>
            <a:pPr marL="82296" indent="0" algn="ctr">
              <a:buNone/>
            </a:pPr>
            <a:r>
              <a:rPr lang="ru-RU" sz="2400" dirty="0" smtClean="0">
                <a:solidFill>
                  <a:schemeClr val="accent1">
                    <a:lumMod val="75000"/>
                  </a:schemeClr>
                </a:solidFill>
              </a:rPr>
              <a:t>Очередность приводимых аргументов влияет на их убедительность. Наиболее убедителен следующий порядок аргументов:</a:t>
            </a:r>
          </a:p>
          <a:p>
            <a:pPr marL="82296" indent="0" algn="ctr">
              <a:buNone/>
            </a:pPr>
            <a:r>
              <a:rPr lang="ru-RU" sz="2400" dirty="0" smtClean="0">
                <a:solidFill>
                  <a:schemeClr val="accent1">
                    <a:lumMod val="75000"/>
                  </a:schemeClr>
                </a:solidFill>
              </a:rPr>
              <a:t>Сильные – средние – один самый сильный.</a:t>
            </a:r>
          </a:p>
          <a:p>
            <a:pPr marL="82296" indent="0" algn="just">
              <a:buNone/>
            </a:pPr>
            <a:r>
              <a:rPr lang="ru-RU" sz="2400" dirty="0" smtClean="0"/>
              <a:t>Из</a:t>
            </a:r>
            <a:r>
              <a:rPr lang="en-US" sz="2400" dirty="0" smtClean="0"/>
              <a:t> </a:t>
            </a:r>
            <a:r>
              <a:rPr lang="ru-RU" sz="2400" dirty="0" smtClean="0"/>
              <a:t>этого следует, что слабыми аргументами лучше не пользоваться.</a:t>
            </a:r>
            <a:endParaRPr lang="ru-RU" sz="24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3928" y="3501008"/>
            <a:ext cx="4464496"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468130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Второе правило (правило Сократа)</a:t>
            </a:r>
            <a:endParaRPr lang="ru-RU" dirty="0"/>
          </a:p>
        </p:txBody>
      </p:sp>
      <p:sp>
        <p:nvSpPr>
          <p:cNvPr id="3" name="Объект 2"/>
          <p:cNvSpPr>
            <a:spLocks noGrp="1"/>
          </p:cNvSpPr>
          <p:nvPr>
            <p:ph idx="1"/>
          </p:nvPr>
        </p:nvSpPr>
        <p:spPr/>
        <p:txBody>
          <a:bodyPr>
            <a:normAutofit/>
          </a:bodyPr>
          <a:lstStyle/>
          <a:p>
            <a:pPr marL="82296" indent="0" algn="ctr">
              <a:buNone/>
            </a:pPr>
            <a:r>
              <a:rPr lang="ru-RU" sz="2400" dirty="0" smtClean="0">
                <a:solidFill>
                  <a:schemeClr val="accent1">
                    <a:lumMod val="75000"/>
                  </a:schemeClr>
                </a:solidFill>
                <a:latin typeface="Times New Roman" panose="02020603050405020304" pitchFamily="18" charset="0"/>
                <a:cs typeface="Times New Roman" panose="02020603050405020304" pitchFamily="18" charset="0"/>
              </a:rPr>
              <a:t>Для получения положительного решения по очень важным для вас вопросов поставьте их на третье место, предпослав им два коротких, простых для собеседника вопросов, по которым он без затруднения скажет вам «да».</a:t>
            </a:r>
          </a:p>
          <a:p>
            <a:pPr marL="82296" indent="0">
              <a:buNone/>
            </a:pPr>
            <a:endParaRPr lang="ru-RU" sz="2000" dirty="0" smtClean="0">
              <a:latin typeface="Times New Roman" panose="02020603050405020304" pitchFamily="18" charset="0"/>
              <a:cs typeface="Times New Roman" panose="02020603050405020304" pitchFamily="18" charset="0"/>
            </a:endParaRPr>
          </a:p>
          <a:p>
            <a:pPr marL="82296" indent="0" algn="just">
              <a:buNone/>
            </a:pPr>
            <a:r>
              <a:rPr lang="ru-RU" sz="2400" dirty="0" smtClean="0">
                <a:latin typeface="Times New Roman" panose="02020603050405020304" pitchFamily="18" charset="0"/>
                <a:cs typeface="Times New Roman" panose="02020603050405020304" pitchFamily="18" charset="0"/>
              </a:rPr>
              <a:t>Получив две порции гормона удовольствия, собеседник расслабляется, настраивается благожелательно, ему психологически легче согласиться, нежели вступать в борьбу.</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251586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Третье правило (правило Паскаля)</a:t>
            </a:r>
            <a:endParaRPr lang="ru-RU" dirty="0"/>
          </a:p>
        </p:txBody>
      </p:sp>
      <p:sp>
        <p:nvSpPr>
          <p:cNvPr id="3" name="Объект 2"/>
          <p:cNvSpPr>
            <a:spLocks noGrp="1"/>
          </p:cNvSpPr>
          <p:nvPr>
            <p:ph idx="1"/>
          </p:nvPr>
        </p:nvSpPr>
        <p:spPr/>
        <p:txBody>
          <a:bodyPr>
            <a:normAutofit/>
          </a:bodyPr>
          <a:lstStyle/>
          <a:p>
            <a:pPr marL="82296" indent="0" algn="ctr">
              <a:buNone/>
            </a:pPr>
            <a:r>
              <a:rPr lang="ru-RU" sz="2400" dirty="0" smtClean="0">
                <a:solidFill>
                  <a:schemeClr val="accent1">
                    <a:lumMod val="75000"/>
                  </a:schemeClr>
                </a:solidFill>
                <a:latin typeface="Times New Roman" panose="02020603050405020304" pitchFamily="18" charset="0"/>
                <a:cs typeface="Times New Roman" panose="02020603050405020304" pitchFamily="18" charset="0"/>
              </a:rPr>
              <a:t>Не загоняйте собеседника в угол. </a:t>
            </a:r>
          </a:p>
          <a:p>
            <a:pPr marL="82296" indent="0" algn="ctr">
              <a:buNone/>
            </a:pPr>
            <a:r>
              <a:rPr lang="ru-RU" sz="2400" dirty="0" smtClean="0">
                <a:solidFill>
                  <a:schemeClr val="accent1">
                    <a:lumMod val="75000"/>
                  </a:schemeClr>
                </a:solidFill>
                <a:latin typeface="Times New Roman" panose="02020603050405020304" pitchFamily="18" charset="0"/>
                <a:cs typeface="Times New Roman" panose="02020603050405020304" pitchFamily="18" charset="0"/>
              </a:rPr>
              <a:t>Дайте ему возможность «сохранить лицо». </a:t>
            </a:r>
          </a:p>
          <a:p>
            <a:pPr marL="82296" indent="0" algn="ctr">
              <a:buNone/>
            </a:pPr>
            <a:endParaRPr lang="ru-RU" sz="2400" dirty="0" smtClean="0">
              <a:latin typeface="Times New Roman" panose="02020603050405020304" pitchFamily="18" charset="0"/>
              <a:cs typeface="Times New Roman" panose="02020603050405020304" pitchFamily="18" charset="0"/>
            </a:endParaRPr>
          </a:p>
          <a:p>
            <a:pPr marL="82296" indent="0" algn="just">
              <a:buNone/>
            </a:pPr>
            <a:r>
              <a:rPr lang="ru-RU" sz="2400" dirty="0" smtClean="0">
                <a:latin typeface="Times New Roman" panose="02020603050405020304" pitchFamily="18" charset="0"/>
                <a:cs typeface="Times New Roman" panose="02020603050405020304" pitchFamily="18" charset="0"/>
              </a:rPr>
              <a:t>Предложите такое решение, которое даст собеседнику возможность с честью выйти из затруднительного положения, - это поможет ему принять вашу точку зрения!</a:t>
            </a:r>
            <a:endParaRPr lang="ru-RU" sz="2400" dirty="0">
              <a:latin typeface="Times New Roman" panose="02020603050405020304" pitchFamily="18" charset="0"/>
              <a:cs typeface="Times New Roman" panose="02020603050405020304" pitchFamily="18"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52907" y="3991996"/>
            <a:ext cx="4051541" cy="27010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579717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Четвертое правило (правило имиджа и статуса)</a:t>
            </a:r>
            <a:endParaRPr lang="ru-RU" dirty="0"/>
          </a:p>
        </p:txBody>
      </p:sp>
      <p:sp>
        <p:nvSpPr>
          <p:cNvPr id="3" name="Объект 2"/>
          <p:cNvSpPr>
            <a:spLocks noGrp="1"/>
          </p:cNvSpPr>
          <p:nvPr>
            <p:ph idx="1"/>
          </p:nvPr>
        </p:nvSpPr>
        <p:spPr/>
        <p:txBody>
          <a:bodyPr>
            <a:normAutofit/>
          </a:bodyPr>
          <a:lstStyle/>
          <a:p>
            <a:pPr marL="82296" indent="0" algn="ctr">
              <a:buNone/>
            </a:pPr>
            <a:r>
              <a:rPr lang="ru-RU" sz="2400" dirty="0" smtClean="0">
                <a:solidFill>
                  <a:schemeClr val="accent1">
                    <a:lumMod val="75000"/>
                  </a:schemeClr>
                </a:solidFill>
                <a:latin typeface="Times New Roman" panose="02020603050405020304" pitchFamily="18" charset="0"/>
                <a:cs typeface="Times New Roman" panose="02020603050405020304" pitchFamily="18" charset="0"/>
              </a:rPr>
              <a:t>Убедительность аргументов в значительной степени </a:t>
            </a:r>
          </a:p>
          <a:p>
            <a:pPr marL="82296" indent="0" algn="ctr">
              <a:buNone/>
            </a:pPr>
            <a:r>
              <a:rPr lang="ru-RU" sz="2400" dirty="0">
                <a:solidFill>
                  <a:schemeClr val="accent1">
                    <a:lumMod val="75000"/>
                  </a:schemeClr>
                </a:solidFill>
                <a:latin typeface="Times New Roman" panose="02020603050405020304" pitchFamily="18" charset="0"/>
                <a:cs typeface="Times New Roman" panose="02020603050405020304" pitchFamily="18" charset="0"/>
              </a:rPr>
              <a:t>з</a:t>
            </a:r>
            <a:r>
              <a:rPr lang="ru-RU" sz="2400" dirty="0" smtClean="0">
                <a:solidFill>
                  <a:schemeClr val="accent1">
                    <a:lumMod val="75000"/>
                  </a:schemeClr>
                </a:solidFill>
                <a:latin typeface="Times New Roman" panose="02020603050405020304" pitchFamily="18" charset="0"/>
                <a:cs typeface="Times New Roman" panose="02020603050405020304" pitchFamily="18" charset="0"/>
              </a:rPr>
              <a:t>ависит </a:t>
            </a:r>
          </a:p>
          <a:p>
            <a:pPr marL="82296" indent="0" algn="ctr">
              <a:buNone/>
            </a:pPr>
            <a:r>
              <a:rPr lang="ru-RU" sz="2400" dirty="0">
                <a:solidFill>
                  <a:schemeClr val="accent1">
                    <a:lumMod val="75000"/>
                  </a:schemeClr>
                </a:solidFill>
                <a:latin typeface="Times New Roman" panose="02020603050405020304" pitchFamily="18" charset="0"/>
                <a:cs typeface="Times New Roman" panose="02020603050405020304" pitchFamily="18" charset="0"/>
              </a:rPr>
              <a:t>о</a:t>
            </a:r>
            <a:r>
              <a:rPr lang="ru-RU" sz="2400" dirty="0" smtClean="0">
                <a:solidFill>
                  <a:schemeClr val="accent1">
                    <a:lumMod val="75000"/>
                  </a:schemeClr>
                </a:solidFill>
                <a:latin typeface="Times New Roman" panose="02020603050405020304" pitchFamily="18" charset="0"/>
                <a:cs typeface="Times New Roman" panose="02020603050405020304" pitchFamily="18" charset="0"/>
              </a:rPr>
              <a:t>т имиджа и статуса убеждающего.</a:t>
            </a:r>
          </a:p>
          <a:p>
            <a:pPr marL="82296" indent="0" algn="just">
              <a:buNone/>
            </a:pPr>
            <a:r>
              <a:rPr lang="ru-RU" sz="2400" dirty="0" smtClean="0">
                <a:latin typeface="Times New Roman" panose="02020603050405020304" pitchFamily="18" charset="0"/>
                <a:cs typeface="Times New Roman" panose="02020603050405020304" pitchFamily="18" charset="0"/>
              </a:rPr>
              <a:t>Фактически правилом 4 пользуются те, кто просит уважаемого человека «замолвить за себя словечко». </a:t>
            </a:r>
          </a:p>
          <a:p>
            <a:pPr marL="82296" indent="0" algn="just">
              <a:buNone/>
            </a:pPr>
            <a:r>
              <a:rPr lang="ru-RU" sz="2400" dirty="0" smtClean="0">
                <a:latin typeface="Times New Roman" panose="02020603050405020304" pitchFamily="18" charset="0"/>
                <a:cs typeface="Times New Roman" panose="02020603050405020304" pitchFamily="18" charset="0"/>
              </a:rPr>
              <a:t>Участие в конфликте понижает имидж. Особенно об этом стоит не забывать руководителям, секретарям, инспекторам, ибо имидж для них – синоним авторитета.</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879154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116632"/>
            <a:ext cx="7498080" cy="850106"/>
          </a:xfrm>
        </p:spPr>
        <p:txBody>
          <a:bodyPr/>
          <a:lstStyle/>
          <a:p>
            <a:pPr algn="ctr"/>
            <a:r>
              <a:rPr lang="ru-RU" dirty="0" smtClean="0"/>
              <a:t>Пятое правило</a:t>
            </a:r>
            <a:endParaRPr lang="ru-RU" dirty="0"/>
          </a:p>
        </p:txBody>
      </p:sp>
      <p:sp>
        <p:nvSpPr>
          <p:cNvPr id="3" name="Объект 2"/>
          <p:cNvSpPr>
            <a:spLocks noGrp="1"/>
          </p:cNvSpPr>
          <p:nvPr>
            <p:ph idx="1"/>
          </p:nvPr>
        </p:nvSpPr>
        <p:spPr>
          <a:xfrm>
            <a:off x="1259632" y="1052736"/>
            <a:ext cx="7776864" cy="5616624"/>
          </a:xfrm>
        </p:spPr>
        <p:txBody>
          <a:bodyPr>
            <a:normAutofit/>
          </a:bodyPr>
          <a:lstStyle/>
          <a:p>
            <a:pPr marL="82296" indent="0" algn="ctr">
              <a:buNone/>
            </a:pPr>
            <a:r>
              <a:rPr lang="ru-RU" sz="2400" dirty="0" smtClean="0">
                <a:solidFill>
                  <a:schemeClr val="accent1">
                    <a:lumMod val="75000"/>
                  </a:schemeClr>
                </a:solidFill>
                <a:latin typeface="Times New Roman" panose="02020603050405020304" pitchFamily="18" charset="0"/>
                <a:cs typeface="Times New Roman" panose="02020603050405020304" pitchFamily="18" charset="0"/>
              </a:rPr>
              <a:t>Не загоняйте в угол себя, не понижайте свой статус.</a:t>
            </a:r>
          </a:p>
          <a:p>
            <a:pPr marL="82296" indent="0" algn="ctr">
              <a:buNone/>
            </a:pPr>
            <a:endParaRPr lang="ru-RU" sz="2400" dirty="0" smtClean="0">
              <a:latin typeface="Times New Roman" panose="02020603050405020304" pitchFamily="18" charset="0"/>
              <a:cs typeface="Times New Roman" panose="02020603050405020304" pitchFamily="18" charset="0"/>
            </a:endParaRPr>
          </a:p>
          <a:p>
            <a:pPr marL="82296" indent="0">
              <a:buNone/>
            </a:pPr>
            <a:r>
              <a:rPr lang="ru-RU" sz="2400" dirty="0" smtClean="0">
                <a:latin typeface="Times New Roman" panose="02020603050405020304" pitchFamily="18" charset="0"/>
                <a:cs typeface="Times New Roman" panose="02020603050405020304" pitchFamily="18" charset="0"/>
              </a:rPr>
              <a:t>Неуверенное поведение принижает человека и ассоциируется с его низким статусом. Следует избегать извинений (без должных к этому причин), проявление признаков неуверенности.</a:t>
            </a:r>
          </a:p>
          <a:p>
            <a:pPr marL="82296" indent="0">
              <a:buNone/>
            </a:pPr>
            <a:r>
              <a:rPr lang="ru-RU" sz="2400" dirty="0" smtClean="0">
                <a:latin typeface="Times New Roman" panose="02020603050405020304" pitchFamily="18" charset="0"/>
                <a:cs typeface="Times New Roman" panose="02020603050405020304" pitchFamily="18" charset="0"/>
              </a:rPr>
              <a:t>Примеры «самоубийственного» начала беседы:</a:t>
            </a:r>
          </a:p>
          <a:p>
            <a:pPr marL="82296" indent="0">
              <a:buNone/>
            </a:pPr>
            <a:r>
              <a:rPr lang="ru-RU" sz="2400" dirty="0" smtClean="0">
                <a:latin typeface="Times New Roman" panose="02020603050405020304" pitchFamily="18" charset="0"/>
                <a:cs typeface="Times New Roman" panose="02020603050405020304" pitchFamily="18" charset="0"/>
              </a:rPr>
              <a:t>«Извините, я не помешал?», «Я хотел бы еще раз услышать», «Пожалуйста, если у вас есть время меня выслушать».</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4843529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114</TotalTime>
  <Words>1152</Words>
  <Application>Microsoft Office PowerPoint</Application>
  <PresentationFormat>Экран (4:3)</PresentationFormat>
  <Paragraphs>85</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Солнцестояние</vt:lpstr>
      <vt:lpstr>Искусство убеждения</vt:lpstr>
      <vt:lpstr>Презентация PowerPoint</vt:lpstr>
      <vt:lpstr>Презентация PowerPoint</vt:lpstr>
      <vt:lpstr>Основные принципы убеждения: </vt:lpstr>
      <vt:lpstr>Первое правило убеждения (правила Гомера) </vt:lpstr>
      <vt:lpstr>Второе правило (правило Сократа)</vt:lpstr>
      <vt:lpstr>Третье правило (правило Паскаля)</vt:lpstr>
      <vt:lpstr>Четвертое правило (правило имиджа и статуса)</vt:lpstr>
      <vt:lpstr>Пятое правило</vt:lpstr>
      <vt:lpstr>Шестое правило</vt:lpstr>
      <vt:lpstr>Седьмое правило</vt:lpstr>
      <vt:lpstr>Восьмое правило</vt:lpstr>
      <vt:lpstr>Девятое правило</vt:lpstr>
      <vt:lpstr>Десятое правило</vt:lpstr>
      <vt:lpstr>Одиннадцатое правило</vt:lpstr>
      <vt:lpstr>Двенадцатое правило</vt:lpstr>
      <vt:lpstr>Тринадцатое правило</vt:lpstr>
      <vt:lpstr>Четырнадцатое правило</vt:lpstr>
      <vt:lpstr>Схема убеждения</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Как оптимизировать работу руководителя с документами? </dc:title>
  <dc:creator>User</dc:creator>
  <cp:lastModifiedBy>User</cp:lastModifiedBy>
  <cp:revision>22</cp:revision>
  <dcterms:created xsi:type="dcterms:W3CDTF">2024-02-13T15:41:35Z</dcterms:created>
  <dcterms:modified xsi:type="dcterms:W3CDTF">2024-02-20T13:24:01Z</dcterms:modified>
</cp:coreProperties>
</file>