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3" r:id="rId2"/>
    <p:sldId id="331" r:id="rId3"/>
    <p:sldId id="258" r:id="rId4"/>
    <p:sldId id="256" r:id="rId5"/>
    <p:sldId id="333" r:id="rId6"/>
    <p:sldId id="259" r:id="rId7"/>
    <p:sldId id="307" r:id="rId8"/>
    <p:sldId id="308" r:id="rId9"/>
    <p:sldId id="309" r:id="rId10"/>
    <p:sldId id="322" r:id="rId11"/>
    <p:sldId id="288" r:id="rId12"/>
    <p:sldId id="291" r:id="rId13"/>
    <p:sldId id="311" r:id="rId14"/>
    <p:sldId id="312" r:id="rId15"/>
    <p:sldId id="313" r:id="rId16"/>
    <p:sldId id="314" r:id="rId17"/>
    <p:sldId id="327" r:id="rId18"/>
    <p:sldId id="318" r:id="rId19"/>
    <p:sldId id="300" r:id="rId20"/>
    <p:sldId id="319" r:id="rId21"/>
    <p:sldId id="320" r:id="rId22"/>
    <p:sldId id="301" r:id="rId23"/>
    <p:sldId id="332" r:id="rId24"/>
    <p:sldId id="328" r:id="rId25"/>
    <p:sldId id="329" r:id="rId26"/>
    <p:sldId id="341" r:id="rId27"/>
    <p:sldId id="324" r:id="rId28"/>
    <p:sldId id="325" r:id="rId29"/>
    <p:sldId id="335" r:id="rId30"/>
    <p:sldId id="336" r:id="rId31"/>
    <p:sldId id="342" r:id="rId32"/>
    <p:sldId id="343" r:id="rId33"/>
    <p:sldId id="337" r:id="rId34"/>
    <p:sldId id="338" r:id="rId35"/>
    <p:sldId id="339" r:id="rId36"/>
    <p:sldId id="340" r:id="rId37"/>
    <p:sldId id="306" r:id="rId38"/>
  </p:sldIdLst>
  <p:sldSz cx="9144000" cy="6858000" type="screen4x3"/>
  <p:notesSz cx="6858000" cy="994568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  <a:srgbClr val="FFFFCC"/>
    <a:srgbClr val="CCCCFF"/>
    <a:srgbClr val="422C16"/>
    <a:srgbClr val="0C788E"/>
    <a:srgbClr val="006666"/>
    <a:srgbClr val="0099CC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64" autoAdjust="0"/>
    <p:restoredTop sz="94652" autoAdjust="0"/>
  </p:normalViewPr>
  <p:slideViewPr>
    <p:cSldViewPr>
      <p:cViewPr varScale="1">
        <p:scale>
          <a:sx n="110" d="100"/>
          <a:sy n="110" d="100"/>
        </p:scale>
        <p:origin x="129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74BB27-AFD1-460F-A65F-CBEBE7DE10E6}" type="datetimeFigureOut">
              <a:rPr lang="ru-RU" smtClean="0"/>
              <a:t>пн 25.03.24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38E1D-8689-4984-8BB8-7977B41CC0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8021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6161A96-1B32-4447-BAE1-49DF2ABF4D72}" type="datetimeFigureOut">
              <a:rPr lang="ru-RU"/>
              <a:pPr>
                <a:defRPr/>
              </a:pPr>
              <a:t>пн 25.03.24</a:t>
            </a:fld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202"/>
            <a:ext cx="5486400" cy="447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6678"/>
            <a:ext cx="2971800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6678"/>
            <a:ext cx="2971800" cy="49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A8E7B9E-8B9C-4CBB-AFBD-E4722DC84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5034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7650D-D75F-463D-8C2A-B1A10DD11D2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1D212-33F4-4220-8680-244E3130C0F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4080C-A83C-43D1-821C-C08002232FD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35873-17D2-4DDA-AA18-8305446D47C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20507-66DB-4DE6-8C49-85367C0EC8B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F1E5F-68DD-4FD2-B0BA-215B214C955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BD7CC-9136-410B-B6DA-42628A1C25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6FB0A-6E5B-48C1-A7E1-40303367D8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E3E43-3684-4E3F-9306-49712D23DDA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9194D-9F8A-4940-8ECB-5CBE15CF093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06E78-20CD-4D1E-8F78-94B538F704E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0D51C-35EA-498D-892A-C7BFBA1F911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2A4047B-38AC-4C00-8501-3D682B5BAB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Заседание №2 ШМО учителей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гуманитарно-эстетического  цикла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b="1" i="1" dirty="0"/>
              <a:t>Тема: «Организация проектно-исследовательской деятельности на уроках»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0294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Эталон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i="1" dirty="0" smtClean="0"/>
              <a:t>Продукт проектной деятельности</a:t>
            </a:r>
            <a:r>
              <a:rPr lang="ru-RU" dirty="0" smtClean="0"/>
              <a:t> – разработанное участниками проектной группы реальное средство разрешения поставленной проблемы. </a:t>
            </a:r>
          </a:p>
          <a:p>
            <a:pPr algn="just"/>
            <a:r>
              <a:rPr lang="ru-RU" b="1" i="1" dirty="0" smtClean="0"/>
              <a:t>Презентация проекта</a:t>
            </a:r>
            <a:r>
              <a:rPr lang="ru-RU" dirty="0" smtClean="0"/>
              <a:t> – публичное предъявление результатов проекта.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/>
              <a:t>Типы проектов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808" cy="4565104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/>
              <a:t>Исследовательский </a:t>
            </a:r>
            <a:r>
              <a:rPr lang="ru-RU" dirty="0" smtClean="0"/>
              <a:t>проект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/>
              <a:t>Творческий</a:t>
            </a:r>
            <a:r>
              <a:rPr lang="ru-RU" dirty="0" smtClean="0"/>
              <a:t> проект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/>
              <a:t>Конструкторский </a:t>
            </a:r>
            <a:r>
              <a:rPr lang="ru-RU" dirty="0" smtClean="0"/>
              <a:t>проект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/>
              <a:t>Ролевой</a:t>
            </a:r>
            <a:r>
              <a:rPr lang="ru-RU" dirty="0" smtClean="0"/>
              <a:t> ( игровой) проект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b="1" dirty="0" smtClean="0"/>
              <a:t>Социальный</a:t>
            </a:r>
            <a:r>
              <a:rPr lang="ru-RU" dirty="0" smtClean="0"/>
              <a:t> проект</a:t>
            </a:r>
            <a:endParaRPr lang="ru-RU" dirty="0"/>
          </a:p>
        </p:txBody>
      </p:sp>
      <p:pic>
        <p:nvPicPr>
          <p:cNvPr id="7" name="Picture 4" descr="C:\Users\0\Desktop\Безымянный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420888"/>
            <a:ext cx="3996443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0" y="4849813"/>
            <a:ext cx="215900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Исследовательский проект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6563072" cy="4525963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dirty="0" smtClean="0"/>
              <a:t>ЦЕЛЬ: </a:t>
            </a:r>
            <a:r>
              <a:rPr lang="ru-RU" b="1" dirty="0" smtClean="0"/>
              <a:t>выдвижение и проверка гипотезы.</a:t>
            </a:r>
            <a:r>
              <a:rPr lang="ru-RU" dirty="0" smtClean="0"/>
              <a:t> Такие проекты требуют хорошо продуманной структуры проекта, обозначенных целей, актуальности проекта для всех участников, социальной значимости, продуманных методов, в том числе экспериментальных и опытных работ, методов обработки результатов. </a:t>
            </a: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0" y="4849813"/>
            <a:ext cx="215900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Творческий проект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6635080" cy="4785395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dirty="0" smtClean="0"/>
              <a:t>Проект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центром которого является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творческий продукт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результат самореализации участников проектной группы. Такие проекты, как правило, не имеют детально проработанной структуры, она только намечается и далее развивается, подчиняясь принятой логике и интересам участников проекта. В лучшем случае можно договориться о желаемых, планируемых результатах </a:t>
            </a:r>
          </a:p>
          <a:p>
            <a:pPr algn="just">
              <a:spcAft>
                <a:spcPts val="0"/>
              </a:spcAft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0" y="4849813"/>
            <a:ext cx="215900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Конструкторский проект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6635080" cy="4785395"/>
          </a:xfrm>
        </p:spPr>
        <p:txBody>
          <a:bodyPr/>
          <a:lstStyle/>
          <a:p>
            <a:pPr lvl="0" algn="just">
              <a:spcAft>
                <a:spcPts val="0"/>
              </a:spcAft>
              <a:buNone/>
            </a:pPr>
            <a:endParaRPr lang="ru-RU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- 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материальный объект </a:t>
            </a:r>
          </a:p>
          <a:p>
            <a:pPr algn="just">
              <a:spcAft>
                <a:spcPts val="0"/>
              </a:spcAft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0" y="4849813"/>
            <a:ext cx="215900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Ролевой (игровой) проект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6635080" cy="4785395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проект, в котором изначально определены лишь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роли участников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и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правила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взаимоотношений между ними, тогда как структура, форма продукта и результаты остаются открытыми до самого конца.</a:t>
            </a: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В таких проектах структура также только намечается и остается открытой до окончания проекта.</a:t>
            </a:r>
          </a:p>
          <a:p>
            <a:pPr algn="just">
              <a:spcAft>
                <a:spcPts val="0"/>
              </a:spcAft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0" y="4849813"/>
            <a:ext cx="2159000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dirty="0" smtClean="0"/>
              <a:t>Социальный (практико-ориентированный) проект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6635080" cy="4713387"/>
          </a:xfrm>
        </p:spPr>
        <p:txBody>
          <a:bodyPr/>
          <a:lstStyle/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изготовление средства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пригодного для разрешения какой-либо проблемы прикладного характера.</a:t>
            </a: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 проекты отличает четко обозначенный с самого начала результат деятельности участников проекта. Причем этот результат обязательно ориентирован на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социальные интересы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 интересы самих участников</a:t>
            </a: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None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387902"/>
            <a:ext cx="7291639" cy="481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8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7"/>
          <p:cNvSpPr>
            <a:spLocks noChangeArrowheads="1"/>
          </p:cNvSpPr>
          <p:nvPr/>
        </p:nvSpPr>
        <p:spPr bwMode="auto">
          <a:xfrm>
            <a:off x="3492500" y="115888"/>
            <a:ext cx="18208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/>
              <a:t>Учебный проект</a:t>
            </a:r>
            <a:endParaRPr lang="ru-RU"/>
          </a:p>
        </p:txBody>
      </p:sp>
      <p:sp>
        <p:nvSpPr>
          <p:cNvPr id="7171" name="Line 6"/>
          <p:cNvSpPr>
            <a:spLocks noChangeShapeType="1"/>
          </p:cNvSpPr>
          <p:nvPr/>
        </p:nvSpPr>
        <p:spPr bwMode="auto">
          <a:xfrm flipH="1">
            <a:off x="2411413" y="450850"/>
            <a:ext cx="1147762" cy="385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2" name="Line 7"/>
          <p:cNvSpPr>
            <a:spLocks noChangeShapeType="1"/>
          </p:cNvSpPr>
          <p:nvPr/>
        </p:nvSpPr>
        <p:spPr bwMode="auto">
          <a:xfrm flipH="1">
            <a:off x="4262438" y="457200"/>
            <a:ext cx="3175" cy="776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3" name="Line 8"/>
          <p:cNvSpPr>
            <a:spLocks noChangeShapeType="1"/>
          </p:cNvSpPr>
          <p:nvPr/>
        </p:nvSpPr>
        <p:spPr bwMode="auto">
          <a:xfrm>
            <a:off x="5148263" y="463550"/>
            <a:ext cx="1223962" cy="517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74" name="Прямоугольник 11"/>
          <p:cNvSpPr>
            <a:spLocks noChangeArrowheads="1"/>
          </p:cNvSpPr>
          <p:nvPr/>
        </p:nvSpPr>
        <p:spPr bwMode="auto">
          <a:xfrm>
            <a:off x="107950" y="1233488"/>
            <a:ext cx="89281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Проблема проекта                  «Почему?»	                   </a:t>
            </a:r>
            <a:r>
              <a:rPr lang="ru-RU" dirty="0" smtClean="0"/>
              <a:t>Актуальность проблемы –   </a:t>
            </a:r>
            <a:endParaRPr lang="ru-RU" dirty="0"/>
          </a:p>
          <a:p>
            <a:r>
              <a:rPr lang="ru-RU" dirty="0"/>
              <a:t>			(это важно для меня лично)  	мотивация</a:t>
            </a:r>
          </a:p>
          <a:p>
            <a:endParaRPr lang="ru-RU" dirty="0"/>
          </a:p>
          <a:p>
            <a:r>
              <a:rPr lang="ru-RU" dirty="0"/>
              <a:t>Цель проекта                          	«Зачем?»                           </a:t>
            </a:r>
            <a:r>
              <a:rPr lang="ru-RU" dirty="0" err="1" smtClean="0"/>
              <a:t>Целеполагание</a:t>
            </a:r>
            <a:endParaRPr lang="ru-RU" dirty="0"/>
          </a:p>
          <a:p>
            <a:r>
              <a:rPr lang="ru-RU" dirty="0"/>
              <a:t>(мы делаем проект)</a:t>
            </a:r>
          </a:p>
          <a:p>
            <a:r>
              <a:rPr lang="ru-RU" dirty="0"/>
              <a:t> </a:t>
            </a:r>
          </a:p>
          <a:p>
            <a:endParaRPr lang="ru-RU" dirty="0"/>
          </a:p>
          <a:p>
            <a:r>
              <a:rPr lang="ru-RU" dirty="0"/>
              <a:t>Задачи проекта                     	«Что?»                               </a:t>
            </a:r>
            <a:r>
              <a:rPr lang="ru-RU" dirty="0" smtClean="0"/>
              <a:t>Постановка </a:t>
            </a:r>
            <a:r>
              <a:rPr lang="ru-RU" dirty="0"/>
              <a:t>задач</a:t>
            </a:r>
          </a:p>
          <a:p>
            <a:r>
              <a:rPr lang="ru-RU" dirty="0"/>
              <a:t>(для этого мы делаем )</a:t>
            </a:r>
          </a:p>
          <a:p>
            <a:r>
              <a:rPr lang="ru-RU" dirty="0"/>
              <a:t> </a:t>
            </a:r>
          </a:p>
          <a:p>
            <a:endParaRPr lang="ru-RU" dirty="0"/>
          </a:p>
          <a:p>
            <a:r>
              <a:rPr lang="ru-RU" dirty="0"/>
              <a:t>Методы и способы               	 «Как?»                   </a:t>
            </a:r>
            <a:r>
              <a:rPr lang="ru-RU" dirty="0" smtClean="0"/>
              <a:t> </a:t>
            </a:r>
            <a:r>
              <a:rPr lang="ru-RU" dirty="0"/>
              <a:t>Выбор способов и </a:t>
            </a:r>
            <a:r>
              <a:rPr lang="ru-RU" dirty="0" smtClean="0"/>
              <a:t>методов.</a:t>
            </a:r>
            <a:endParaRPr lang="ru-RU" dirty="0"/>
          </a:p>
          <a:p>
            <a:r>
              <a:rPr lang="ru-RU" dirty="0"/>
              <a:t>                                          (мы это можем делать)                     планирование</a:t>
            </a:r>
          </a:p>
          <a:p>
            <a:r>
              <a:rPr lang="ru-RU" dirty="0"/>
              <a:t> </a:t>
            </a:r>
          </a:p>
          <a:p>
            <a:endParaRPr lang="ru-RU" dirty="0"/>
          </a:p>
          <a:p>
            <a:r>
              <a:rPr lang="ru-RU" dirty="0"/>
              <a:t>Результат 		«Что получится?»                         Ожидаемый результат</a:t>
            </a:r>
          </a:p>
          <a:p>
            <a:r>
              <a:rPr lang="ru-RU" dirty="0"/>
              <a:t>			(как решение проблемы)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Погружение в проект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Организация деятельности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Осуществление деятельности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Презентация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915237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kern="1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cs typeface="Times New Roman"/>
              </a:rPr>
              <a:t>Этапы работы над проектом</a:t>
            </a:r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Повестка:</a:t>
            </a:r>
          </a:p>
          <a:p>
            <a:r>
              <a:rPr lang="ru-RU" dirty="0" smtClean="0"/>
              <a:t>1. Предметная Неделя и Фестиваль открытых уроков. Благодарность. </a:t>
            </a:r>
          </a:p>
          <a:p>
            <a:r>
              <a:rPr lang="ru-RU" dirty="0" smtClean="0"/>
              <a:t>2. Выступления по теме заседания: Волкова А.Б. , </a:t>
            </a:r>
            <a:r>
              <a:rPr lang="ru-RU" dirty="0" err="1" smtClean="0"/>
              <a:t>Огурцова</a:t>
            </a:r>
            <a:r>
              <a:rPr lang="ru-RU" dirty="0" smtClean="0"/>
              <a:t> М.Н., Логинова О. А., Иванцова О. А., Лопатина Е.П.</a:t>
            </a:r>
          </a:p>
          <a:p>
            <a:r>
              <a:rPr lang="ru-RU" dirty="0" smtClean="0"/>
              <a:t>3. Выступление по теме самообразования: </a:t>
            </a:r>
            <a:r>
              <a:rPr lang="ru-RU" dirty="0" err="1" smtClean="0"/>
              <a:t>Бабичева</a:t>
            </a:r>
            <a:r>
              <a:rPr lang="ru-RU" dirty="0" smtClean="0"/>
              <a:t> В.В.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95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25" y="274638"/>
            <a:ext cx="3178175" cy="85010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Этапы работы над проектом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1196752"/>
            <a:ext cx="86407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1. ПОДГОТОВИТЕЛЬНЫЙ</a:t>
            </a:r>
            <a:endParaRPr lang="ru-RU" sz="3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2. ПОИСКОВЫЙ</a:t>
            </a:r>
            <a:endParaRPr lang="ru-RU" sz="3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3. АНАЛИТИЧЕСКИЙ</a:t>
            </a:r>
            <a:endParaRPr lang="ru-RU" sz="3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4. ПРАКТИЧЕСКИЙ</a:t>
            </a:r>
            <a:endParaRPr lang="ru-RU" sz="3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5. ПРЕЗЕНТАЦИОННЫЙ</a:t>
            </a:r>
            <a:endParaRPr lang="ru-RU" sz="36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latin typeface="+mn-lt"/>
              </a:rPr>
              <a:t>6. КОНТРОЛЬНЫЙ</a:t>
            </a:r>
            <a:endParaRPr lang="ru-RU" sz="3600" i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625" y="274638"/>
            <a:ext cx="3178175" cy="850106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Этапы работы над проектом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79388" y="333375"/>
            <a:ext cx="8640762" cy="65246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ПОДГОТОВИТЕЛЬНЫЙ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определение руководителей проектов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поиск проблемного поля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выбор темы и её конкретизация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формирование проектной группы</a:t>
            </a:r>
            <a:endParaRPr lang="ru-RU" sz="1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ПОИСКОВЫЙ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уточнение тематического поля и темы проекта, её конкретизация</a:t>
            </a:r>
            <a:endParaRPr lang="ru-RU" sz="1400" b="1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определение и анализ проблемы</a:t>
            </a:r>
            <a:endParaRPr lang="ru-RU" sz="1400" b="1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постановка цели проекта</a:t>
            </a:r>
            <a:endParaRPr lang="ru-RU" sz="1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АНАЛИТИЧЕСКИЙ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анализ имеющейся информации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сбор и изучение информации</a:t>
            </a:r>
            <a:endParaRPr lang="ru-RU" sz="1400" b="1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поиск оптимального способа достижения цели проекта (анализ альтернативных решений), построение алгоритма деятельности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составление плана реализации проекта: пошаговое планирование работы</a:t>
            </a:r>
            <a:endParaRPr lang="ru-RU" sz="14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анализ ресурсов</a:t>
            </a:r>
            <a:endParaRPr lang="ru-RU" sz="1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ПРАКТИЧЕСКИЙ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выполнение запланированных технологических операций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текущий контроль качества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внесение (при необходимости) изменений в конструкцию и технологию</a:t>
            </a:r>
            <a:endParaRPr lang="ru-RU" sz="1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ПРЕЗЕНТАЦИОННЫЙ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Подготовка презентационных материалов</a:t>
            </a:r>
            <a:endParaRPr lang="ru-RU" sz="1400" b="1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Презентация проекта</a:t>
            </a:r>
            <a:endParaRPr lang="ru-RU" sz="1400" b="1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Изучение возможностей использования результатов проекта (выставка, включение в банк проектов, публикация)</a:t>
            </a:r>
            <a:endParaRPr lang="ru-RU" sz="1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atin typeface="+mn-lt"/>
              </a:rPr>
              <a:t>КОНТРОЛЬНЫЙ</a:t>
            </a:r>
            <a:endParaRPr lang="ru-RU" sz="1600" i="1" dirty="0">
              <a:latin typeface="+mn-lt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анализ результатов выполнения проекта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dirty="0">
                <a:latin typeface="+mn-lt"/>
              </a:rPr>
              <a:t>оценка качества выполнения проекта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uud-she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338"/>
            <a:ext cx="9144000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Цифровой образовательный центр «Лаборатория проектов»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483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ектная мастерская 5-9 классы - учебное пособие Леонтович А. В., Смирнов И. А., Саввичев А. С. - купить в интернет-магазине ГК Просвещение – Яндекс.Браузер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442" y="404664"/>
            <a:ext cx="9144000" cy="5855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107"/>
            <a:ext cx="9144000" cy="513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5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6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Проектная деятельность </a:t>
            </a:r>
            <a:r>
              <a:rPr lang="ru-RU" b="1" dirty="0">
                <a:solidFill>
                  <a:srgbClr val="FF0000"/>
                </a:solidFill>
              </a:rPr>
              <a:t>из моего опыта работы.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dirty="0" smtClean="0"/>
              <a:t>                                   Волкова А.Б. </a:t>
            </a:r>
          </a:p>
          <a:p>
            <a:pPr marL="0" indent="0">
              <a:buNone/>
            </a:pPr>
            <a:r>
              <a:rPr lang="ru-RU" dirty="0" smtClean="0"/>
              <a:t>ШМО учителей гуманитарно-эстетического цикла.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4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Коллективные проекты по частям речи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33" y="1268760"/>
            <a:ext cx="3052846" cy="542103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7" t="2328" r="18447" b="-2328"/>
          <a:stretch/>
        </p:blipFill>
        <p:spPr>
          <a:xfrm>
            <a:off x="4139952" y="1988840"/>
            <a:ext cx="4608512" cy="3093144"/>
          </a:xfrm>
        </p:spPr>
      </p:pic>
    </p:spTree>
    <p:extLst>
      <p:ext uri="{BB962C8B-B14F-4D97-AF65-F5344CB8AC3E}">
        <p14:creationId xmlns:p14="http://schemas.microsoft.com/office/powerpoint/2010/main" val="16085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60898"/>
            <a:ext cx="4152173" cy="42122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988840"/>
            <a:ext cx="4422042" cy="2956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9817" y="5805264"/>
            <a:ext cx="7398202" cy="10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6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Некоторые приёмы проектной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Раз в неделю назначается «дежурный по словарю», который к одному слову составляет «энциклопедию», работая с различными видами словарей, подбирает и придумывает словосочетания, предложения и текст с данным словом. Также использует иллюстрации, фото или видео.  Оформляется эта работа в виде презентации или видеоролика. Вызывает большой интерес и отклик у </a:t>
            </a:r>
            <a:r>
              <a:rPr lang="ru-RU" sz="2800" dirty="0" smtClean="0"/>
              <a:t>одноклассников.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9723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24944"/>
            <a:ext cx="4537075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71500" y="1196752"/>
            <a:ext cx="7843838" cy="1460723"/>
          </a:xfrm>
        </p:spPr>
        <p:txBody>
          <a:bodyPr/>
          <a:lstStyle/>
          <a:p>
            <a:pPr eaLnBrk="1" hangingPunct="1"/>
            <a:r>
              <a:rPr lang="ru-RU" sz="3200" dirty="0" smtClean="0">
                <a:latin typeface="Times New Roman" pitchFamily="18" charset="0"/>
              </a:rPr>
              <a:t>С большим увлечением выполняется ребёнком только та деятельность, которая выбрана им самим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895725" y="4786313"/>
            <a:ext cx="5248275" cy="1752600"/>
          </a:xfrm>
          <a:solidFill>
            <a:schemeClr val="bg1"/>
          </a:solidFill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800" i="1" dirty="0" smtClean="0"/>
              <a:t>Скажи мне, и я забуду.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800" i="1" dirty="0" smtClean="0"/>
              <a:t>Покажи мне - и я запомню. </a:t>
            </a: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r>
              <a:rPr lang="ru-RU" sz="2800" i="1" dirty="0" smtClean="0"/>
              <a:t>Вовлеки меня и я научусь</a:t>
            </a:r>
          </a:p>
          <a:p>
            <a:pPr marL="0" indent="0" algn="r" eaLnBrk="1" hangingPunct="1">
              <a:lnSpc>
                <a:spcPct val="80000"/>
              </a:lnSpc>
              <a:buFontTx/>
              <a:buNone/>
            </a:pPr>
            <a:r>
              <a:rPr lang="ru-RU" sz="2400" i="1" dirty="0" smtClean="0"/>
              <a:t>Китайская пословица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Некоторые приёмы проектной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/>
          <a:lstStyle/>
          <a:p>
            <a:r>
              <a:rPr lang="ru-RU" sz="2000" dirty="0"/>
              <a:t>В системе использую творческие задания на уроке или как вариант домашнего задания: сделать и проиллюстрировать </a:t>
            </a:r>
            <a:r>
              <a:rPr lang="ru-RU" sz="2000" dirty="0">
                <a:solidFill>
                  <a:srgbClr val="FF0000"/>
                </a:solidFill>
              </a:rPr>
              <a:t>книжку-малышку </a:t>
            </a:r>
            <a:r>
              <a:rPr lang="ru-RU" sz="2000" dirty="0"/>
              <a:t>с </a:t>
            </a:r>
            <a:r>
              <a:rPr lang="ru-RU" sz="2000" u="sng" dirty="0"/>
              <a:t>загадками, пословицами  </a:t>
            </a:r>
            <a:r>
              <a:rPr lang="ru-RU" sz="2000" dirty="0"/>
              <a:t>(5 класс), с  </a:t>
            </a:r>
            <a:r>
              <a:rPr lang="ru-RU" sz="2000" u="sng" dirty="0"/>
              <a:t>причастными и деепричастными оборотами из произведения</a:t>
            </a:r>
            <a:r>
              <a:rPr lang="ru-RU" sz="2000" dirty="0"/>
              <a:t>, изучаемого нами сейчас в курсе литературы, или придуманные самостоятельно (7 класс); </a:t>
            </a:r>
            <a:r>
              <a:rPr lang="ru-RU" sz="2000" dirty="0">
                <a:solidFill>
                  <a:srgbClr val="FF0000"/>
                </a:solidFill>
              </a:rPr>
              <a:t>написать объявление </a:t>
            </a:r>
            <a:r>
              <a:rPr lang="ru-RU" sz="2000" dirty="0"/>
              <a:t>о пропаже или продаже – к уроку по развитию речи (тема «Официально-деловой стиль речи»), а затем  устроить </a:t>
            </a:r>
            <a:r>
              <a:rPr lang="ru-RU" sz="2000" dirty="0">
                <a:solidFill>
                  <a:srgbClr val="FF0000"/>
                </a:solidFill>
              </a:rPr>
              <a:t>конкурс</a:t>
            </a:r>
            <a:r>
              <a:rPr lang="ru-RU" sz="2000" dirty="0"/>
              <a:t> «Доска объявлений» в классе и  выбрать  лучшее и т.д. </a:t>
            </a:r>
          </a:p>
          <a:p>
            <a:r>
              <a:rPr lang="ru-RU" sz="2000" dirty="0"/>
              <a:t>На уроках литературы творчество проявляется в </a:t>
            </a:r>
            <a:r>
              <a:rPr lang="ru-RU" sz="2000" dirty="0" err="1">
                <a:solidFill>
                  <a:srgbClr val="FF0000"/>
                </a:solidFill>
              </a:rPr>
              <a:t>инсценировании</a:t>
            </a:r>
            <a:r>
              <a:rPr lang="ru-RU" sz="2000" dirty="0"/>
              <a:t> художественных произведений или </a:t>
            </a:r>
            <a:r>
              <a:rPr lang="ru-RU" sz="2000" dirty="0">
                <a:solidFill>
                  <a:srgbClr val="FF0000"/>
                </a:solidFill>
              </a:rPr>
              <a:t>эпизодов: </a:t>
            </a:r>
            <a:r>
              <a:rPr lang="ru-RU" sz="2000" dirty="0"/>
              <a:t>сказки А.С. Пушкина, роман «Дубровский», басни И. А. Крылова Приложение 3, </a:t>
            </a:r>
            <a:r>
              <a:rPr lang="ru-RU" sz="2000" dirty="0">
                <a:solidFill>
                  <a:srgbClr val="FF0000"/>
                </a:solidFill>
              </a:rPr>
              <a:t>иллюстрациях к произведениям, </a:t>
            </a:r>
            <a:r>
              <a:rPr lang="ru-RU" sz="2000" dirty="0" smtClean="0">
                <a:solidFill>
                  <a:srgbClr val="FF0000"/>
                </a:solidFill>
              </a:rPr>
              <a:t>поделках, создании </a:t>
            </a:r>
            <a:r>
              <a:rPr lang="ru-RU" sz="2000" dirty="0" err="1" smtClean="0">
                <a:solidFill>
                  <a:srgbClr val="FF0000"/>
                </a:solidFill>
              </a:rPr>
              <a:t>буктрейлеров</a:t>
            </a:r>
            <a:r>
              <a:rPr lang="ru-RU" sz="2000" dirty="0" smtClean="0">
                <a:solidFill>
                  <a:srgbClr val="FF0000"/>
                </a:solidFill>
              </a:rPr>
              <a:t>, </a:t>
            </a:r>
            <a:r>
              <a:rPr lang="ru-RU" sz="2000" dirty="0" err="1" smtClean="0">
                <a:solidFill>
                  <a:srgbClr val="FF0000"/>
                </a:solidFill>
              </a:rPr>
              <a:t>лэп</a:t>
            </a:r>
            <a:r>
              <a:rPr lang="ru-RU" sz="2000" dirty="0" smtClean="0">
                <a:solidFill>
                  <a:srgbClr val="FF0000"/>
                </a:solidFill>
              </a:rPr>
              <a:t>-буков, сборников стихов изучаемого поэта в бумажном и электронном виде..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62871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Лэп</a:t>
            </a:r>
            <a:r>
              <a:rPr lang="ru-RU" dirty="0" smtClean="0"/>
              <a:t>-буки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177" r="-4101" b="15045"/>
          <a:stretch/>
        </p:blipFill>
        <p:spPr>
          <a:xfrm>
            <a:off x="0" y="1250893"/>
            <a:ext cx="3942723" cy="504185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723" y="1628798"/>
            <a:ext cx="5250065" cy="4286041"/>
          </a:xfrm>
        </p:spPr>
      </p:pic>
    </p:spTree>
    <p:extLst>
      <p:ext uri="{BB962C8B-B14F-4D97-AF65-F5344CB8AC3E}">
        <p14:creationId xmlns:p14="http://schemas.microsoft.com/office/powerpoint/2010/main" val="37996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1" t="5241" r="9044"/>
          <a:stretch/>
        </p:blipFill>
        <p:spPr>
          <a:xfrm rot="5400000">
            <a:off x="-1100392" y="1393505"/>
            <a:ext cx="6538293" cy="433751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Сборник стихов</a:t>
            </a:r>
          </a:p>
          <a:p>
            <a:r>
              <a:rPr lang="ru-RU" dirty="0" smtClean="0"/>
              <a:t> А.А. Блока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361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Поделки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1280" y="1887906"/>
            <a:ext cx="5901439" cy="395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3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Поделки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772816"/>
            <a:ext cx="2786113" cy="4163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1772816"/>
            <a:ext cx="2780017" cy="415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21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err="1" smtClean="0"/>
              <a:t>Лэпбуки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390"/>
            <a:ext cx="9252520" cy="693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8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Дежурство по словарю.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383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81075"/>
            <a:ext cx="9143999" cy="5260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73"/>
          <p:cNvSpPr>
            <a:spLocks noChangeArrowheads="1"/>
          </p:cNvSpPr>
          <p:nvPr/>
        </p:nvSpPr>
        <p:spPr bwMode="auto">
          <a:xfrm>
            <a:off x="179512" y="188640"/>
            <a:ext cx="7128792" cy="2304256"/>
          </a:xfrm>
          <a:prstGeom prst="rect">
            <a:avLst/>
          </a:prstGeom>
          <a:solidFill>
            <a:srgbClr val="FFFFCC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3600" b="1" i="1" dirty="0"/>
              <a:t>Тема: «Организация проектно-исследовательской деятельности на уроках</a:t>
            </a:r>
            <a:r>
              <a:rPr lang="ru-RU" sz="3600" b="1" i="1" dirty="0" smtClean="0"/>
              <a:t>»</a:t>
            </a:r>
            <a:endParaRPr lang="ru-RU" sz="3600" b="1" i="1" dirty="0"/>
          </a:p>
        </p:txBody>
      </p:sp>
      <p:sp>
        <p:nvSpPr>
          <p:cNvPr id="15363" name="Rectangle 177"/>
          <p:cNvSpPr>
            <a:spLocks noChangeArrowheads="1"/>
          </p:cNvSpPr>
          <p:nvPr/>
        </p:nvSpPr>
        <p:spPr bwMode="auto">
          <a:xfrm>
            <a:off x="1071563" y="4929188"/>
            <a:ext cx="4500562" cy="145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b="1" i="1" dirty="0" smtClean="0"/>
              <a:t>ШМО учителей гуманитарно-эстетического цикла</a:t>
            </a:r>
            <a:endParaRPr lang="ru-RU" b="1" i="1" dirty="0" smtClean="0">
              <a:solidFill>
                <a:schemeClr val="bg1"/>
              </a:solidFill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ru-RU" b="1" i="1" dirty="0" smtClean="0">
                <a:solidFill>
                  <a:schemeClr val="bg1"/>
                </a:solidFill>
              </a:rPr>
              <a:t>МБОУ СОШ с. Ильинка</a:t>
            </a:r>
            <a:endParaRPr lang="es-ES" i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43813" y="6500813"/>
            <a:ext cx="1500187" cy="357187"/>
          </a:xfrm>
          <a:prstGeom prst="rect">
            <a:avLst/>
          </a:prstGeom>
          <a:solidFill>
            <a:schemeClr val="accent3">
              <a:lumMod val="50000"/>
              <a:alpha val="21176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2015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вы знаете по данному вопросу?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Подберите ассоциации со словом проект…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36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Словарь «проектных» терминов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6347048" cy="5040560"/>
          </a:xfrm>
        </p:spPr>
        <p:txBody>
          <a:bodyPr/>
          <a:lstStyle/>
          <a:p>
            <a:r>
              <a:rPr lang="ru-RU" dirty="0" smtClean="0"/>
              <a:t>Проект</a:t>
            </a:r>
          </a:p>
          <a:p>
            <a:r>
              <a:rPr lang="ru-RU" dirty="0" smtClean="0"/>
              <a:t>Проектная деятельность</a:t>
            </a:r>
          </a:p>
          <a:p>
            <a:r>
              <a:rPr lang="ru-RU" dirty="0" smtClean="0"/>
              <a:t>Групповой проект</a:t>
            </a:r>
          </a:p>
          <a:p>
            <a:r>
              <a:rPr lang="ru-RU" dirty="0" smtClean="0"/>
              <a:t>Долгосрочный проект</a:t>
            </a:r>
          </a:p>
          <a:p>
            <a:r>
              <a:rPr lang="ru-RU" dirty="0" smtClean="0"/>
              <a:t>Краткосрочный проект</a:t>
            </a:r>
          </a:p>
          <a:p>
            <a:r>
              <a:rPr lang="ru-RU" dirty="0" smtClean="0"/>
              <a:t>Этапы проекта</a:t>
            </a:r>
          </a:p>
          <a:p>
            <a:r>
              <a:rPr lang="ru-RU" dirty="0" smtClean="0"/>
              <a:t>Цель проекта</a:t>
            </a:r>
          </a:p>
          <a:p>
            <a:r>
              <a:rPr lang="ru-RU" dirty="0" smtClean="0"/>
              <a:t>Продукт проектной деятельности</a:t>
            </a:r>
          </a:p>
          <a:p>
            <a:r>
              <a:rPr lang="ru-RU" dirty="0" smtClean="0"/>
              <a:t>Презентация проекта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Эталон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8507288" cy="4608512"/>
          </a:xfrm>
        </p:spPr>
        <p:txBody>
          <a:bodyPr/>
          <a:lstStyle/>
          <a:p>
            <a:pPr algn="just"/>
            <a:r>
              <a:rPr lang="ru-RU" b="1" i="1" dirty="0" smtClean="0"/>
              <a:t>Проект -</a:t>
            </a:r>
            <a:r>
              <a:rPr lang="ru-RU" dirty="0" smtClean="0"/>
              <a:t>   реалистичный замысел о желаемом будущем. Содержит в себе рациональное обоснование и конкретный способ своей практической осуществимости. </a:t>
            </a:r>
          </a:p>
          <a:p>
            <a:pPr algn="just"/>
            <a:r>
              <a:rPr lang="ru-RU" b="1" i="1" dirty="0" smtClean="0"/>
              <a:t>Проектная деятельность</a:t>
            </a:r>
            <a:r>
              <a:rPr lang="ru-RU" dirty="0" smtClean="0"/>
              <a:t> – форма учебной деятельности, структура которой совпадает со структурой учебного проекта. </a:t>
            </a:r>
          </a:p>
          <a:p>
            <a:pPr algn="just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Эталон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8507288" cy="5040560"/>
          </a:xfrm>
        </p:spPr>
        <p:txBody>
          <a:bodyPr/>
          <a:lstStyle/>
          <a:p>
            <a:pPr algn="just"/>
            <a:r>
              <a:rPr lang="ru-RU" b="1" i="1" dirty="0" smtClean="0"/>
              <a:t>Групповой проект (учебный проект)</a:t>
            </a:r>
            <a:r>
              <a:rPr lang="ru-RU" dirty="0" smtClean="0"/>
              <a:t> – совместная учебно-познавательная, исследовательская, творческая или игровая деятельность учащихся – партнёров, имеющая общие проблему, цель, согласованные методы и способы решения проблемы, направленная на достижение совместного результата. </a:t>
            </a:r>
          </a:p>
          <a:p>
            <a:pPr algn="just"/>
            <a:r>
              <a:rPr lang="ru-RU" b="1" i="1" dirty="0" smtClean="0"/>
              <a:t>Долгосрочный проект</a:t>
            </a:r>
            <a:r>
              <a:rPr lang="ru-RU" dirty="0" smtClean="0"/>
              <a:t> – </a:t>
            </a:r>
            <a:r>
              <a:rPr lang="ru-RU" dirty="0" err="1" smtClean="0"/>
              <a:t>проект</a:t>
            </a:r>
            <a:r>
              <a:rPr lang="ru-RU" dirty="0" smtClean="0"/>
              <a:t> продолжительностью от одной четверти и более.</a:t>
            </a:r>
          </a:p>
          <a:p>
            <a:pPr algn="just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Эталон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772816"/>
            <a:ext cx="8507288" cy="4536504"/>
          </a:xfrm>
        </p:spPr>
        <p:txBody>
          <a:bodyPr/>
          <a:lstStyle/>
          <a:p>
            <a:pPr algn="just"/>
            <a:r>
              <a:rPr lang="ru-RU" b="1" i="1" dirty="0" smtClean="0"/>
              <a:t>Краткосрочный проект</a:t>
            </a:r>
            <a:r>
              <a:rPr lang="ru-RU" dirty="0" smtClean="0"/>
              <a:t> – </a:t>
            </a:r>
            <a:r>
              <a:rPr lang="ru-RU" dirty="0" err="1" smtClean="0"/>
              <a:t>проект</a:t>
            </a:r>
            <a:r>
              <a:rPr lang="ru-RU" dirty="0" smtClean="0"/>
              <a:t> продолжительностью от 1 до 6 уроков. </a:t>
            </a:r>
          </a:p>
          <a:p>
            <a:pPr algn="just"/>
            <a:r>
              <a:rPr lang="ru-RU" b="1" dirty="0" smtClean="0"/>
              <a:t>Этапы проекта </a:t>
            </a:r>
            <a:r>
              <a:rPr lang="ru-RU" dirty="0" smtClean="0"/>
              <a:t>– основные периоды работы проектной группы. </a:t>
            </a:r>
          </a:p>
          <a:p>
            <a:pPr algn="just"/>
            <a:r>
              <a:rPr lang="ru-RU" b="1" i="1" dirty="0" smtClean="0"/>
              <a:t>Цель проекта</a:t>
            </a:r>
            <a:r>
              <a:rPr lang="ru-RU" dirty="0" smtClean="0"/>
              <a:t> – модель желаемого конечного результата (продукта). </a:t>
            </a:r>
          </a:p>
          <a:p>
            <a:pPr algn="just"/>
            <a:endParaRPr lang="ru-RU" dirty="0" smtClean="0"/>
          </a:p>
          <a:p>
            <a:pPr algn="just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6931</TotalTime>
  <Words>861</Words>
  <Application>Microsoft Office PowerPoint</Application>
  <PresentationFormat>Экран (4:3)</PresentationFormat>
  <Paragraphs>139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Times New Roman</vt:lpstr>
      <vt:lpstr>Wingdings</vt:lpstr>
      <vt:lpstr>Diseño predeterminado</vt:lpstr>
      <vt:lpstr>Заседание №2 ШМО учителей  гуманитарно-эстетического  цикла</vt:lpstr>
      <vt:lpstr>Презентация PowerPoint</vt:lpstr>
      <vt:lpstr>С большим увлечением выполняется ребёнком только та деятельность, которая выбрана им самим</vt:lpstr>
      <vt:lpstr>Презентация PowerPoint</vt:lpstr>
      <vt:lpstr>Что вы знаете по данному вопросу? </vt:lpstr>
      <vt:lpstr>Словарь «проектных» терминов</vt:lpstr>
      <vt:lpstr>Эталон</vt:lpstr>
      <vt:lpstr>Эталон</vt:lpstr>
      <vt:lpstr>Эталон</vt:lpstr>
      <vt:lpstr>Эталон </vt:lpstr>
      <vt:lpstr>Типы проектов</vt:lpstr>
      <vt:lpstr>Исследовательский проект</vt:lpstr>
      <vt:lpstr>Творческий проект</vt:lpstr>
      <vt:lpstr>Конструкторский проект</vt:lpstr>
      <vt:lpstr>Ролевой (игровой) проект</vt:lpstr>
      <vt:lpstr>Социальный (практико-ориентированный) проект</vt:lpstr>
      <vt:lpstr>Презентация PowerPoint</vt:lpstr>
      <vt:lpstr>Презентация PowerPoint</vt:lpstr>
      <vt:lpstr>Презентация PowerPoint</vt:lpstr>
      <vt:lpstr>Этапы работы над проектом </vt:lpstr>
      <vt:lpstr>Этапы работы над проектом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Коллективные проекты по частям речи</vt:lpstr>
      <vt:lpstr>Презентация PowerPoint</vt:lpstr>
      <vt:lpstr>Некоторые приёмы проектной деятельности</vt:lpstr>
      <vt:lpstr>Некоторые приёмы проектной деятельности</vt:lpstr>
      <vt:lpstr>Лэп-буки</vt:lpstr>
      <vt:lpstr>Презентация PowerPoint</vt:lpstr>
      <vt:lpstr>Поделки </vt:lpstr>
      <vt:lpstr>Поделки </vt:lpstr>
      <vt:lpstr>Презентация PowerPoint</vt:lpstr>
      <vt:lpstr>Дежурство по словарю.</vt:lpstr>
      <vt:lpstr>Презентация PowerPoint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Пользователь</cp:lastModifiedBy>
  <cp:revision>845</cp:revision>
  <cp:lastPrinted>2023-01-23T21:15:25Z</cp:lastPrinted>
  <dcterms:created xsi:type="dcterms:W3CDTF">2010-05-23T14:28:12Z</dcterms:created>
  <dcterms:modified xsi:type="dcterms:W3CDTF">2024-03-25T02:10:07Z</dcterms:modified>
</cp:coreProperties>
</file>