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sldIdLst>
    <p:sldId id="256" r:id="rId2"/>
    <p:sldId id="275" r:id="rId3"/>
    <p:sldId id="257" r:id="rId4"/>
    <p:sldId id="277" r:id="rId5"/>
    <p:sldId id="276" r:id="rId6"/>
    <p:sldId id="278" r:id="rId7"/>
    <p:sldId id="279" r:id="rId8"/>
    <p:sldId id="280" r:id="rId9"/>
    <p:sldId id="266" r:id="rId10"/>
    <p:sldId id="267" r:id="rId11"/>
    <p:sldId id="282" r:id="rId12"/>
    <p:sldId id="283" r:id="rId13"/>
    <p:sldId id="281" r:id="rId14"/>
    <p:sldId id="259" r:id="rId15"/>
    <p:sldId id="270" r:id="rId16"/>
    <p:sldId id="272" r:id="rId17"/>
    <p:sldId id="273" r:id="rId18"/>
    <p:sldId id="274" r:id="rId19"/>
    <p:sldId id="284" r:id="rId20"/>
    <p:sldId id="286" r:id="rId21"/>
    <p:sldId id="287" r:id="rId22"/>
    <p:sldId id="288" r:id="rId23"/>
    <p:sldId id="28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ECCE3-17F1-49E6-990E-A877E86E99E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56FF0-6ED7-42BA-8831-5FDA630CF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ECCE3-17F1-49E6-990E-A877E86E99E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56FF0-6ED7-42BA-8831-5FDA630CF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ECCE3-17F1-49E6-990E-A877E86E99E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56FF0-6ED7-42BA-8831-5FDA630CF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53E83-EF91-4125-A797-50DB0F7B7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38D26-0988-48C4-9163-99B8106D3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ECCE3-17F1-49E6-990E-A877E86E99E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56FF0-6ED7-42BA-8831-5FDA630CF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ECCE3-17F1-49E6-990E-A877E86E99E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56FF0-6ED7-42BA-8831-5FDA630CF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ECCE3-17F1-49E6-990E-A877E86E99E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56FF0-6ED7-42BA-8831-5FDA630CF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ECCE3-17F1-49E6-990E-A877E86E99E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56FF0-6ED7-42BA-8831-5FDA630CF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ECCE3-17F1-49E6-990E-A877E86E99E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56FF0-6ED7-42BA-8831-5FDA630CF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ECCE3-17F1-49E6-990E-A877E86E99E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56FF0-6ED7-42BA-8831-5FDA630CF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ECCE3-17F1-49E6-990E-A877E86E99E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56FF0-6ED7-42BA-8831-5FDA630CF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ECCE3-17F1-49E6-990E-A877E86E99E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2356FF0-6ED7-42BA-8831-5FDA630CFE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FECCE3-17F1-49E6-990E-A877E86E99E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356FF0-6ED7-42BA-8831-5FDA630CFEE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071048" cy="1828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Длина окружности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площадь круга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3016"/>
            <a:ext cx="9144000" cy="2376264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Математика 6 класс </a:t>
            </a:r>
          </a:p>
          <a:p>
            <a:endParaRPr lang="ru-RU" dirty="0"/>
          </a:p>
          <a:p>
            <a:endParaRPr lang="ru-RU" dirty="0" smtClean="0"/>
          </a:p>
          <a:p>
            <a:pPr algn="r"/>
            <a:r>
              <a:rPr lang="ru-RU" dirty="0" smtClean="0"/>
              <a:t>Учитель: Пилякина Л.И.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rc 2"/>
          <p:cNvSpPr>
            <a:spLocks/>
          </p:cNvSpPr>
          <p:nvPr/>
        </p:nvSpPr>
        <p:spPr bwMode="auto">
          <a:xfrm rot="10800000">
            <a:off x="6876256" y="1556792"/>
            <a:ext cx="1941513" cy="1943100"/>
          </a:xfrm>
          <a:custGeom>
            <a:avLst/>
            <a:gdLst>
              <a:gd name="T0" fmla="*/ 2147483647 w 43200"/>
              <a:gd name="T1" fmla="*/ 0 h 43200"/>
              <a:gd name="T2" fmla="*/ 2147483647 w 43200"/>
              <a:gd name="T3" fmla="*/ 368362420 h 43200"/>
              <a:gd name="T4" fmla="*/ 2147483647 w 43200"/>
              <a:gd name="T5" fmla="*/ 2147483647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1467" y="0"/>
                </a:moveTo>
                <a:cubicBezTo>
                  <a:pt x="21511" y="0"/>
                  <a:pt x="21555" y="-1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9784"/>
                  <a:pt x="9493" y="161"/>
                  <a:pt x="21307" y="1"/>
                </a:cubicBezTo>
              </a:path>
              <a:path w="43200" h="43200" stroke="0" extrusionOk="0">
                <a:moveTo>
                  <a:pt x="21467" y="0"/>
                </a:moveTo>
                <a:cubicBezTo>
                  <a:pt x="21511" y="0"/>
                  <a:pt x="21555" y="-1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9784"/>
                  <a:pt x="9493" y="161"/>
                  <a:pt x="21307" y="1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>
            <a:off x="1403648" y="1556792"/>
            <a:ext cx="64801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0" name="Arc 6"/>
          <p:cNvSpPr>
            <a:spLocks/>
          </p:cNvSpPr>
          <p:nvPr/>
        </p:nvSpPr>
        <p:spPr bwMode="auto">
          <a:xfrm rot="10800000">
            <a:off x="6876256" y="1556792"/>
            <a:ext cx="1941513" cy="1943100"/>
          </a:xfrm>
          <a:custGeom>
            <a:avLst/>
            <a:gdLst>
              <a:gd name="T0" fmla="*/ 2147483647 w 43200"/>
              <a:gd name="T1" fmla="*/ 0 h 43200"/>
              <a:gd name="T2" fmla="*/ 2147483647 w 43200"/>
              <a:gd name="T3" fmla="*/ 368362420 h 43200"/>
              <a:gd name="T4" fmla="*/ 2147483647 w 43200"/>
              <a:gd name="T5" fmla="*/ 2147483647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1467" y="0"/>
                </a:moveTo>
                <a:cubicBezTo>
                  <a:pt x="21511" y="0"/>
                  <a:pt x="21555" y="-1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9784"/>
                  <a:pt x="9493" y="161"/>
                  <a:pt x="21307" y="1"/>
                </a:cubicBezTo>
              </a:path>
              <a:path w="43200" h="43200" stroke="0" extrusionOk="0">
                <a:moveTo>
                  <a:pt x="21467" y="0"/>
                </a:moveTo>
                <a:cubicBezTo>
                  <a:pt x="21511" y="0"/>
                  <a:pt x="21555" y="-1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9784"/>
                  <a:pt x="9493" y="161"/>
                  <a:pt x="21307" y="1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>
            <a:off x="684213" y="4221163"/>
            <a:ext cx="7776219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Длина окружности обозначается </a:t>
            </a:r>
            <a:r>
              <a:rPr lang="ru-RU" sz="3600" kern="10" dirty="0" smtClean="0">
                <a:ln w="9525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буквой</a:t>
            </a:r>
            <a:r>
              <a:rPr lang="en-US" sz="3600" kern="10" dirty="0" smtClean="0">
                <a:ln w="9525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b="1" kern="1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C</a:t>
            </a:r>
            <a:endParaRPr lang="ru-RU" sz="3600" kern="10" dirty="0">
              <a:ln w="9525">
                <a:solidFill>
                  <a:schemeClr val="accent4">
                    <a:lumMod val="75000"/>
                  </a:schemeClr>
                </a:solidFill>
                <a:round/>
                <a:headEnd/>
                <a:tailEnd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10" grpId="0" animBg="1"/>
      <p:bldP spid="215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Практическая работа </a:t>
            </a:r>
            <a:endParaRPr lang="ru-RU" i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395288" y="3213100"/>
            <a:ext cx="8229600" cy="2520156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u="sng" dirty="0" smtClean="0"/>
              <a:t>Указание: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dirty="0" smtClean="0"/>
              <a:t>  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Измерьте длину окружности  и результат запишите в таблицу.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Измерьте диаметр окружности, результат запишите в таблицу.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3. Сделайте вывод.( Во сколько раз длина окружности больше диаметра?)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55650" y="1412875"/>
            <a:ext cx="1371600" cy="1752600"/>
            <a:chOff x="1152" y="1296"/>
            <a:chExt cx="864" cy="1104"/>
          </a:xfrm>
        </p:grpSpPr>
        <p:sp>
          <p:nvSpPr>
            <p:cNvPr id="14349" name="AutoShape 5"/>
            <p:cNvSpPr>
              <a:spLocks noChangeArrowheads="1"/>
            </p:cNvSpPr>
            <p:nvPr/>
          </p:nvSpPr>
          <p:spPr bwMode="ltGray">
            <a:xfrm>
              <a:off x="1152" y="1344"/>
              <a:ext cx="864" cy="1056"/>
            </a:xfrm>
            <a:prstGeom prst="can">
              <a:avLst>
                <a:gd name="adj" fmla="val 3055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0" name="Line 6"/>
            <p:cNvSpPr>
              <a:spLocks noChangeShapeType="1"/>
            </p:cNvSpPr>
            <p:nvPr/>
          </p:nvSpPr>
          <p:spPr bwMode="ltGray">
            <a:xfrm>
              <a:off x="1152" y="1488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4351" name="Text Box 7"/>
            <p:cNvSpPr txBox="1">
              <a:spLocks noChangeArrowheads="1"/>
            </p:cNvSpPr>
            <p:nvPr/>
          </p:nvSpPr>
          <p:spPr bwMode="ltGray">
            <a:xfrm>
              <a:off x="1488" y="1296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d</a:t>
              </a:r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219700" y="1125538"/>
            <a:ext cx="2819400" cy="1676400"/>
            <a:chOff x="3264" y="1296"/>
            <a:chExt cx="1776" cy="1056"/>
          </a:xfrm>
        </p:grpSpPr>
        <p:sp>
          <p:nvSpPr>
            <p:cNvPr id="14343" name="Line 9"/>
            <p:cNvSpPr>
              <a:spLocks noChangeShapeType="1"/>
            </p:cNvSpPr>
            <p:nvPr/>
          </p:nvSpPr>
          <p:spPr bwMode="ltGray">
            <a:xfrm flipV="1">
              <a:off x="3264" y="1344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4344" name="Line 10"/>
            <p:cNvSpPr>
              <a:spLocks noChangeShapeType="1"/>
            </p:cNvSpPr>
            <p:nvPr/>
          </p:nvSpPr>
          <p:spPr bwMode="ltGray">
            <a:xfrm flipV="1">
              <a:off x="5040" y="1344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3264" y="1296"/>
              <a:ext cx="1776" cy="1056"/>
              <a:chOff x="3264" y="1296"/>
              <a:chExt cx="1776" cy="1056"/>
            </a:xfrm>
          </p:grpSpPr>
          <p:sp>
            <p:nvSpPr>
              <p:cNvPr id="14346" name="Rectangle 12"/>
              <p:cNvSpPr>
                <a:spLocks noChangeArrowheads="1"/>
              </p:cNvSpPr>
              <p:nvPr/>
            </p:nvSpPr>
            <p:spPr bwMode="ltGray">
              <a:xfrm>
                <a:off x="3264" y="1584"/>
                <a:ext cx="1776" cy="76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47" name="Line 13"/>
              <p:cNvSpPr>
                <a:spLocks noChangeShapeType="1"/>
              </p:cNvSpPr>
              <p:nvPr/>
            </p:nvSpPr>
            <p:spPr bwMode="ltGray">
              <a:xfrm>
                <a:off x="3264" y="1536"/>
                <a:ext cx="17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4348" name="Text Box 14"/>
              <p:cNvSpPr txBox="1">
                <a:spLocks noChangeArrowheads="1"/>
              </p:cNvSpPr>
              <p:nvPr/>
            </p:nvSpPr>
            <p:spPr bwMode="ltGray">
              <a:xfrm>
                <a:off x="4032" y="129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latin typeface="Times New Roman" pitchFamily="18" charset="0"/>
                  </a:rPr>
                  <a:t>C</a:t>
                </a:r>
                <a:endParaRPr lang="ru-RU" sz="2400">
                  <a:latin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ChangeArrowheads="1"/>
          </p:cNvSpPr>
          <p:nvPr/>
        </p:nvSpPr>
        <p:spPr bwMode="auto">
          <a:xfrm>
            <a:off x="1533525" y="15319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315" name="Rectangle 152"/>
          <p:cNvSpPr>
            <a:spLocks noChangeArrowheads="1"/>
          </p:cNvSpPr>
          <p:nvPr/>
        </p:nvSpPr>
        <p:spPr bwMode="auto">
          <a:xfrm>
            <a:off x="195263" y="1654175"/>
            <a:ext cx="87550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3316" name="Picture 151" descr="BD0510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1700213"/>
            <a:ext cx="16764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8400" name="Group 272"/>
          <p:cNvGraphicFramePr>
            <a:graphicFrameLocks noGrp="1"/>
          </p:cNvGraphicFramePr>
          <p:nvPr/>
        </p:nvGraphicFramePr>
        <p:xfrm>
          <a:off x="388938" y="1700808"/>
          <a:ext cx="8431533" cy="3931920"/>
        </p:xfrm>
        <a:graphic>
          <a:graphicData uri="http://schemas.openxmlformats.org/drawingml/2006/table">
            <a:tbl>
              <a:tblPr/>
              <a:tblGrid>
                <a:gridCol w="1246001"/>
                <a:gridCol w="1834604"/>
                <a:gridCol w="2675464"/>
                <a:gridCol w="2675464"/>
              </a:tblGrid>
              <a:tr h="1044704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                    </a:t>
                      </a:r>
                      <a:r>
                        <a:rPr kumimoji="0" lang="ru-RU" sz="2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Рабочий лист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Найди отношения длин окружностей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к диаметрам данных предметов.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№ предмета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Длина окружности (С)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Длина диаметра (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 :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Длина окружности всегда прямо пропорциональна длине ее диаметра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: 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отношение длины окружности к диаметру.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Равно числу </a:t>
            </a:r>
            <a:r>
              <a:rPr lang="el-GR" sz="3600" b="1" i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(пи)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5" name="Picture 5" descr="Эйле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7051" y="3933056"/>
            <a:ext cx="1915524" cy="2736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9" name="Picture 9" descr="archimed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1700213"/>
            <a:ext cx="1944688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50" name="WordArt 10"/>
          <p:cNvSpPr>
            <a:spLocks noChangeArrowheads="1" noChangeShapeType="1" noTextEdit="1"/>
          </p:cNvSpPr>
          <p:nvPr/>
        </p:nvSpPr>
        <p:spPr bwMode="auto">
          <a:xfrm>
            <a:off x="899592" y="404664"/>
            <a:ext cx="7200900" cy="10080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latin typeface="Arial"/>
              <a:cs typeface="Arial"/>
            </a:endParaRPr>
          </a:p>
        </p:txBody>
      </p:sp>
      <p:sp>
        <p:nvSpPr>
          <p:cNvPr id="138251" name="Text Box 11"/>
          <p:cNvSpPr txBox="1">
            <a:spLocks noChangeArrowheads="1"/>
          </p:cNvSpPr>
          <p:nvPr/>
        </p:nvSpPr>
        <p:spPr bwMode="auto">
          <a:xfrm>
            <a:off x="2195513" y="1628775"/>
            <a:ext cx="6462712" cy="1433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i="0" dirty="0">
                <a:solidFill>
                  <a:srgbClr val="800000"/>
                </a:solidFill>
              </a:rPr>
              <a:t>Великий ученый Древней Греции</a:t>
            </a:r>
          </a:p>
          <a:p>
            <a:pPr>
              <a:defRPr/>
            </a:pPr>
            <a:r>
              <a:rPr lang="ru-RU" sz="2800" i="0" dirty="0">
                <a:solidFill>
                  <a:srgbClr val="800000"/>
                </a:solidFill>
              </a:rPr>
              <a:t> Архимед определил, что значение </a:t>
            </a:r>
          </a:p>
          <a:p>
            <a:pPr>
              <a:defRPr/>
            </a:pPr>
            <a:r>
              <a:rPr lang="el-GR" sz="32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π</a:t>
            </a:r>
            <a:r>
              <a:rPr lang="ru-RU" sz="3200" i="0" dirty="0">
                <a:solidFill>
                  <a:srgbClr val="800000"/>
                </a:solidFill>
              </a:rPr>
              <a:t> </a:t>
            </a:r>
            <a:r>
              <a:rPr lang="ru-RU" sz="2800" i="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находится в</a:t>
            </a:r>
            <a:r>
              <a:rPr lang="ru-RU" sz="28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i="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следующих пределах:</a:t>
            </a:r>
            <a:r>
              <a:rPr lang="ru-RU" sz="28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i="0" dirty="0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138252" name="Text Box 12"/>
          <p:cNvSpPr txBox="1">
            <a:spLocks noChangeArrowheads="1"/>
          </p:cNvSpPr>
          <p:nvPr/>
        </p:nvSpPr>
        <p:spPr bwMode="auto">
          <a:xfrm>
            <a:off x="2124075" y="5157788"/>
            <a:ext cx="4498975" cy="14335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i="0" dirty="0">
                <a:solidFill>
                  <a:srgbClr val="800000"/>
                </a:solidFill>
              </a:rPr>
              <a:t>Великий математик Эйлер</a:t>
            </a:r>
          </a:p>
          <a:p>
            <a:pPr>
              <a:defRPr/>
            </a:pPr>
            <a:r>
              <a:rPr lang="ru-RU" sz="2800" i="0" dirty="0">
                <a:solidFill>
                  <a:srgbClr val="800000"/>
                </a:solidFill>
              </a:rPr>
              <a:t> вычислил для числа </a:t>
            </a:r>
          </a:p>
          <a:p>
            <a:pPr>
              <a:defRPr/>
            </a:pPr>
            <a:r>
              <a:rPr lang="el-GR" sz="32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π</a:t>
            </a:r>
            <a:r>
              <a:rPr lang="ru-RU" sz="3200" i="0" dirty="0">
                <a:solidFill>
                  <a:srgbClr val="800000"/>
                </a:solidFill>
              </a:rPr>
              <a:t> </a:t>
            </a:r>
            <a:r>
              <a:rPr lang="ru-RU" sz="2800" i="0" dirty="0">
                <a:solidFill>
                  <a:srgbClr val="800000"/>
                </a:solidFill>
              </a:rPr>
              <a:t> 153 десятичных знака.</a:t>
            </a:r>
          </a:p>
        </p:txBody>
      </p:sp>
      <p:graphicFrame>
        <p:nvGraphicFramePr>
          <p:cNvPr id="138253" name="Object 13"/>
          <p:cNvGraphicFramePr>
            <a:graphicFrameLocks noChangeAspect="1"/>
          </p:cNvGraphicFramePr>
          <p:nvPr/>
        </p:nvGraphicFramePr>
        <p:xfrm>
          <a:off x="3079750" y="3357563"/>
          <a:ext cx="3054350" cy="1008062"/>
        </p:xfrm>
        <a:graphic>
          <a:graphicData uri="http://schemas.openxmlformats.org/presentationml/2006/ole">
            <p:oleObj spid="_x0000_s1026" name="Формула" r:id="rId6" imgW="914400" imgH="393480" progId="Equation.3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4221088"/>
            <a:ext cx="648072" cy="79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995936" y="4437112"/>
            <a:ext cx="24482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≈</a:t>
            </a:r>
            <a:r>
              <a:rPr lang="ru-RU" sz="24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3,1415926535…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Немного истории</a:t>
            </a:r>
            <a:endParaRPr lang="ru-RU" dirty="0"/>
          </a:p>
        </p:txBody>
      </p:sp>
    </p:spTree>
  </p:cSld>
  <p:clrMapOvr>
    <a:masterClrMapping/>
  </p:clrMapOvr>
  <p:transition spd="med">
    <p:wheel spokes="8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38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8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50" grpId="0" animBg="1"/>
      <p:bldP spid="138251" grpId="0" animBg="1"/>
      <p:bldP spid="138252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259632" y="3789363"/>
            <a:ext cx="698477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Обозначение числа  происходит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первой буквы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греческого слова 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периферия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означает    "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окружность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".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124744"/>
            <a:ext cx="271804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771800" y="1340768"/>
            <a:ext cx="40322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dirty="0">
                <a:solidFill>
                  <a:schemeClr val="tx2">
                    <a:lumMod val="75000"/>
                  </a:schemeClr>
                </a:solidFill>
              </a:rPr>
              <a:t>С=</a:t>
            </a:r>
            <a:r>
              <a:rPr lang="el-GR" sz="9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9600" dirty="0">
                <a:solidFill>
                  <a:schemeClr val="tx2">
                    <a:lumMod val="75000"/>
                  </a:schemeClr>
                </a:solidFill>
              </a:rPr>
              <a:t>d</a:t>
            </a:r>
            <a:endParaRPr lang="ru-RU" sz="9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771800" y="3284984"/>
            <a:ext cx="40322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dirty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sz="9600" dirty="0">
                <a:solidFill>
                  <a:schemeClr val="tx2">
                    <a:lumMod val="75000"/>
                  </a:schemeClr>
                </a:solidFill>
              </a:rPr>
              <a:t>=</a:t>
            </a:r>
            <a:r>
              <a:rPr lang="ru-RU" sz="9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2</a:t>
            </a:r>
            <a:r>
              <a:rPr lang="el-GR" sz="9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π</a:t>
            </a:r>
            <a:r>
              <a:rPr lang="en-US" sz="9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r</a:t>
            </a:r>
            <a:endParaRPr lang="el-GR" sz="9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Формулы длины окружности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7092280" y="2780928"/>
            <a:ext cx="1687512" cy="758825"/>
          </a:xfrm>
          <a:prstGeom prst="rect">
            <a:avLst/>
          </a:prstGeom>
          <a:noFill/>
          <a:ln w="57150" cap="rnd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</a:rPr>
              <a:t>π≈3,14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971600" y="2636912"/>
            <a:ext cx="59766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Найдите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диаметр окружности,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длина которой равна 7,85 м.</a:t>
            </a:r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683568" y="4149080"/>
            <a:ext cx="61926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 3</a:t>
            </a:r>
            <a:r>
              <a:rPr lang="ru-RU" sz="2800" b="1" dirty="0" smtClean="0"/>
              <a:t>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радиус окружности,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длина которой 21,98 дм.</a:t>
            </a:r>
          </a:p>
        </p:txBody>
      </p:sp>
      <p:sp>
        <p:nvSpPr>
          <p:cNvPr id="55312" name="Text Box 16"/>
          <p:cNvSpPr txBox="1">
            <a:spLocks noChangeArrowheads="1"/>
          </p:cNvSpPr>
          <p:nvPr/>
        </p:nvSpPr>
        <p:spPr bwMode="auto">
          <a:xfrm>
            <a:off x="755576" y="1124744"/>
            <a:ext cx="61206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длину окружности,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если длина его диаметра 1,5 см.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008112"/>
          </a:xfrm>
        </p:spPr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6" grpId="0" animBg="1"/>
      <p:bldP spid="55310" grpId="0"/>
      <p:bldP spid="55311" grpId="0"/>
      <p:bldP spid="553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1166813" y="1289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323528" y="1484784"/>
            <a:ext cx="2659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	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4,71 см </a:t>
            </a: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3210447" y="3213100"/>
            <a:ext cx="182934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 sz="3600" b="1" dirty="0"/>
          </a:p>
          <a:p>
            <a:pPr algn="ctr"/>
            <a:r>
              <a:rPr lang="ru-RU" sz="3600" b="1" dirty="0" smtClean="0"/>
              <a:t>      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2,5 м</a:t>
            </a: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5893974" y="5734050"/>
            <a:ext cx="25154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          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3,5 дм</a:t>
            </a: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755650" y="908050"/>
            <a:ext cx="18721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/>
              <a:t>1.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С=</a:t>
            </a:r>
            <a:r>
              <a:rPr lang="el-GR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3348038" y="2708275"/>
            <a:ext cx="20160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/>
              <a:t>2.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С=</a:t>
            </a:r>
            <a:r>
              <a:rPr lang="el-GR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3276600" y="3213100"/>
            <a:ext cx="25195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</a:t>
            </a: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=С:</a:t>
            </a:r>
            <a:r>
              <a:rPr lang="el-GR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>
            <a:off x="6084888" y="5229225"/>
            <a:ext cx="33836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</a:rPr>
              <a:t>       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r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:(</a:t>
            </a: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2 </a:t>
            </a:r>
            <a:r>
              <a:rPr lang="el-GR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π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) </a:t>
            </a:r>
            <a:endParaRPr lang="el-GR" sz="36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339" name="Text Box 19"/>
          <p:cNvSpPr txBox="1">
            <a:spLocks noChangeArrowheads="1"/>
          </p:cNvSpPr>
          <p:nvPr/>
        </p:nvSpPr>
        <p:spPr bwMode="auto">
          <a:xfrm>
            <a:off x="6443662" y="4724400"/>
            <a:ext cx="20887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/>
              <a:t>3. 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2</a:t>
            </a:r>
            <a:r>
              <a:rPr lang="el-GR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π</a:t>
            </a: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r</a:t>
            </a:r>
            <a:endParaRPr lang="el-GR" sz="36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500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500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500"/>
                                        <p:tgtEl>
                                          <p:spTgt spid="56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8" grpId="0"/>
      <p:bldP spid="56329" grpId="0"/>
      <p:bldP spid="56330" grpId="0"/>
      <p:bldP spid="56332" grpId="0"/>
      <p:bldP spid="56333" grpId="0"/>
      <p:bldP spid="56337" grpId="0"/>
      <p:bldP spid="56338" grpId="0"/>
      <p:bldP spid="563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9" name="Text Box 5"/>
          <p:cNvSpPr txBox="1">
            <a:spLocks noChangeArrowheads="1"/>
          </p:cNvSpPr>
          <p:nvPr/>
        </p:nvSpPr>
        <p:spPr bwMode="auto">
          <a:xfrm>
            <a:off x="0" y="1098550"/>
            <a:ext cx="91440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254125" algn="just">
              <a:buFontTx/>
              <a:buAutoNum type="arabicPeriod"/>
            </a:pPr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Вычислите длину окружности, если </a:t>
            </a:r>
            <a:r>
              <a:rPr lang="en-US" sz="2000" b="1" i="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=5 см.</a:t>
            </a:r>
          </a:p>
          <a:p>
            <a:pPr marL="1254125" algn="just"/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i="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) 31,4 см               б) 32,6 см              в) 31,8 см</a:t>
            </a:r>
          </a:p>
          <a:p>
            <a:pPr marL="1254125" algn="just"/>
            <a:endParaRPr lang="ru-RU" sz="2000" b="1" i="0" dirty="0">
              <a:latin typeface="Times New Roman" pitchFamily="18" charset="0"/>
              <a:cs typeface="Times New Roman" pitchFamily="18" charset="0"/>
            </a:endParaRPr>
          </a:p>
          <a:p>
            <a:pPr marL="1254125" algn="just"/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2. Вычислите длину окружности, если </a:t>
            </a:r>
            <a:r>
              <a:rPr lang="en-US" sz="2000" b="1" i="0" dirty="0">
                <a:latin typeface="Times New Roman" pitchFamily="18" charset="0"/>
                <a:cs typeface="Times New Roman" pitchFamily="18" charset="0"/>
              </a:rPr>
              <a:t>d = </a:t>
            </a:r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100 см.</a:t>
            </a:r>
          </a:p>
          <a:p>
            <a:pPr marL="1254125" algn="just"/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   а) 318 м                     б) 314 м                 в) 341 м </a:t>
            </a:r>
          </a:p>
          <a:p>
            <a:pPr marL="1254125" algn="just"/>
            <a:endParaRPr lang="ru-RU" sz="2000" b="1" i="0" dirty="0">
              <a:latin typeface="Times New Roman" pitchFamily="18" charset="0"/>
              <a:cs typeface="Times New Roman" pitchFamily="18" charset="0"/>
            </a:endParaRPr>
          </a:p>
          <a:p>
            <a:pPr marL="1254125" algn="just"/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3. Ученики организовали соревнования по</a:t>
            </a:r>
          </a:p>
          <a:p>
            <a:pPr marL="1254125" algn="just"/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 фигурному катанию на велосипеде. В этих </a:t>
            </a:r>
          </a:p>
          <a:p>
            <a:pPr marL="1254125" algn="just"/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соревнованиях нужно было </a:t>
            </a:r>
            <a:r>
              <a:rPr lang="ru-RU" sz="2000" b="1" i="0" dirty="0" smtClean="0">
                <a:latin typeface="Times New Roman" pitchFamily="18" charset="0"/>
                <a:cs typeface="Times New Roman" pitchFamily="18" charset="0"/>
              </a:rPr>
              <a:t>проехать 4 круга </a:t>
            </a:r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по </a:t>
            </a:r>
          </a:p>
          <a:p>
            <a:pPr marL="1254125" algn="just"/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окружности радиусом 3 м. Какое расстояние </a:t>
            </a:r>
          </a:p>
          <a:p>
            <a:pPr marL="1254125" algn="just"/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проехали велосипедисты в этом виде фигурного</a:t>
            </a:r>
          </a:p>
          <a:p>
            <a:pPr marL="1254125" algn="just"/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 катания</a:t>
            </a:r>
            <a:r>
              <a:rPr lang="ru-RU" sz="2000" b="1" i="0" dirty="0" smtClean="0">
                <a:latin typeface="Times New Roman" pitchFamily="18" charset="0"/>
                <a:cs typeface="Times New Roman" pitchFamily="18" charset="0"/>
              </a:rPr>
              <a:t>? (Число ПИ = 3)</a:t>
            </a:r>
            <a:endParaRPr lang="ru-RU" sz="2000" b="1" i="0" dirty="0">
              <a:latin typeface="Times New Roman" pitchFamily="18" charset="0"/>
              <a:cs typeface="Times New Roman" pitchFamily="18" charset="0"/>
            </a:endParaRPr>
          </a:p>
          <a:p>
            <a:pPr marL="1254125" algn="just"/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    а) 70 м                      б) </a:t>
            </a:r>
            <a:r>
              <a:rPr lang="ru-RU" sz="2000" b="1" i="0" dirty="0" smtClean="0">
                <a:latin typeface="Times New Roman" pitchFamily="18" charset="0"/>
                <a:cs typeface="Times New Roman" pitchFamily="18" charset="0"/>
              </a:rPr>
              <a:t>75 </a:t>
            </a:r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м                     в) </a:t>
            </a:r>
            <a:r>
              <a:rPr lang="ru-RU" sz="2000" b="1" i="0" dirty="0" smtClean="0">
                <a:latin typeface="Times New Roman" pitchFamily="18" charset="0"/>
                <a:cs typeface="Times New Roman" pitchFamily="18" charset="0"/>
              </a:rPr>
              <a:t>72 </a:t>
            </a:r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м </a:t>
            </a:r>
          </a:p>
          <a:p>
            <a:pPr marL="342900" indent="-342900" algn="ctr"/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 algn="ctr"/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i="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ПРОВЕРЬ </a:t>
            </a:r>
            <a:r>
              <a:rPr lang="ru-RU" sz="2000" b="1" i="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СЕБЯ </a:t>
            </a:r>
          </a:p>
          <a:p>
            <a:pPr marL="342900" indent="-342900" algn="ctr"/>
            <a:endParaRPr lang="ru-RU" sz="2000" b="1" i="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sz="2000" b="1" i="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1. а)                       2. б)                      3. в)</a:t>
            </a:r>
          </a:p>
          <a:p>
            <a:pPr marL="342900" indent="-342900"/>
            <a:endParaRPr lang="ru-RU" sz="2000" b="1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Найти правильный ответ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3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03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03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03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031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31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31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031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031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031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0310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0310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310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310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310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310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Задание 1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Округлить числа до сотых: 452,997; 89,6556; 73,602.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Задание 2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Округлить до десятых: 63,9561; 98,059;12,549.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Задание 3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Округлить до сотен: 460,137; 1955,68; 365,15.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Площадь круга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11960" y="1920085"/>
            <a:ext cx="4932040" cy="4434840"/>
          </a:xfrm>
        </p:spPr>
        <p:txBody>
          <a:bodyPr/>
          <a:lstStyle/>
          <a:p>
            <a:r>
              <a:rPr lang="ru-RU" dirty="0" smtClean="0"/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квадрата 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CD = 4r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квадрата 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FKM = 2r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S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круга больше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квадрата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EFKM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но меньше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квадрата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 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 &lt; S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 4r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S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круга ≈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3r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круга = </a:t>
            </a:r>
            <a:r>
              <a:rPr lang="el-G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img.rastu.ru/uploads/education-theory/maths_6/squ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44824"/>
            <a:ext cx="3168352" cy="31560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956376" y="18448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028384" y="2348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940152" y="357301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956376" y="357301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16216" y="400506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516216" y="450912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Реши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291264" cy="4434840"/>
          </a:xfrm>
        </p:spPr>
        <p:txBody>
          <a:bodyPr>
            <a:normAutofit/>
          </a:bodyPr>
          <a:lstStyle/>
          <a:p>
            <a:pPr marL="742950" indent="-742950" algn="just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круга, если диаметр его равен 4,2 см (</a:t>
            </a:r>
            <a:r>
              <a:rPr lang="el-GR" sz="40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=3,14).</a:t>
            </a:r>
          </a:p>
          <a:p>
            <a:pPr marL="742950" indent="-742950" algn="just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круга, если 4/9 длины окружности этого круга равны 49,6 см (</a:t>
            </a:r>
            <a:r>
              <a:rPr lang="el-GR" sz="40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=3,1).</a:t>
            </a:r>
          </a:p>
          <a:p>
            <a:pPr marL="742950" indent="-742950">
              <a:buAutoNum type="arabicPeriod"/>
            </a:pPr>
            <a:endParaRPr lang="ru-RU" sz="4000" dirty="0" smtClean="0"/>
          </a:p>
          <a:p>
            <a:pPr marL="742950" indent="-742950">
              <a:buAutoNum type="arabicPeriod"/>
            </a:pPr>
            <a:endParaRPr lang="ru-RU" sz="4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9552" y="1628800"/>
            <a:ext cx="8147248" cy="4434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Задача 1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Правильный ответ: площадь круга равна 13,8474 см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Задача 2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Правильный ответ: площадь круга равна 1004,4 см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0432" y="20608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316416" y="357301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547664" y="188640"/>
            <a:ext cx="5400675" cy="93610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dirty="0" smtClean="0"/>
              <a:t>Устный опрос </a:t>
            </a:r>
          </a:p>
        </p:txBody>
      </p:sp>
      <p:sp>
        <p:nvSpPr>
          <p:cNvPr id="230405" name="Rectangle 5"/>
          <p:cNvSpPr>
            <a:spLocks noGrp="1" noRot="1" noChangeArrowheads="1"/>
          </p:cNvSpPr>
          <p:nvPr>
            <p:ph sz="half" idx="1"/>
          </p:nvPr>
        </p:nvSpPr>
        <p:spPr>
          <a:xfrm>
            <a:off x="323528" y="1052736"/>
            <a:ext cx="3929063" cy="483907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Вариант 1.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1. Найдите отношение длины ломаной АВС к расстоянию между ее концами А и С.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В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                    11,2 см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3,8 см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               А           9см         С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Найдите среднее арифметическое чисел: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4,8; 6,1; 7,1.</a:t>
            </a:r>
          </a:p>
        </p:txBody>
      </p:sp>
      <p:sp>
        <p:nvSpPr>
          <p:cNvPr id="230406" name="Rectangle 6"/>
          <p:cNvSpPr>
            <a:spLocks noGrp="1" noRot="1" noChangeArrowheads="1"/>
          </p:cNvSpPr>
          <p:nvPr>
            <p:ph sz="half" idx="2"/>
          </p:nvPr>
        </p:nvSpPr>
        <p:spPr>
          <a:xfrm>
            <a:off x="4500563" y="1124744"/>
            <a:ext cx="3929062" cy="4839494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Вариант 2.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1. Найдите отношение длины ломаной АВС к расстоянию между ее концами А и С.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             4,6 см                     В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С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                                        7,4 см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8 см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                                 А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 Найдите среднее арифметическое чисел: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5,3; 6,5; 6,2.</a:t>
            </a:r>
          </a:p>
        </p:txBody>
      </p:sp>
      <p:sp>
        <p:nvSpPr>
          <p:cNvPr id="230407" name="AutoShape 7"/>
          <p:cNvSpPr>
            <a:spLocks noChangeArrowheads="1"/>
          </p:cNvSpPr>
          <p:nvPr/>
        </p:nvSpPr>
        <p:spPr bwMode="auto">
          <a:xfrm rot="12445351">
            <a:off x="646617" y="3012762"/>
            <a:ext cx="2439988" cy="747556"/>
          </a:xfrm>
          <a:prstGeom prst="triangle">
            <a:avLst>
              <a:gd name="adj" fmla="val 50000"/>
            </a:avLst>
          </a:prstGeom>
          <a:solidFill>
            <a:srgbClr val="AD379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 i="0">
              <a:solidFill>
                <a:srgbClr val="AD379F"/>
              </a:solidFill>
              <a:latin typeface="Arial" charset="0"/>
            </a:endParaRPr>
          </a:p>
        </p:txBody>
      </p:sp>
      <p:sp>
        <p:nvSpPr>
          <p:cNvPr id="230408" name="AutoShape 8"/>
          <p:cNvSpPr>
            <a:spLocks noChangeArrowheads="1"/>
          </p:cNvSpPr>
          <p:nvPr/>
        </p:nvSpPr>
        <p:spPr bwMode="auto">
          <a:xfrm rot="18036982">
            <a:off x="5830101" y="1981306"/>
            <a:ext cx="1102237" cy="1376808"/>
          </a:xfrm>
          <a:prstGeom prst="rtTriangle">
            <a:avLst/>
          </a:prstGeom>
          <a:solidFill>
            <a:srgbClr val="AD379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dirty="0" smtClean="0"/>
              <a:t>Круглые предметы вокруг нас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4067175" y="6858000"/>
            <a:ext cx="433388" cy="4762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</a:t>
            </a:r>
          </a:p>
        </p:txBody>
      </p:sp>
      <p:pic>
        <p:nvPicPr>
          <p:cNvPr id="5125" name="Picture 5" descr="http://www.e-reading.link/illustrations/146/146525-im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060848"/>
            <a:ext cx="5343525" cy="3781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30238"/>
            <a:ext cx="8229600" cy="171864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b="1" u="sng" dirty="0" smtClean="0">
                <a:solidFill>
                  <a:srgbClr val="0070C0"/>
                </a:solidFill>
                <a:latin typeface="Lucida Handwriting" pitchFamily="66" charset="0"/>
              </a:rPr>
              <a:t>Окружность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геометрическая фигура, состоящая из точек плоскости, равноудаленных от данной точки</a:t>
            </a:r>
          </a:p>
        </p:txBody>
      </p:sp>
      <p:sp>
        <p:nvSpPr>
          <p:cNvPr id="11" name="Овал 10"/>
          <p:cNvSpPr/>
          <p:nvPr/>
        </p:nvSpPr>
        <p:spPr>
          <a:xfrm>
            <a:off x="2915816" y="2564904"/>
            <a:ext cx="3312368" cy="331236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499992" y="41490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139952" y="42210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51216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b="1" u="sng" dirty="0" smtClean="0">
                <a:solidFill>
                  <a:schemeClr val="accent2">
                    <a:lumMod val="75000"/>
                  </a:schemeClr>
                </a:solidFill>
                <a:latin typeface="Lucida Handwriting" pitchFamily="66" charset="0"/>
              </a:rPr>
              <a:t>Круг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Lucida Handwriting" pitchFamily="66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 smtClean="0">
                <a:solidFill>
                  <a:schemeClr val="tx1"/>
                </a:solidFill>
                <a:latin typeface="Lucida Handwriting" pitchFamily="66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окружность и часть плоскости, которая лежит внутри данной окружности</a:t>
            </a:r>
          </a:p>
        </p:txBody>
      </p:sp>
      <p:sp>
        <p:nvSpPr>
          <p:cNvPr id="6" name="Овал 5"/>
          <p:cNvSpPr/>
          <p:nvPr/>
        </p:nvSpPr>
        <p:spPr>
          <a:xfrm>
            <a:off x="2915816" y="2564904"/>
            <a:ext cx="3312368" cy="331236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499992" y="41490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11960" y="42930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Радиус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отрезок, соединяющий центр окружности с любой точкой окружности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15816" y="2564904"/>
            <a:ext cx="3312368" cy="331236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499992" y="41490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7" idx="7"/>
            <a:endCxn id="6" idx="7"/>
          </p:cNvCxnSpPr>
          <p:nvPr/>
        </p:nvCxnSpPr>
        <p:spPr>
          <a:xfrm flipV="1">
            <a:off x="4622917" y="3049989"/>
            <a:ext cx="1120182" cy="11201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88024" y="3068960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r</a:t>
            </a:r>
            <a:endParaRPr lang="ru-RU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5652120" y="26369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211960" y="42930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088232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Диаметр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 это отрезок, соединяющий любые две точки окружности и проходящий через ее центр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15816" y="2564904"/>
            <a:ext cx="3312368" cy="331236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499992" y="41490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7" idx="7"/>
            <a:endCxn id="6" idx="7"/>
          </p:cNvCxnSpPr>
          <p:nvPr/>
        </p:nvCxnSpPr>
        <p:spPr>
          <a:xfrm flipV="1">
            <a:off x="4622917" y="3049989"/>
            <a:ext cx="1120182" cy="11201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652120" y="26369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427984" y="42210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</a:t>
            </a:r>
          </a:p>
        </p:txBody>
      </p:sp>
      <p:cxnSp>
        <p:nvCxnSpPr>
          <p:cNvPr id="13" name="Прямая соединительная линия 12"/>
          <p:cNvCxnSpPr>
            <a:stCxn id="7" idx="7"/>
            <a:endCxn id="6" idx="3"/>
          </p:cNvCxnSpPr>
          <p:nvPr/>
        </p:nvCxnSpPr>
        <p:spPr>
          <a:xfrm flipH="1">
            <a:off x="3400901" y="4170171"/>
            <a:ext cx="1222016" cy="12220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59832" y="54452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3140968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rc 2"/>
          <p:cNvSpPr>
            <a:spLocks/>
          </p:cNvSpPr>
          <p:nvPr/>
        </p:nvSpPr>
        <p:spPr bwMode="auto">
          <a:xfrm rot="10800000">
            <a:off x="468313" y="2276475"/>
            <a:ext cx="1941512" cy="1943100"/>
          </a:xfrm>
          <a:custGeom>
            <a:avLst/>
            <a:gdLst>
              <a:gd name="T0" fmla="*/ 2147483647 w 43200"/>
              <a:gd name="T1" fmla="*/ 0 h 43200"/>
              <a:gd name="T2" fmla="*/ 2147483647 w 43200"/>
              <a:gd name="T3" fmla="*/ 368362420 h 43200"/>
              <a:gd name="T4" fmla="*/ 2147483647 w 43200"/>
              <a:gd name="T5" fmla="*/ 2147483647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1467" y="0"/>
                </a:moveTo>
                <a:cubicBezTo>
                  <a:pt x="21511" y="0"/>
                  <a:pt x="21555" y="-1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9784"/>
                  <a:pt x="9493" y="161"/>
                  <a:pt x="21307" y="1"/>
                </a:cubicBezTo>
              </a:path>
              <a:path w="43200" h="43200" stroke="0" extrusionOk="0">
                <a:moveTo>
                  <a:pt x="21467" y="0"/>
                </a:moveTo>
                <a:cubicBezTo>
                  <a:pt x="21511" y="0"/>
                  <a:pt x="21555" y="-1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9784"/>
                  <a:pt x="9493" y="161"/>
                  <a:pt x="21307" y="1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Line 3"/>
          <p:cNvSpPr>
            <a:spLocks noChangeShapeType="1"/>
          </p:cNvSpPr>
          <p:nvPr/>
        </p:nvSpPr>
        <p:spPr bwMode="auto">
          <a:xfrm>
            <a:off x="1403648" y="2276872"/>
            <a:ext cx="6480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</TotalTime>
  <Words>611</Words>
  <Application>Microsoft Office PowerPoint</Application>
  <PresentationFormat>Экран (4:3)</PresentationFormat>
  <Paragraphs>154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Поток</vt:lpstr>
      <vt:lpstr>Формула</vt:lpstr>
      <vt:lpstr>Длина окружности  и площадь круга</vt:lpstr>
      <vt:lpstr>Повторение</vt:lpstr>
      <vt:lpstr>Устный опрос </vt:lpstr>
      <vt:lpstr>Круглые предметы вокруг нас</vt:lpstr>
      <vt:lpstr>Окружность - геометрическая фигура, состоящая из точек плоскости, равноудаленных от данной точки</vt:lpstr>
      <vt:lpstr>Круг - это окружность и часть плоскости, которая лежит внутри данной окружности</vt:lpstr>
      <vt:lpstr>Радиус  –  это отрезок, соединяющий центр окружности с любой точкой окружности</vt:lpstr>
      <vt:lpstr>Диаметр –  это отрезок, соединяющий любые две точки окружности и проходящий через ее центр</vt:lpstr>
      <vt:lpstr>Слайд 9</vt:lpstr>
      <vt:lpstr>Слайд 10</vt:lpstr>
      <vt:lpstr>Практическая работа </vt:lpstr>
      <vt:lpstr>Слайд 12</vt:lpstr>
      <vt:lpstr>Слайд 13</vt:lpstr>
      <vt:lpstr>Немного истории</vt:lpstr>
      <vt:lpstr>Слайд 15</vt:lpstr>
      <vt:lpstr>Формулы длины окружности</vt:lpstr>
      <vt:lpstr>Задачи</vt:lpstr>
      <vt:lpstr>Слайд 18</vt:lpstr>
      <vt:lpstr>Найти правильный ответ</vt:lpstr>
      <vt:lpstr>Площадь круга</vt:lpstr>
      <vt:lpstr>Реши задачи</vt:lpstr>
      <vt:lpstr>Проверь себя!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Длинна окружности и площадь круга</dc:title>
  <dc:creator>Андрей</dc:creator>
  <cp:lastModifiedBy>Андрей</cp:lastModifiedBy>
  <cp:revision>21</cp:revision>
  <dcterms:created xsi:type="dcterms:W3CDTF">2015-01-19T19:25:08Z</dcterms:created>
  <dcterms:modified xsi:type="dcterms:W3CDTF">2015-01-20T20:28:06Z</dcterms:modified>
</cp:coreProperties>
</file>