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73" r:id="rId4"/>
    <p:sldId id="261" r:id="rId5"/>
    <p:sldId id="265" r:id="rId6"/>
    <p:sldId id="294" r:id="rId7"/>
    <p:sldId id="295" r:id="rId8"/>
    <p:sldId id="296" r:id="rId9"/>
    <p:sldId id="297" r:id="rId10"/>
    <p:sldId id="305" r:id="rId11"/>
    <p:sldId id="306" r:id="rId12"/>
    <p:sldId id="307" r:id="rId13"/>
    <p:sldId id="308" r:id="rId14"/>
    <p:sldId id="325" r:id="rId15"/>
    <p:sldId id="326" r:id="rId16"/>
    <p:sldId id="298" r:id="rId17"/>
    <p:sldId id="309" r:id="rId18"/>
    <p:sldId id="310" r:id="rId19"/>
    <p:sldId id="311" r:id="rId20"/>
    <p:sldId id="312" r:id="rId21"/>
    <p:sldId id="313" r:id="rId22"/>
    <p:sldId id="314" r:id="rId23"/>
    <p:sldId id="316" r:id="rId24"/>
    <p:sldId id="317" r:id="rId25"/>
    <p:sldId id="318" r:id="rId26"/>
    <p:sldId id="319" r:id="rId27"/>
    <p:sldId id="320" r:id="rId28"/>
    <p:sldId id="321" r:id="rId29"/>
    <p:sldId id="322" r:id="rId30"/>
    <p:sldId id="323" r:id="rId31"/>
    <p:sldId id="280" r:id="rId32"/>
    <p:sldId id="282" r:id="rId33"/>
    <p:sldId id="281" r:id="rId34"/>
    <p:sldId id="300" r:id="rId35"/>
    <p:sldId id="301" r:id="rId36"/>
    <p:sldId id="302" r:id="rId37"/>
    <p:sldId id="288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6" d="100"/>
          <a:sy n="76" d="100"/>
        </p:scale>
        <p:origin x="-1656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BE11CBF-E7EC-4842-9B84-C49513916D0E}" type="datetimeFigureOut">
              <a:rPr lang="ru-RU"/>
              <a:pPr>
                <a:defRPr/>
              </a:pPr>
              <a:t>05.12.2022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9FEB397-AFE6-45C2-B823-809469155B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13973-1212-4C52-B55B-0938CD76D681}" type="datetimeFigureOut">
              <a:rPr lang="ru-RU"/>
              <a:pPr>
                <a:defRPr/>
              </a:pPr>
              <a:t>05.12.2022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96B6-B886-4F40-8B95-813D4A0D0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DF41C-30D7-4AA0-8E31-420037C9578D}" type="datetimeFigureOut">
              <a:rPr lang="ru-RU"/>
              <a:pPr>
                <a:defRPr/>
              </a:pPr>
              <a:t>05.12.2022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EEC68-BB44-4318-954B-C76FAE213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DB83A-49D6-4556-A06C-89FA8345289B}" type="datetimeFigureOut">
              <a:rPr lang="ru-RU"/>
              <a:pPr>
                <a:defRPr/>
              </a:pPr>
              <a:t>05.12.2022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BB9AA-1E88-479A-997E-1400CA5495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33ADE9-C554-4229-924F-4332CBF279FE}" type="datetimeFigureOut">
              <a:rPr lang="ru-RU"/>
              <a:pPr>
                <a:defRPr/>
              </a:pPr>
              <a:t>05.12.2022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C57BFD-74B6-4C99-BB37-2B76185BD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5C1C37-439D-4476-B385-CA79BB26F094}" type="datetimeFigureOut">
              <a:rPr lang="ru-RU"/>
              <a:pPr>
                <a:defRPr/>
              </a:pPr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65DF09-4491-4CB6-A698-0528059AC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5FC9EC-6C82-49FA-B5C1-868182A1B5CD}" type="datetimeFigureOut">
              <a:rPr lang="ru-RU"/>
              <a:pPr>
                <a:defRPr/>
              </a:pPr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EC0907-2453-4206-AC51-C9C748F38A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B08152-0586-4FDC-AF3B-8189188119DD}" type="datetimeFigureOut">
              <a:rPr lang="ru-RU"/>
              <a:pPr>
                <a:defRPr/>
              </a:pPr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D64277C-1286-403D-963A-8053233A70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D9931-776C-49D2-858B-F38460EDCE2D}" type="datetimeFigureOut">
              <a:rPr lang="ru-RU"/>
              <a:pPr>
                <a:defRPr/>
              </a:pPr>
              <a:t>05.12.2022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40409-6C92-4551-BB13-D2F112DB54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44E5F0-5857-4325-96C2-378E06BA8858}" type="datetimeFigureOut">
              <a:rPr lang="ru-RU"/>
              <a:pPr>
                <a:defRPr/>
              </a:pPr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7E5806-9AD3-4D31-B41D-198702377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7E5D410-88F9-4341-9F51-204F8FA05D7E}" type="datetimeFigureOut">
              <a:rPr lang="ru-RU"/>
              <a:pPr>
                <a:defRPr/>
              </a:pPr>
              <a:t>05.12.2022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8C5AF4D-DFE8-4B4D-AA77-0293516A1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FFB8AEF-80F3-4491-8120-8229765A7F1E}" type="datetimeFigureOut">
              <a:rPr lang="ru-RU"/>
              <a:pPr>
                <a:defRPr/>
              </a:pPr>
              <a:t>05.12.2022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952518E-94B7-4A30-9E56-A630E849D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6" r:id="rId6"/>
    <p:sldLayoutId id="2147483670" r:id="rId7"/>
    <p:sldLayoutId id="2147483677" r:id="rId8"/>
    <p:sldLayoutId id="2147483678" r:id="rId9"/>
    <p:sldLayoutId id="2147483669" r:id="rId10"/>
    <p:sldLayoutId id="214748366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3357563"/>
            <a:ext cx="7772400" cy="1200150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r>
              <a:rPr lang="ru-RU" sz="2400" u="sng" dirty="0" smtClean="0">
                <a:solidFill>
                  <a:srgbClr val="000099"/>
                </a:solidFill>
                <a:latin typeface="Times New Roman" pitchFamily="18" charset="0"/>
              </a:rPr>
              <a:t>Подготовила</a:t>
            </a:r>
            <a:r>
              <a:rPr lang="en-US" sz="2400" u="sng" dirty="0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ru-RU" sz="800" dirty="0" smtClean="0">
                <a:solidFill>
                  <a:srgbClr val="000099"/>
                </a:solidFill>
                <a:latin typeface="Arial" charset="0"/>
              </a:rPr>
              <a:t> :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400" dirty="0">
                <a:solidFill>
                  <a:srgbClr val="000099"/>
                </a:solidFill>
                <a:latin typeface="Times New Roman" pitchFamily="18" charset="0"/>
              </a:rPr>
              <a:t>В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</a:rPr>
              <a:t>оспитатель: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</a:rPr>
              <a:t>МАДОУ 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</a:rPr>
              <a:t>«Детский сад 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</a:rPr>
              <a:t>№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</a:rPr>
              <a:t>11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</a:rPr>
              <a:t>»  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</a:rPr>
              <a:t>Имени Героя России </a:t>
            </a:r>
            <a:r>
              <a:rPr lang="ru-RU" sz="2400" dirty="0" err="1" smtClean="0">
                <a:solidFill>
                  <a:srgbClr val="000099"/>
                </a:solidFill>
                <a:latin typeface="Times New Roman" pitchFamily="18" charset="0"/>
              </a:rPr>
              <a:t>Ильфата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</a:rPr>
              <a:t> Закирова</a:t>
            </a:r>
            <a:endParaRPr lang="ru-RU" sz="24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marR="0" eaLnBrk="1" hangingPunct="1">
              <a:lnSpc>
                <a:spcPct val="80000"/>
              </a:lnSpc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</a:rPr>
              <a:t>Ксения Юрьевна 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</a:rPr>
              <a:t>Кузнецова</a:t>
            </a:r>
          </a:p>
          <a:p>
            <a:pPr marR="0" eaLnBrk="1" hangingPunct="1">
              <a:lnSpc>
                <a:spcPct val="80000"/>
              </a:lnSpc>
            </a:pPr>
            <a:endParaRPr lang="ru-RU" sz="2400" dirty="0">
              <a:solidFill>
                <a:srgbClr val="000099"/>
              </a:solidFill>
              <a:latin typeface="Times New Roman" pitchFamily="18" charset="0"/>
            </a:endParaRPr>
          </a:p>
          <a:p>
            <a:pPr marR="0" eaLnBrk="1" hangingPunct="1">
              <a:lnSpc>
                <a:spcPct val="80000"/>
              </a:lnSpc>
            </a:pPr>
            <a:endParaRPr lang="ru-RU" sz="24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marR="0" eaLnBrk="1" hangingPunct="1">
              <a:lnSpc>
                <a:spcPct val="80000"/>
              </a:lnSpc>
            </a:pPr>
            <a:endParaRPr lang="ru-RU" sz="2400" dirty="0">
              <a:solidFill>
                <a:srgbClr val="000099"/>
              </a:solidFill>
              <a:latin typeface="Times New Roman" pitchFamily="18" charset="0"/>
            </a:endParaRPr>
          </a:p>
          <a:p>
            <a:pPr marR="0" algn="ctr" eaLnBrk="1" hangingPunct="1">
              <a:lnSpc>
                <a:spcPct val="80000"/>
              </a:lnSpc>
            </a:pPr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Ижевск, 2020 г.</a:t>
            </a:r>
            <a:endParaRPr lang="ru-RU" sz="2400" dirty="0" smtClean="0">
              <a:latin typeface="Times New Roman" pitchFamily="18" charset="0"/>
            </a:endParaRPr>
          </a:p>
        </p:txBody>
      </p:sp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250825" y="1196975"/>
            <a:ext cx="8569325" cy="1931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ЛИЧНОСТНО - </a:t>
            </a:r>
          </a:p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ОРИЕНТИРОВАННЫЕ </a:t>
            </a:r>
          </a:p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ТЕХНОЛОГИИ В ДЕТСКОМ САДУ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42875"/>
            <a:ext cx="8643937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H:\положение по родительским уголкам\поделки фото\фото к презентации 0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42852"/>
            <a:ext cx="3786214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:\положение по родительским уголкам\поделки фото\фото к презентации 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142852"/>
            <a:ext cx="378621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G:\материал ПО СЕМИНАРУ ПРАКТИКУМУ\фото\P10205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26" y="3143248"/>
            <a:ext cx="3500462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G:\материал ПО СЕМИНАРУ ПРАКТИКУМУ\фото\P102057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29322" y="4286256"/>
            <a:ext cx="307183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G:\материал ПО СЕМИНАРУ ПРАКТИКУМУ\фото\P102058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282" y="4357694"/>
            <a:ext cx="307183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37" name="WordArt 9"/>
          <p:cNvSpPr>
            <a:spLocks noChangeArrowheads="1" noChangeShapeType="1" noTextEdit="1"/>
          </p:cNvSpPr>
          <p:nvPr/>
        </p:nvSpPr>
        <p:spPr bwMode="auto">
          <a:xfrm>
            <a:off x="1116013" y="2708275"/>
            <a:ext cx="7400925" cy="5238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Times New Roman"/>
                <a:cs typeface="Times New Roman"/>
              </a:rPr>
              <a:t>примеры совместной деятельности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395"/>
            <a:ext cx="9144000" cy="67812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1\Desktop\make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1\Desktop\5a5936725739d0f1b538b7c06745d8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333375"/>
            <a:ext cx="55149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3" descr="C:\Users\1\Desktop\detsad-324484-14285153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2492375"/>
            <a:ext cx="5295900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600" smtClean="0">
                <a:solidFill>
                  <a:schemeClr val="accent2"/>
                </a:solidFill>
                <a:effectLst/>
                <a:latin typeface="Times New Roman" pitchFamily="18" charset="0"/>
              </a:rPr>
              <a:t>Технология «Выбор»</a:t>
            </a:r>
          </a:p>
        </p:txBody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mtClean="0">
                <a:solidFill>
                  <a:srgbClr val="000099"/>
                </a:solidFill>
                <a:latin typeface="Times New Roman" pitchFamily="18" charset="0"/>
              </a:rPr>
              <a:t>Проводится с детьми старшего дошкольного возраста.</a:t>
            </a:r>
          </a:p>
          <a:p>
            <a:pPr>
              <a:buFont typeface="Wingdings 3" pitchFamily="18" charset="2"/>
              <a:buNone/>
            </a:pPr>
            <a:r>
              <a:rPr lang="ru-RU" u="sng" smtClean="0">
                <a:solidFill>
                  <a:srgbClr val="000099"/>
                </a:solidFill>
                <a:latin typeface="Times New Roman" pitchFamily="18" charset="0"/>
              </a:rPr>
              <a:t>Суть идеи</a:t>
            </a:r>
            <a:r>
              <a:rPr lang="ru-RU" smtClean="0">
                <a:solidFill>
                  <a:srgbClr val="000099"/>
                </a:solidFill>
                <a:latin typeface="Times New Roman" pitchFamily="18" charset="0"/>
              </a:rPr>
              <a:t>: </a:t>
            </a:r>
            <a:r>
              <a:rPr lang="ru-RU" i="1" smtClean="0">
                <a:solidFill>
                  <a:srgbClr val="000099"/>
                </a:solidFill>
                <a:latin typeface="Times New Roman" pitchFamily="18" charset="0"/>
              </a:rPr>
              <a:t>Один раз в неделею в определенное время каждый ребенок группы самостоятельно выбирает вид деятельности, которым он будет заниматься: петь, танцевать, играть на музыкальных инструментах, рисовать, лепить, мастерить, играть в интеллектуальные и спортивные игры и т.д.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/>
          </p:cNvSpPr>
          <p:nvPr>
            <p:ph type="body" idx="1"/>
          </p:nvPr>
        </p:nvSpPr>
        <p:spPr>
          <a:xfrm>
            <a:off x="468313" y="620713"/>
            <a:ext cx="8229600" cy="4525962"/>
          </a:xfrm>
        </p:spPr>
        <p:txBody>
          <a:bodyPr/>
          <a:lstStyle/>
          <a:p>
            <a:r>
              <a:rPr lang="ru-RU" sz="2300" smtClean="0">
                <a:solidFill>
                  <a:srgbClr val="000099"/>
                </a:solidFill>
                <a:latin typeface="Times New Roman" pitchFamily="18" charset="0"/>
              </a:rPr>
              <a:t>Ребенок сообщает об этом воспитателю, прикрепляя фотографию на цветок  на специально созданного   стенда </a:t>
            </a:r>
            <a:r>
              <a:rPr lang="ru-RU" sz="2300" i="1" smtClean="0">
                <a:solidFill>
                  <a:srgbClr val="000099"/>
                </a:solidFill>
                <a:latin typeface="Times New Roman" pitchFamily="18" charset="0"/>
              </a:rPr>
              <a:t>«Я выбираю».</a:t>
            </a:r>
          </a:p>
          <a:p>
            <a:r>
              <a:rPr lang="ru-RU" sz="2300" smtClean="0">
                <a:solidFill>
                  <a:srgbClr val="000099"/>
                </a:solidFill>
                <a:latin typeface="Times New Roman" pitchFamily="18" charset="0"/>
              </a:rPr>
              <a:t>Цветок обозначает вид  детской деятельности </a:t>
            </a:r>
          </a:p>
          <a:p>
            <a:r>
              <a:rPr lang="ru-RU" sz="2300" smtClean="0">
                <a:solidFill>
                  <a:srgbClr val="000099"/>
                </a:solidFill>
                <a:latin typeface="Times New Roman" pitchFamily="18" charset="0"/>
              </a:rPr>
              <a:t>По мере заполнения стенда фотографиями определяются группы детей, объединенные в разные виды деятельности.</a:t>
            </a:r>
          </a:p>
          <a:p>
            <a:r>
              <a:rPr lang="ru-RU" sz="2300" smtClean="0">
                <a:solidFill>
                  <a:srgbClr val="000099"/>
                </a:solidFill>
                <a:latin typeface="Times New Roman" pitchFamily="18" charset="0"/>
              </a:rPr>
              <a:t>В назначенное время они идут в музыкальный, спортивный зал, изостудию, творческую мастерскую, в комнату ИКТ, сенсорную комнату, комнату Монтессори и т.д. и занимаются с педагогами.</a:t>
            </a:r>
          </a:p>
          <a:p>
            <a:r>
              <a:rPr lang="ru-RU" sz="2300" smtClean="0">
                <a:solidFill>
                  <a:srgbClr val="000099"/>
                </a:solidFill>
                <a:latin typeface="Times New Roman" pitchFamily="18" charset="0"/>
              </a:rPr>
              <a:t>Через 25-30 мин. они возвращаются в свои группы</a:t>
            </a:r>
          </a:p>
          <a:p>
            <a:endParaRPr lang="ru-RU" sz="2300" smtClean="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2300" smtClean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Эффективная организация развивающей среды ДОУ :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Уголок настроения;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«Здравствуй, я пришел»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Ладошка успеха;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Стул именинника;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Панорама добрых дел;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Звезда недели (дня);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Персональная выставка;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Остров сокровищ или сундук сокровищ;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Полянка драгоценностей;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Книга рекордов (о спортивных достижениях) и т.д.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Карта - путеводитель (выбор ребенком вида деятельности)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ru-RU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Специфика заключается в том, что созданная в группах развивающая среда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ru-RU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-  обеспечивает ребенку чувства защищенности, доверия  к миру, радости существования ;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ru-RU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- формирует   предпосылки  личностной культуры;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ru-RU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- развивает индивидуальность каждого воспитанника.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ru-RU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Условия реализации ЛОТ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1"/>
          <p:cNvSpPr txBox="1">
            <a:spLocks/>
          </p:cNvSpPr>
          <p:nvPr/>
        </p:nvSpPr>
        <p:spPr bwMode="auto">
          <a:xfrm>
            <a:off x="468313" y="14843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55000" lnSpcReduction="20000"/>
          </a:bodyPr>
          <a:lstStyle/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/>
            </a:pPr>
            <a:r>
              <a:rPr lang="ru-RU" sz="27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7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Эффективная организация развивающей среды ДОУ :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-"/>
              <a:defRPr/>
            </a:pPr>
            <a:r>
              <a:rPr lang="ru-RU" sz="27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Уголок настроения;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-"/>
              <a:defRPr/>
            </a:pPr>
            <a:r>
              <a:rPr lang="ru-RU" sz="27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«Здравствуй, я пришел»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-"/>
              <a:defRPr/>
            </a:pPr>
            <a:r>
              <a:rPr lang="ru-RU" sz="27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Ладошка успеха;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-"/>
              <a:defRPr/>
            </a:pPr>
            <a:r>
              <a:rPr lang="ru-RU" sz="27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Стул именинника;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-"/>
              <a:defRPr/>
            </a:pPr>
            <a:r>
              <a:rPr lang="ru-RU" sz="27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Панорама добрых дел;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-"/>
              <a:defRPr/>
            </a:pPr>
            <a:r>
              <a:rPr lang="ru-RU" sz="27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Звезда недели (дня);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-"/>
              <a:defRPr/>
            </a:pPr>
            <a:r>
              <a:rPr lang="ru-RU" sz="27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Персональная выставка;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-"/>
              <a:defRPr/>
            </a:pPr>
            <a:r>
              <a:rPr lang="ru-RU" sz="27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Остров сокровищ или сундук сокровищ;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-"/>
              <a:defRPr/>
            </a:pPr>
            <a:r>
              <a:rPr lang="ru-RU" sz="27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Полянка драгоценностей;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-"/>
              <a:defRPr/>
            </a:pPr>
            <a:r>
              <a:rPr lang="ru-RU" sz="27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Книга рекордов (о спортивных достижениях) и т.д.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-"/>
              <a:defRPr/>
            </a:pPr>
            <a:r>
              <a:rPr lang="ru-RU" sz="27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Карта - путеводитель (выбор ребенком вида деятельности)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endParaRPr lang="ru-RU" sz="27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r>
              <a:rPr lang="ru-RU" sz="2700" i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Специфика заключается в том, что созданная в группах развивающая среда 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r>
              <a:rPr lang="ru-RU" sz="2700" i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-  обеспечивает ребенку чувства защищенности, доверия  к миру, радости существования ;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r>
              <a:rPr lang="ru-RU" sz="2700" i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- формирует   предпосылки  личностной культуры;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r>
              <a:rPr lang="ru-RU" sz="2700" i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- развивает индивидуальность каждого воспитанника.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endParaRPr lang="ru-RU" sz="27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ru-RU" sz="2700" dirty="0">
              <a:latin typeface="+mn-lt"/>
              <a:cs typeface="+mn-cs"/>
            </a:endParaRP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ru-RU" sz="27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«Уголок настроения» или «Азбука настроения»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Users\1\Desktop\p41_pict040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84313"/>
            <a:ext cx="3581400" cy="3200400"/>
          </a:xfrm>
        </p:spPr>
      </p:pic>
      <p:pic>
        <p:nvPicPr>
          <p:cNvPr id="27651" name="Picture 3" descr="C:\Users\1\Desktop\dobro-pozhalovat-v-gruppu-knopochki4-640x480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2024063"/>
            <a:ext cx="59531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1\Desktop\image_72809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88913"/>
            <a:ext cx="4953000" cy="3714750"/>
          </a:xfrm>
        </p:spPr>
      </p:pic>
      <p:pic>
        <p:nvPicPr>
          <p:cNvPr id="28675" name="Picture 3" descr="C:\Users\1\Desktop\P10702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2924175"/>
            <a:ext cx="4932363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1\Desktop\img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268413"/>
            <a:ext cx="5219700" cy="3278187"/>
          </a:xfrm>
        </p:spPr>
      </p:pic>
      <p:pic>
        <p:nvPicPr>
          <p:cNvPr id="29699" name="Picture 3" descr="C:\Users\1\Desktop\image004_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0"/>
            <a:ext cx="3895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i="1" smtClean="0">
                <a:solidFill>
                  <a:srgbClr val="000099"/>
                </a:solidFill>
                <a:latin typeface="Times New Roman" pitchFamily="18" charset="0"/>
              </a:rPr>
              <a:t>Согласно ФГОС ДО,  образовательный процесс в ДОУ  должен строиться на принципе личностно-ориентированного взаимодействия взрослых с детьми, создавать условия для развития личности ребенка, способствовать развитию любознательности как основы познавательной активности, обеспечивать развитие его творческих способностей и заботу о его эмоциональном благополучии.</a:t>
            </a:r>
            <a:r>
              <a:rPr lang="ru-RU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ru-RU" smtClean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1\Desktop\40259c17e33707cc35ee843d8a939cc8.jp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1125538"/>
            <a:ext cx="6335712" cy="47545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3" descr="C:\Users\1\Desktop\480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8913"/>
            <a:ext cx="4103687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4" descr="C:\Users\1\Desktop\dobro-pozhalovat-v-detskij-sad-3-poselka-lvovskoe-2-640x4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2997200"/>
            <a:ext cx="4224337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Ладошка успеха 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Прямоугольник 4"/>
          <p:cNvSpPr>
            <a:spLocks noChangeArrowheads="1"/>
          </p:cNvSpPr>
          <p:nvPr/>
        </p:nvSpPr>
        <p:spPr bwMode="auto">
          <a:xfrm>
            <a:off x="5364163" y="1412875"/>
            <a:ext cx="360045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 ладошках из бумаги записывают достижение и прикрепляют рядом с фотографией. Заполнение «ладошки» можно поручить и самому ребенку. Родители, придя в детский сад, спешат узнать, чего добился их ребенок в течение дня (недели). Просят рассказать, как он добился успеха. В группе ребенок рассказывает сверстникам о том, чему он научился вне детского сада.</a:t>
            </a:r>
          </a:p>
        </p:txBody>
      </p:sp>
      <p:pic>
        <p:nvPicPr>
          <p:cNvPr id="32771" name="Picture 2" descr="C:\Users\1\Desktop\detsad-184480-14148430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84313"/>
            <a:ext cx="5305425" cy="3981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Копилка достижений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C:\Users\1\Desktop\detsad-184480-141484313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1484313"/>
            <a:ext cx="5305425" cy="3981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Содержимое 1"/>
          <p:cNvSpPr>
            <a:spLocks noGrp="1"/>
          </p:cNvSpPr>
          <p:nvPr>
            <p:ph idx="1"/>
          </p:nvPr>
        </p:nvSpPr>
        <p:spPr>
          <a:xfrm>
            <a:off x="457200" y="1481138"/>
            <a:ext cx="4186238" cy="4525962"/>
          </a:xfrm>
        </p:spPr>
        <p:txBody>
          <a:bodyPr/>
          <a:lstStyle/>
          <a:p>
            <a:pPr algn="ctr">
              <a:buFont typeface="Wingdings 3" pitchFamily="18" charset="2"/>
              <a:buNone/>
            </a:pPr>
            <a: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 самом видном месте вывешивается плакат с фотографией дошкольника, избранного "Звездой дня". Каждый ребенок группы по очереди должен занять это место. Ценность такого компонента в том, что он направлен на формирование положительной "я-концепции", развитие самосознания и самооценки.  </a:t>
            </a:r>
            <a:endParaRPr lang="ru-RU" sz="2000" smtClean="0">
              <a:solidFill>
                <a:srgbClr val="000099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"Звезда дня"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9" name="Picture 2" descr="C:\Users\1\Desktop\1285328105_efb43e885ca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1484313"/>
            <a:ext cx="3173412" cy="449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Содержимое 1"/>
          <p:cNvSpPr>
            <a:spLocks noGrp="1"/>
          </p:cNvSpPr>
          <p:nvPr>
            <p:ph idx="1"/>
          </p:nvPr>
        </p:nvSpPr>
        <p:spPr>
          <a:xfrm>
            <a:off x="179388" y="1481138"/>
            <a:ext cx="4176712" cy="4468812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Накопленные в течение месяца достижения дошкольника служат стимулом к его развитию. </a:t>
            </a:r>
            <a:r>
              <a:rPr lang="ru-RU" sz="2000" smtClean="0">
                <a:solidFill>
                  <a:srgbClr val="000099"/>
                </a:solidFill>
              </a:rPr>
              <a:t> </a:t>
            </a:r>
            <a: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вагончиках  вклеивается фотография ребенка, под ней можно приклеивать или звездочки или цветочки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"Панорама добрых дел"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3" name="Picture 2" descr="C:\Users\1\Desktop\1318488238_2011-10-13_1043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196975"/>
            <a:ext cx="3816350" cy="542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«Цветок настроения» 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C:\Users\1\Desktop\cf3ee78681ac085b0337b6e4d94bf46f.jp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981075"/>
            <a:ext cx="5956300" cy="4464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mtClean="0"/>
              <a:t> </a:t>
            </a:r>
            <a:r>
              <a:rPr lang="ru-RU" sz="2800" smtClean="0">
                <a:solidFill>
                  <a:srgbClr val="39639D"/>
                </a:solidFill>
                <a:latin typeface="Times New Roman" pitchFamily="18" charset="0"/>
                <a:cs typeface="Times New Roman" pitchFamily="18" charset="0"/>
              </a:rPr>
              <a:t>Детское коллекционирование (разнообразные предметы-накопители: коробки, сундучки, сокровищницы с разными мелкими предметами), систематизация и изучение собираемого. </a:t>
            </a:r>
          </a:p>
          <a:p>
            <a:pPr>
              <a:buFont typeface="Wingdings 3" pitchFamily="18" charset="2"/>
              <a:buNone/>
            </a:pPr>
            <a:r>
              <a:rPr lang="ru-RU" sz="2800" smtClean="0">
                <a:solidFill>
                  <a:srgbClr val="39639D"/>
                </a:solidFill>
                <a:latin typeface="Times New Roman" pitchFamily="18" charset="0"/>
                <a:cs typeface="Times New Roman" pitchFamily="18" charset="0"/>
              </a:rPr>
              <a:t>Ребенок – коллекционер; воспитатель – помощник;</a:t>
            </a:r>
          </a:p>
          <a:p>
            <a:pPr>
              <a:buFont typeface="Wingdings 3" pitchFamily="18" charset="2"/>
              <a:buNone/>
            </a:pPr>
            <a:r>
              <a:rPr lang="ru-RU" sz="2800" smtClean="0">
                <a:solidFill>
                  <a:srgbClr val="39639D"/>
                </a:solidFill>
                <a:latin typeface="Times New Roman" pitchFamily="18" charset="0"/>
                <a:cs typeface="Times New Roman" pitchFamily="18" charset="0"/>
              </a:rPr>
              <a:t>родитель – активный соучастник.</a:t>
            </a:r>
          </a:p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"Островок  сокровищ</a:t>
            </a:r>
            <a:r>
              <a:rPr lang="ru-RU" dirty="0" smtClean="0">
                <a:solidFill>
                  <a:srgbClr val="FF0000"/>
                </a:solidFill>
              </a:rPr>
              <a:t>"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Предлагается с игровым кубиком и набором разнообразных карточек по всем видам детской деятельности. </a:t>
            </a:r>
          </a:p>
          <a:p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 помощью путеводителя дети могут путешествовать по зонам («островкам деятельностей»)</a:t>
            </a:r>
            <a:r>
              <a:rPr lang="ru-RU" sz="2400" smtClean="0">
                <a:solidFill>
                  <a:srgbClr val="000099"/>
                </a:solidFill>
              </a:rPr>
              <a:t> </a:t>
            </a:r>
          </a:p>
          <a:p>
            <a:endParaRPr lang="ru-RU" sz="2400" smtClean="0">
              <a:solidFill>
                <a:srgbClr val="000099"/>
              </a:solidFill>
            </a:endParaRPr>
          </a:p>
          <a:p>
            <a:endParaRPr lang="ru-RU" sz="2400" smtClean="0"/>
          </a:p>
          <a:p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Коробочка с бейджиками с надписью роли, которую сегодня ребенок исполняет: "эколог", «почтальон", "бармен", "гардеробщик", «банкир», "главный строитель", "директор гаража« и т.д.)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algn="ctr">
              <a:defRPr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«Карта – путеводитель»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542727" y="3437508"/>
            <a:ext cx="8229600" cy="922114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eaLnBrk="0" hangingPunct="0"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«Деловые хлопоты»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602287"/>
          </a:xfrm>
        </p:spPr>
        <p:txBody>
          <a:bodyPr/>
          <a:lstStyle/>
          <a:p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Таким образом, при формировании предметно-развивающей среды группы не будет  жесткого стандарта, педагоги  будут учитывать особенности образовательного учреждения и детей, их темперамент, подвижность, наличие лидерских качеств, познавательные интересы, показатели развития, социальные условия жизни.</a:t>
            </a:r>
          </a:p>
          <a:p>
            <a:r>
              <a:rPr lang="ru-RU" sz="2400" i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Инновационный подход </a:t>
            </a:r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выражается  в постановке целей образовательного процесса: развитие личности, общих и специальных способностей, компетентности детей  и педагогов (</a:t>
            </a:r>
            <a: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традиционный подход – формирование ЗУН</a:t>
            </a:r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u="sng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Личностно-ориентированная технология </a:t>
            </a:r>
            <a:r>
              <a:rPr lang="ru-RU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– это организация воспитательного процесса на основе глубокого уважения к личности ребенка, учете особенностей его индивидуального развития, отношения к нему как к сознательному, полноправному участнику воспитательного процесса.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Личностно-ориентированная  технология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Технологии сотрудничества на образовательной деятельности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Структура образовательной деятельности по технологии сотрудничества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800" b="1" u="sng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первом этапе </a:t>
            </a:r>
            <a:r>
              <a:rPr lang="ru-RU" sz="1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детям предлагается </a:t>
            </a:r>
            <a:r>
              <a:rPr lang="ru-RU" sz="1800" b="1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проблемная ситуация</a:t>
            </a:r>
            <a:r>
              <a:rPr lang="ru-RU" sz="1800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 которая побуждает детей к поиску решения не только поставленной проблемы, но и способов организации для успешного решения, например: «Как мы будем работать? Как легче и быстрее выполнить это задание?»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Для поиска решения задачи педагог организует </a:t>
            </a:r>
            <a:r>
              <a:rPr lang="ru-RU" sz="1800" b="1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дискуссию</a:t>
            </a:r>
            <a:r>
              <a:rPr lang="ru-RU" sz="1800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 в процессе которой каждый ребенок хочет высказаться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1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Обобщив несколько точек зрения детей, воспитатель объединяет и предлагает проверить кто прав, через реальные действия: «вот попробуем выполнить, и увидим, кто из нас был прав»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Технология сотрудничества на ОД</a:t>
            </a:r>
            <a:endParaRPr lang="ru-RU" sz="36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u="sng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Второй структурный элемент ОД </a:t>
            </a:r>
            <a:r>
              <a:rPr lang="ru-RU" sz="2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– определение формы организации детей и воспитателя с детьми для решения задачи. Технология сотрудничества предполагает два вида взаимодействия детей друг с другом:</a:t>
            </a:r>
            <a:br>
              <a:rPr lang="ru-RU" sz="2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– </a:t>
            </a:r>
            <a:r>
              <a:rPr lang="ru-RU" sz="2800" b="1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работа в парах</a:t>
            </a:r>
            <a:r>
              <a:rPr lang="ru-RU" sz="2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, в которой дошкольники осваивают один из видов сотрудничества: действия по правилу (т.е. разделение материала по какому либо признаку) или по роли (т.е. разделение функций).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деятельность в </a:t>
            </a:r>
            <a:r>
              <a:rPr lang="ru-RU" sz="2800" b="1" i="1" dirty="0" err="1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микрогруппах</a:t>
            </a:r>
            <a:r>
              <a:rPr lang="ru-RU" sz="2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 совместно действующих детей.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Дети должны понять, что успешность выполнения задания зависят от планирования совместных действий, коллективного замысла будущего продукта, от работы каждого члена группы.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Групповая поддержка, возможность действовать заодно с другими, вызывают у детей, чувство защищённости, которое облегчает любой шаг в неизведанное, даже в такие напряжённые ситуации, как выход к доске (мольберту) или ответ с места.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288" y="765175"/>
            <a:ext cx="8291512" cy="5241925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u="sng" dirty="0" smtClean="0">
                <a:solidFill>
                  <a:schemeClr val="accent4"/>
                </a:solidFill>
              </a:rPr>
              <a:t>3</a:t>
            </a:r>
            <a:r>
              <a:rPr lang="ru-RU" b="1" u="sng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Третий структурный элемент </a:t>
            </a: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– непосредственное выполнение задания, воспитатель может включиться в деятельность детей в паре с ребенком, в группе, или самостоятельно у доски, на отдельном материале.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u="sng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Четвертый структурный элемент </a:t>
            </a: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взаимопроверка</a:t>
            </a: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b="1" i="1" dirty="0" err="1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взаимооценка</a:t>
            </a:r>
            <a:endParaRPr lang="ru-RU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b="1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Взаимопроверка</a:t>
            </a: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b="1" i="1" dirty="0" err="1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взаимооценка</a:t>
            </a:r>
            <a:r>
              <a:rPr lang="ru-RU" b="1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осуществляется при работе детей группами, парами, самостоятельно. Анализу подвергается каждая операция и способ её выполнения.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Важным шагом в этом становится обучение детей </a:t>
            </a:r>
            <a:r>
              <a:rPr lang="ru-RU" b="1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самооценке</a:t>
            </a: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95288" y="188912"/>
            <a:ext cx="8229600" cy="1096947"/>
          </a:xfrm>
        </p:spPr>
        <p:txBody>
          <a:bodyPr wrap="square" lIns="91440" tIns="45720" rIns="91440" bIns="45720" numCol="1" rtlCol="0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3500" dirty="0" smtClean="0">
                <a:effectLst/>
                <a:latin typeface="Arial" charset="0"/>
              </a:rPr>
              <a:t/>
            </a:r>
            <a:br>
              <a:rPr lang="ru-RU" sz="3500" dirty="0" smtClean="0">
                <a:effectLst/>
                <a:latin typeface="Arial" charset="0"/>
              </a:rPr>
            </a:br>
            <a:r>
              <a:rPr lang="ru-RU" sz="3200" dirty="0" smtClean="0">
                <a:solidFill>
                  <a:schemeClr val="accent2"/>
                </a:solidFill>
                <a:effectLst/>
                <a:latin typeface="Times New Roman" pitchFamily="18" charset="0"/>
              </a:rPr>
              <a:t>Приемы личностно – ориентированного взаимодействия</a:t>
            </a:r>
            <a:br>
              <a:rPr lang="ru-RU" sz="3200" dirty="0" smtClean="0">
                <a:solidFill>
                  <a:schemeClr val="accent2"/>
                </a:solidFill>
                <a:effectLst/>
                <a:latin typeface="Times New Roman" pitchFamily="18" charset="0"/>
              </a:rPr>
            </a:br>
            <a:endParaRPr lang="ru-RU" sz="3200" dirty="0" smtClean="0">
              <a:solidFill>
                <a:schemeClr val="accent2"/>
              </a:solidFill>
              <a:effectLst/>
              <a:latin typeface="Times New Roman" pitchFamily="18" charset="0"/>
            </a:endParaRPr>
          </a:p>
        </p:txBody>
      </p:sp>
      <p:sp>
        <p:nvSpPr>
          <p:cNvPr id="45058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268413"/>
            <a:ext cx="8229600" cy="49244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прием </a:t>
            </a:r>
            <a:r>
              <a:rPr lang="ru-RU" sz="2400" b="1" i="1" u="sng" smtClean="0">
                <a:solidFill>
                  <a:srgbClr val="000099"/>
                </a:solidFill>
                <a:latin typeface="Times New Roman" pitchFamily="18" charset="0"/>
              </a:rPr>
              <a:t>«Расклад»</a:t>
            </a:r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 - воспитатель должен знать положительные и отрицательные качества ребенка, но ставку делать только на развитие положительных;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прием </a:t>
            </a:r>
            <a:r>
              <a:rPr lang="ru-RU" sz="2400" b="1" i="1" u="sng" smtClean="0">
                <a:solidFill>
                  <a:srgbClr val="000099"/>
                </a:solidFill>
                <a:latin typeface="Times New Roman" pitchFamily="18" charset="0"/>
              </a:rPr>
              <a:t>«Научи меня, пожалуйста»</a:t>
            </a:r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 - может использоваться для реализации такой формы сотрудничества, как наставничество: ребенок учит взрослого делать то, что сам уже умеет делать. Взрослый прилежно учится, если ребенок согласился стать его наставником;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714375"/>
            <a:ext cx="8229600" cy="5292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прием </a:t>
            </a:r>
            <a:r>
              <a:rPr lang="ru-RU" sz="2400" b="1" i="1" u="sng" smtClean="0">
                <a:solidFill>
                  <a:srgbClr val="000099"/>
                </a:solidFill>
                <a:latin typeface="Times New Roman" pitchFamily="18" charset="0"/>
              </a:rPr>
              <a:t>«Помоги»</a:t>
            </a:r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 - потребность в своей значимости ребенок может реализовать, помогая игрушкам решать их проблемы;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прием </a:t>
            </a:r>
            <a:r>
              <a:rPr lang="ru-RU" sz="2400" b="1" i="1" u="sng" smtClean="0">
                <a:solidFill>
                  <a:srgbClr val="000099"/>
                </a:solidFill>
                <a:latin typeface="Times New Roman" pitchFamily="18" charset="0"/>
              </a:rPr>
              <a:t>«Заражение»</a:t>
            </a:r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 - передача эмоционального состояния от одного индивида к другому;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прием </a:t>
            </a:r>
            <a:r>
              <a:rPr lang="ru-RU" sz="2400" b="1" i="1" u="sng" smtClean="0">
                <a:solidFill>
                  <a:srgbClr val="000099"/>
                </a:solidFill>
                <a:latin typeface="Times New Roman" pitchFamily="18" charset="0"/>
              </a:rPr>
              <a:t>«Все вместе»</a:t>
            </a:r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 построен на желании ребенка чувствовать свою необходимость и значимость в коллективной работе;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прием </a:t>
            </a:r>
            <a:r>
              <a:rPr lang="ru-RU" sz="2400" b="1" i="1" u="sng" smtClean="0">
                <a:solidFill>
                  <a:srgbClr val="000099"/>
                </a:solidFill>
                <a:latin typeface="Times New Roman" pitchFamily="18" charset="0"/>
              </a:rPr>
              <a:t>«Отвлечение»</a:t>
            </a:r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, направленный на отвлечение ребенка от горестных переживаний игрой, наблюдением за чем-либо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571500"/>
            <a:ext cx="8229600" cy="5435600"/>
          </a:xfrm>
        </p:spPr>
        <p:txBody>
          <a:bodyPr/>
          <a:lstStyle/>
          <a:p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прием </a:t>
            </a:r>
            <a:r>
              <a:rPr lang="ru-RU" sz="2400" b="1" i="1" u="sng" smtClean="0">
                <a:solidFill>
                  <a:srgbClr val="000099"/>
                </a:solidFill>
                <a:latin typeface="Times New Roman" pitchFamily="18" charset="0"/>
              </a:rPr>
              <a:t>«Гордость»</a:t>
            </a:r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 основан на желании ребенка чувствовать себя умеющим, компетентным;</a:t>
            </a:r>
          </a:p>
          <a:p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Прием «Утренние сборы» по постановке целей на предстоящий день;</a:t>
            </a:r>
          </a:p>
          <a:p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прием </a:t>
            </a:r>
            <a:r>
              <a:rPr lang="ru-RU" sz="2400" b="1" i="1" u="sng" smtClean="0">
                <a:solidFill>
                  <a:srgbClr val="000099"/>
                </a:solidFill>
                <a:latin typeface="Times New Roman" pitchFamily="18" charset="0"/>
              </a:rPr>
              <a:t>«День прошел», </a:t>
            </a:r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- мысленное возвращение к прошедшему дню и рассказывание обо всем хорошем, что за него случилось у каждого ребенка;</a:t>
            </a:r>
          </a:p>
          <a:p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прием </a:t>
            </a:r>
            <a:r>
              <a:rPr lang="ru-RU" sz="2400" b="1" i="1" u="sng" smtClean="0">
                <a:solidFill>
                  <a:srgbClr val="000099"/>
                </a:solidFill>
                <a:latin typeface="Times New Roman" pitchFamily="18" charset="0"/>
              </a:rPr>
              <a:t>«Эмоциональное обволакивание»</a:t>
            </a:r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</a:rPr>
              <a:t> - общение с ребенком ласковым, добрым тоном, подчеркивание положительных результатов работы, помощь в выполнении поручений и т.д.</a:t>
            </a:r>
          </a:p>
          <a:p>
            <a:endParaRPr lang="ru-RU" sz="2400" smtClean="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2400" smtClean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mtClean="0"/>
              <a:t>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1563" y="785813"/>
            <a:ext cx="7000875" cy="48006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0" indent="-256032" algn="just" fontAlgn="auto">
              <a:spcAft>
                <a:spcPts val="0"/>
              </a:spcAft>
              <a:defRPr/>
            </a:pPr>
            <a:r>
              <a:rPr lang="ru-RU" sz="2000" dirty="0"/>
              <a:t>   </a:t>
            </a:r>
            <a:r>
              <a:rPr lang="ru-RU" sz="24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ЛОТ ставит в центр всей системы дошкольного образования личность ребенка, обеспечение комфортных условий в семье и в детском саду, бесконфликтных и безопасных условий  ее развития, реализации имеющихся природных потенциалов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20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20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300" smtClean="0">
                <a:solidFill>
                  <a:srgbClr val="39639D"/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Личностно-ориентированная  технология  (ЛОТ) образования основана на </a:t>
            </a:r>
            <a:r>
              <a:rPr lang="ru-RU" sz="2300" i="1" smtClean="0">
                <a:solidFill>
                  <a:srgbClr val="39639D"/>
                </a:solidFill>
                <a:latin typeface="Times New Roman" pitchFamily="18" charset="0"/>
                <a:cs typeface="Times New Roman" pitchFamily="18" charset="0"/>
              </a:rPr>
              <a:t>гуманистических принципах</a:t>
            </a:r>
            <a:r>
              <a:rPr lang="ru-RU" sz="2300" smtClean="0">
                <a:solidFill>
                  <a:srgbClr val="39639D"/>
                </a:solidFill>
                <a:latin typeface="Times New Roman" pitchFamily="18" charset="0"/>
                <a:cs typeface="Times New Roman" pitchFamily="18" charset="0"/>
              </a:rPr>
              <a:t>, подчеркивающих право ребенка на собственный путь развития. 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2300" smtClean="0">
                <a:solidFill>
                  <a:srgbClr val="39639D"/>
                </a:solidFill>
                <a:latin typeface="Times New Roman" pitchFamily="18" charset="0"/>
                <a:cs typeface="Times New Roman" pitchFamily="18" charset="0"/>
              </a:rPr>
              <a:t>                    Так называемые три «П»:</a:t>
            </a:r>
          </a:p>
          <a:p>
            <a:pPr eaLnBrk="1" hangingPunct="1">
              <a:lnSpc>
                <a:spcPct val="90000"/>
              </a:lnSpc>
            </a:pPr>
            <a:r>
              <a:rPr lang="ru-RU" sz="2300" smtClean="0">
                <a:solidFill>
                  <a:srgbClr val="39639D"/>
                </a:solidFill>
                <a:latin typeface="Times New Roman" pitchFamily="18" charset="0"/>
                <a:cs typeface="Times New Roman" pitchFamily="18" charset="0"/>
              </a:rPr>
              <a:t>«Понять» – увидеть ребенка «изнутри», посмотреть на мир его глазами, увидеть побудительные мотивы его поведения.</a:t>
            </a:r>
          </a:p>
          <a:p>
            <a:pPr eaLnBrk="1" hangingPunct="1">
              <a:lnSpc>
                <a:spcPct val="90000"/>
              </a:lnSpc>
            </a:pPr>
            <a:r>
              <a:rPr lang="ru-RU" sz="2300" smtClean="0">
                <a:solidFill>
                  <a:srgbClr val="39639D"/>
                </a:solidFill>
                <a:latin typeface="Times New Roman" pitchFamily="18" charset="0"/>
                <a:cs typeface="Times New Roman" pitchFamily="18" charset="0"/>
              </a:rPr>
              <a:t>«Признать» – позитивное отношение к индивидуальности ребенка, независимо от того  радует ли он вас в данный момент  или нет. Признать его индивидуальность.</a:t>
            </a:r>
          </a:p>
          <a:p>
            <a:pPr eaLnBrk="1" hangingPunct="1">
              <a:lnSpc>
                <a:spcPct val="90000"/>
              </a:lnSpc>
            </a:pPr>
            <a:r>
              <a:rPr lang="ru-RU" sz="2300" smtClean="0">
                <a:solidFill>
                  <a:srgbClr val="39639D"/>
                </a:solidFill>
                <a:latin typeface="Times New Roman" pitchFamily="18" charset="0"/>
                <a:cs typeface="Times New Roman" pitchFamily="18" charset="0"/>
              </a:rPr>
              <a:t>«Принять» - всегда учитывать  право ребенка на решение  тех или иных проблем.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Суть личностно – ориентированной модели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Самое главное, чтобы педагог 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-ЛЮБИЛ ДЕТЕЙ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-ЗАБОТИТИЛСЯ О РАЗВИТИИ РЕБЕНКА 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-УВАЖАЛ  РЕБЕНКА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-ВЕРИЛ В РЕБЕНКА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-ЗНАЛ  РЕБЕНКА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-ПОНИМАЛ РЕБЕНКА  («Педагогическая мудрость» А.Сухомлинский)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-БЕРЕЖНО ОТНОСИЛСЯ К ДУХОВНОМУ МИРУ И ПРИРОДЕ РЕБЕНКА - все дети разные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-БЕРЕГ  И РАЗВИВАЛ  ЧУВСТВО СОБСТВЕННОГО ДОСТОИНСТВА  РЕБЕНКА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-ВОСПРИНИМАЛ РЕБЕНКА– как субъекта образования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же нужно сделать,  прежде всего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1"/>
          <p:cNvSpPr>
            <a:spLocks noGrp="1"/>
          </p:cNvSpPr>
          <p:nvPr>
            <p:ph idx="1"/>
          </p:nvPr>
        </p:nvSpPr>
        <p:spPr>
          <a:xfrm>
            <a:off x="500063" y="500063"/>
            <a:ext cx="8229600" cy="4525962"/>
          </a:xfrm>
        </p:spPr>
        <p:txBody>
          <a:bodyPr/>
          <a:lstStyle/>
          <a:p>
            <a:pPr algn="ctr">
              <a:buFont typeface="Wingdings 3" pitchFamily="18" charset="2"/>
              <a:buNone/>
            </a:pPr>
            <a:r>
              <a:rPr lang="ru-RU" sz="3200" smtClean="0">
                <a:solidFill>
                  <a:srgbClr val="FF0000"/>
                </a:solidFill>
                <a:latin typeface="Times New Roman" pitchFamily="18" charset="0"/>
              </a:rPr>
              <a:t>В рамках личностно-ориентированных технологий самостоятельными направлениями выделяются</a:t>
            </a:r>
            <a:r>
              <a:rPr lang="ru-RU" sz="3200" smtClean="0">
                <a:solidFill>
                  <a:srgbClr val="FF0000"/>
                </a:solidFill>
              </a:rPr>
              <a:t>:</a:t>
            </a:r>
          </a:p>
          <a:p>
            <a:r>
              <a:rPr lang="ru-RU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гуманно-личностные технологии</a:t>
            </a:r>
            <a:r>
              <a:rPr lang="ru-RU" smtClean="0">
                <a:solidFill>
                  <a:srgbClr val="39639D"/>
                </a:solidFill>
                <a:latin typeface="Times New Roman" pitchFamily="18" charset="0"/>
                <a:cs typeface="Times New Roman" pitchFamily="18" charset="0"/>
              </a:rPr>
              <a:t>, отличающиеся своей гуманистической сущностью,  психолого-терапевтической направленностью на поддержку личности, в  помощь ей в  период адаптации к условиям дошкольного учреждения. 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88" y="500062"/>
            <a:ext cx="8229600" cy="6241305"/>
          </a:xfrm>
        </p:spPr>
        <p:txBody>
          <a:bodyPr/>
          <a:lstStyle/>
          <a:p>
            <a:r>
              <a:rPr lang="ru-RU" sz="32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Технология сотрудничества</a:t>
            </a:r>
            <a:r>
              <a:rPr lang="ru-RU" dirty="0" smtClean="0">
                <a:solidFill>
                  <a:srgbClr val="39639D"/>
                </a:solidFill>
                <a:latin typeface="Times New Roman" pitchFamily="18" charset="0"/>
                <a:cs typeface="Times New Roman" pitchFamily="18" charset="0"/>
              </a:rPr>
              <a:t> реализует партнерство в системе взаимоотношений «Взрослый - ребенок».</a:t>
            </a:r>
          </a:p>
          <a:p>
            <a:pPr>
              <a:buFont typeface="Wingdings 3" pitchFamily="18" charset="2"/>
              <a:buNone/>
            </a:pPr>
            <a:r>
              <a:rPr lang="ru-RU" dirty="0" smtClean="0">
                <a:solidFill>
                  <a:srgbClr val="39639D"/>
                </a:solidFill>
                <a:latin typeface="Times New Roman" pitchFamily="18" charset="0"/>
                <a:cs typeface="Times New Roman" pitchFamily="18" charset="0"/>
              </a:rPr>
              <a:t> Педагог и дети создают условия развивающей среды, изготавливают пособия, игрушки, подарки к праздникам. Совместно определяют разнообразную творческую деятельность (игры, труд, концерты, праздники, развлечения).</a:t>
            </a:r>
          </a:p>
          <a:p>
            <a:pPr>
              <a:buFont typeface="Wingdings 3" pitchFamily="18" charset="2"/>
              <a:buNone/>
            </a:pPr>
            <a:endParaRPr lang="ru-RU" dirty="0" smtClean="0">
              <a:solidFill>
                <a:srgbClr val="39639D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1.Комнаты психологической разгрузки - это мягкая мебель, много растений, украшающих помещение, игрушки, способствующие индивидуальным играм, оборудование для индивидуальных занятий.  </a:t>
            </a:r>
          </a:p>
          <a:p>
            <a:pPr>
              <a:buFont typeface="Wingdings 3" pitchFamily="18" charset="2"/>
              <a:buNone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2.Музыкальный и физкультурный залы</a:t>
            </a:r>
          </a:p>
          <a:p>
            <a:pPr>
              <a:buFont typeface="Wingdings 3" pitchFamily="18" charset="2"/>
              <a:buNone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3.Кабинеты долечивания (после болезни) </a:t>
            </a:r>
          </a:p>
          <a:p>
            <a:pPr>
              <a:buFont typeface="Wingdings 3" pitchFamily="18" charset="2"/>
              <a:buNone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4. Экологическая комната или зимний сад.</a:t>
            </a:r>
          </a:p>
          <a:p>
            <a:pPr>
              <a:buFont typeface="Wingdings 3" pitchFamily="18" charset="2"/>
              <a:buNone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4.Изостудия </a:t>
            </a:r>
          </a:p>
          <a:p>
            <a:pPr>
              <a:buFont typeface="Wingdings 3" pitchFamily="18" charset="2"/>
              <a:buNone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5.Сенсорная комнаты </a:t>
            </a:r>
          </a:p>
          <a:p>
            <a:pPr>
              <a:buFont typeface="Wingdings 3" pitchFamily="18" charset="2"/>
              <a:buNone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6. Центры поддержки ребенка  (игровые комнаты по </a:t>
            </a:r>
          </a:p>
          <a:p>
            <a:pPr>
              <a:buFont typeface="Wingdings 3" pitchFamily="18" charset="2"/>
              <a:buNone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          интересам)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Гуманно – личностные технологии реализуются в ДОУ, где имеются: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dirty="0" smtClean="0">
                <a:solidFill>
                  <a:srgbClr val="39639D"/>
                </a:solidFill>
                <a:latin typeface="Times New Roman" pitchFamily="18" charset="0"/>
                <a:cs typeface="Times New Roman" pitchFamily="18" charset="0"/>
              </a:rPr>
              <a:t>1.Создание РППС совместно с детьми (пособия, игрушки, подарки к праздникам);</a:t>
            </a:r>
          </a:p>
          <a:p>
            <a:pPr>
              <a:buFont typeface="Wingdings 3" pitchFamily="18" charset="2"/>
              <a:buNone/>
            </a:pPr>
            <a:r>
              <a:rPr lang="ru-RU" dirty="0" smtClean="0">
                <a:solidFill>
                  <a:srgbClr val="39639D"/>
                </a:solidFill>
                <a:latin typeface="Times New Roman" pitchFamily="18" charset="0"/>
                <a:cs typeface="Times New Roman" pitchFamily="18" charset="0"/>
              </a:rPr>
              <a:t>2.Совместная творческая деятельность:</a:t>
            </a:r>
          </a:p>
          <a:p>
            <a:pPr>
              <a:buFont typeface="Wingdings 3" pitchFamily="18" charset="2"/>
              <a:buNone/>
            </a:pPr>
            <a:r>
              <a:rPr lang="ru-RU" dirty="0" smtClean="0">
                <a:solidFill>
                  <a:srgbClr val="39639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39639D"/>
                </a:solidFill>
                <a:latin typeface="Times New Roman" pitchFamily="18" charset="0"/>
                <a:cs typeface="Times New Roman" pitchFamily="18" charset="0"/>
              </a:rPr>
              <a:t>игры, труд, концерты, праздники, развлечения, утренние сборы</a:t>
            </a:r>
            <a:r>
              <a:rPr lang="ru-RU" dirty="0" smtClean="0">
                <a:solidFill>
                  <a:srgbClr val="39639D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 3" pitchFamily="18" charset="2"/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сотрудничества предполагает: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799</TotalTime>
  <Words>1329</Words>
  <Application>Microsoft Office PowerPoint</Application>
  <PresentationFormat>Экран (4:3)</PresentationFormat>
  <Paragraphs>153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Открытая</vt:lpstr>
      <vt:lpstr>Презентация PowerPoint</vt:lpstr>
      <vt:lpstr>Презентация PowerPoint</vt:lpstr>
      <vt:lpstr>Личностно-ориентированная  технология</vt:lpstr>
      <vt:lpstr>Суть личностно – ориентированной модели </vt:lpstr>
      <vt:lpstr> Что же нужно сделать,  прежде всего?  </vt:lpstr>
      <vt:lpstr>Презентация PowerPoint</vt:lpstr>
      <vt:lpstr>Презентация PowerPoint</vt:lpstr>
      <vt:lpstr>Гуманно – личностные технологии реализуются в ДОУ, где имеются:</vt:lpstr>
      <vt:lpstr>Технология сотрудничества предполагает: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Технология «Выбор»</vt:lpstr>
      <vt:lpstr>Презентация PowerPoint</vt:lpstr>
      <vt:lpstr>Условия реализации ЛОТ</vt:lpstr>
      <vt:lpstr>«Уголок настроения» или «Азбука настроения»</vt:lpstr>
      <vt:lpstr>Презентация PowerPoint</vt:lpstr>
      <vt:lpstr>Презентация PowerPoint</vt:lpstr>
      <vt:lpstr>Презентация PowerPoint</vt:lpstr>
      <vt:lpstr>Презентация PowerPoint</vt:lpstr>
      <vt:lpstr>Ладошка успеха </vt:lpstr>
      <vt:lpstr>Копилка достижений</vt:lpstr>
      <vt:lpstr>"Звезда дня"</vt:lpstr>
      <vt:lpstr>"Панорама добрых дел"</vt:lpstr>
      <vt:lpstr>«Цветок настроения»  </vt:lpstr>
      <vt:lpstr>"Островок  сокровищ"</vt:lpstr>
      <vt:lpstr>«Карта – путеводитель» </vt:lpstr>
      <vt:lpstr>Презентация PowerPoint</vt:lpstr>
      <vt:lpstr> Технологии сотрудничества на образовательной деятельности</vt:lpstr>
      <vt:lpstr>Технология сотрудничества на ОД</vt:lpstr>
      <vt:lpstr>Презентация PowerPoint</vt:lpstr>
      <vt:lpstr>Презентация PowerPoint</vt:lpstr>
      <vt:lpstr> Приемы личностно – ориентированного взаимодействия 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Личностно – ориентированные технологии образования  в детском саду</dc:title>
  <dc:creator>1</dc:creator>
  <cp:lastModifiedBy>HP</cp:lastModifiedBy>
  <cp:revision>74</cp:revision>
  <dcterms:created xsi:type="dcterms:W3CDTF">2015-10-04T07:05:55Z</dcterms:created>
  <dcterms:modified xsi:type="dcterms:W3CDTF">2022-12-05T19:06:55Z</dcterms:modified>
</cp:coreProperties>
</file>