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2" r:id="rId6"/>
    <p:sldId id="263" r:id="rId7"/>
    <p:sldId id="265" r:id="rId8"/>
    <p:sldId id="266" r:id="rId9"/>
    <p:sldId id="268" r:id="rId10"/>
    <p:sldId id="269" r:id="rId11"/>
    <p:sldId id="267" r:id="rId12"/>
    <p:sldId id="264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8" autoAdjust="0"/>
    <p:restoredTop sz="94660"/>
  </p:normalViewPr>
  <p:slideViewPr>
    <p:cSldViewPr showGuides="1">
      <p:cViewPr varScale="1">
        <p:scale>
          <a:sx n="44" d="100"/>
          <a:sy n="44" d="100"/>
        </p:scale>
        <p:origin x="48" y="6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9300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24328-EEE3-4DA6-923D-F3FFEA116FEC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B2996-769A-452C-84C2-E36BBFA4C7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56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24328-EEE3-4DA6-923D-F3FFEA116FEC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B2996-769A-452C-84C2-E36BBFA4C7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181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68875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24328-EEE3-4DA6-923D-F3FFEA116FEC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B2996-769A-452C-84C2-E36BBFA4C704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Прямая соединительная линия 6"/>
          <p:cNvCxnSpPr/>
          <p:nvPr userDrawn="1"/>
        </p:nvCxnSpPr>
        <p:spPr>
          <a:xfrm>
            <a:off x="313500" y="1285320"/>
            <a:ext cx="11565000" cy="22500"/>
          </a:xfrm>
          <a:prstGeom prst="line">
            <a:avLst/>
          </a:prstGeom>
          <a:ln>
            <a:solidFill>
              <a:schemeClr val="accent2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498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24328-EEE3-4DA6-923D-F3FFEA116FEC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B2996-769A-452C-84C2-E36BBFA4C7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400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78875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24328-EEE3-4DA6-923D-F3FFEA116FEC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B2996-769A-452C-84C2-E36BBFA4C704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Прямая соединительная линия 7"/>
          <p:cNvCxnSpPr/>
          <p:nvPr userDrawn="1"/>
        </p:nvCxnSpPr>
        <p:spPr>
          <a:xfrm>
            <a:off x="313500" y="1223387"/>
            <a:ext cx="11565000" cy="22500"/>
          </a:xfrm>
          <a:prstGeom prst="line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19958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768875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24328-EEE3-4DA6-923D-F3FFEA116FEC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B2996-769A-452C-84C2-E36BBFA4C704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Прямая соединительная линия 9"/>
          <p:cNvCxnSpPr/>
          <p:nvPr userDrawn="1"/>
        </p:nvCxnSpPr>
        <p:spPr>
          <a:xfrm>
            <a:off x="313500" y="1278187"/>
            <a:ext cx="11565000" cy="22500"/>
          </a:xfrm>
          <a:prstGeom prst="line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4874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24328-EEE3-4DA6-923D-F3FFEA116FEC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B2996-769A-452C-84C2-E36BBFA4C7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915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24328-EEE3-4DA6-923D-F3FFEA116FEC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B2996-769A-452C-84C2-E36BBFA4C7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6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24328-EEE3-4DA6-923D-F3FFEA116FEC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B2996-769A-452C-84C2-E36BBFA4C7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113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24328-EEE3-4DA6-923D-F3FFEA116FEC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B2996-769A-452C-84C2-E36BBFA4C7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245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0">
          <a:fgClr>
            <a:schemeClr val="accent6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24328-EEE3-4DA6-923D-F3FFEA116FEC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B2996-769A-452C-84C2-E36BBFA4C7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424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microsoft.com/office/2007/relationships/hdphoto" Target="../media/hdphoto1.wdp"/><Relationship Id="rId7" Type="http://schemas.openxmlformats.org/officeDocument/2006/relationships/image" Target="../media/image1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000" y="1404000"/>
            <a:ext cx="11700000" cy="1755000"/>
          </a:xfrm>
        </p:spPr>
        <p:txBody>
          <a:bodyPr>
            <a:normAutofit/>
          </a:bodyPr>
          <a:lstStyle/>
          <a:p>
            <a:r>
              <a:rPr lang="ru-RU" dirty="0"/>
              <a:t>Основные функции леса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429000"/>
            <a:ext cx="9144000" cy="165576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Дисциплина «Общая </a:t>
            </a:r>
            <a:r>
              <a:rPr lang="ru-RU" dirty="0"/>
              <a:t>технология </a:t>
            </a:r>
            <a:r>
              <a:rPr lang="ru-RU" dirty="0" smtClean="0"/>
              <a:t>производства» </a:t>
            </a:r>
          </a:p>
          <a:p>
            <a:r>
              <a:rPr lang="ru-RU" dirty="0"/>
              <a:t>по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по</a:t>
            </a:r>
            <a:r>
              <a:rPr lang="ru-RU" dirty="0" smtClean="0"/>
              <a:t> профессии </a:t>
            </a:r>
            <a:r>
              <a:rPr lang="ru-RU" dirty="0"/>
              <a:t>СПО 15.01.09 Машинист лесозаготовительных и </a:t>
            </a:r>
            <a:r>
              <a:rPr lang="ru-RU" dirty="0" smtClean="0"/>
              <a:t>трелевочных машин</a:t>
            </a:r>
            <a:br>
              <a:rPr lang="ru-RU" dirty="0" smtClean="0"/>
            </a:br>
            <a:endParaRPr lang="ru-RU" dirty="0"/>
          </a:p>
        </p:txBody>
      </p:sp>
      <p:cxnSp>
        <p:nvCxnSpPr>
          <p:cNvPr id="5" name="Прямая соединительная линия 4"/>
          <p:cNvCxnSpPr>
            <a:stCxn id="2" idx="1"/>
          </p:cNvCxnSpPr>
          <p:nvPr/>
        </p:nvCxnSpPr>
        <p:spPr>
          <a:xfrm>
            <a:off x="336000" y="2281500"/>
            <a:ext cx="11565000" cy="22500"/>
          </a:xfrm>
          <a:prstGeom prst="line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319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500" y="549000"/>
            <a:ext cx="11812500" cy="768875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Классификация лесной продукции</a:t>
            </a:r>
            <a:br>
              <a:rPr lang="ru-RU" sz="3600" dirty="0" smtClean="0"/>
            </a:br>
            <a:r>
              <a:rPr lang="ru-RU" sz="2700" dirty="0"/>
              <a:t>Сортименты по геометрической форме, степени и способам обработки </a:t>
            </a:r>
            <a:r>
              <a:rPr lang="ru-RU" sz="2700" dirty="0" smtClean="0"/>
              <a:t>(дополнительный)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6000" y="1494000"/>
            <a:ext cx="9585000" cy="4725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/>
              <a:t>сортименты из прикорневых и корне­вых частей дерева — </a:t>
            </a:r>
            <a:r>
              <a:rPr lang="ru-RU" dirty="0" err="1"/>
              <a:t>пневый</a:t>
            </a:r>
            <a:r>
              <a:rPr lang="ru-RU" dirty="0"/>
              <a:t> осмол, кокоры, кницы и др.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сортименты </a:t>
            </a:r>
            <a:r>
              <a:rPr lang="ru-RU" dirty="0"/>
              <a:t>из коры — корье для про­изводства дубильных экстрактов; кора для пробок, кора для рыбацких сетей (</a:t>
            </a:r>
            <a:r>
              <a:rPr lang="ru-RU" dirty="0" err="1"/>
              <a:t>балбера</a:t>
            </a:r>
            <a:r>
              <a:rPr lang="ru-RU" dirty="0" smtClean="0"/>
              <a:t>)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581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500" y="549000"/>
            <a:ext cx="11565000" cy="7688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Стандартизация </a:t>
            </a:r>
            <a:r>
              <a:rPr lang="ru-RU" dirty="0"/>
              <a:t>материалов и лесной продукции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6000" y="1584000"/>
            <a:ext cx="11340000" cy="45000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Описание </a:t>
            </a:r>
            <a:r>
              <a:rPr lang="ru-RU" dirty="0"/>
              <a:t>образца конкретного вида материала, сырья, продукции, терминов и определений, правил обмера и учета, методов разработки технологических процессов производства и других явлений. </a:t>
            </a:r>
            <a:endParaRPr lang="ru-RU" dirty="0" smtClean="0"/>
          </a:p>
          <a:p>
            <a:r>
              <a:rPr lang="ru-RU" dirty="0"/>
              <a:t>В стандартах на материалы или лесную про­дукцию указывается наименование стандарта, его номер, об­ласть применения и назначение, древесные породы, размеры и влажность, технические требования, правила приемки, методы контроля, маркировка, упаковка, транспортирование и хране­ние. </a:t>
            </a:r>
            <a:endParaRPr lang="ru-RU" dirty="0" smtClean="0"/>
          </a:p>
          <a:p>
            <a:r>
              <a:rPr lang="ru-RU" dirty="0"/>
              <a:t>В стандартах описаны требования, нормы, правила, основные понятия, подлежа­щие выполнению</a:t>
            </a:r>
          </a:p>
        </p:txBody>
      </p:sp>
    </p:spTree>
    <p:extLst>
      <p:ext uri="{BB962C8B-B14F-4D97-AF65-F5344CB8AC3E}">
        <p14:creationId xmlns:p14="http://schemas.microsoft.com/office/powerpoint/2010/main" val="112277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Подготовить сообщение о продукции: лесного хозяйства, </a:t>
            </a:r>
            <a:r>
              <a:rPr lang="ru-RU" dirty="0"/>
              <a:t>лесохимической </a:t>
            </a:r>
            <a:r>
              <a:rPr lang="ru-RU" dirty="0" smtClean="0"/>
              <a:t>отрасли </a:t>
            </a:r>
            <a:r>
              <a:rPr lang="ru-RU" smtClean="0"/>
              <a:t>и т.д.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723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68875"/>
          </a:xfrm>
        </p:spPr>
        <p:txBody>
          <a:bodyPr>
            <a:normAutofit/>
          </a:bodyPr>
          <a:lstStyle/>
          <a:p>
            <a:r>
              <a:rPr lang="ru-RU" dirty="0" smtClean="0"/>
              <a:t>ЛЕС – богатство человечества</a:t>
            </a: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313500" y="1269000"/>
            <a:ext cx="11565000" cy="22500"/>
          </a:xfrm>
          <a:prstGeom prst="line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28" name="Picture 4" descr="https://cdn.culture.ru/images/9bbe0f2d-84b2-5668-9ba6-52bb78eb9ce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100" y="1502700"/>
            <a:ext cx="11516438" cy="485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107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Лесная продукция</a:t>
            </a:r>
            <a:endParaRPr lang="ru-RU" dirty="0"/>
          </a:p>
        </p:txBody>
      </p:sp>
      <p:pic>
        <p:nvPicPr>
          <p:cNvPr id="2052" name="Picture 4" descr="https://avatars.mds.yandex.net/i?id=48ec043e7e897e321a7cd12aeb3edc42b437bf3e-12150810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23" y="1657234"/>
            <a:ext cx="3516177" cy="2441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proprikol.ru/wp-content/uploads/2020/05/kartinki-gribov-3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6000" y="1657234"/>
            <a:ext cx="3780000" cy="2439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dachnieidei.ru/wp-content/uploads/2020/11/xxx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23" y="4342668"/>
            <a:ext cx="3516177" cy="2291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s://pro-orehi.ru/wp-content/uploads/0/2/7/0272d3472736401fe87ed1905080c37a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6000" y="4349462"/>
            <a:ext cx="3780000" cy="2284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s://get.pxhere.com/photo/landscape-tree-forest-grass-wilderness-farm-meadow-animal-wildlife-deer-cow-cattle-herd-pasture-grazing-livestock-ranch-alpine-agriculture-beef-fauna-graze-austria-cows-spotted-grassland-mammals-woodland-habitat-idyll-alm-ecosystem-carinthia-herbivores-meat-supplier-milk-cow-animal-husbandry-mountain-meadows-tierhaltung-welfare-dairy-farming-happy-cows-cattle-farming-lesachtal-dairy-cows-art-fair-juicy-grass-cons-cud-samalm-natural-environment-71133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1000" y="4349462"/>
            <a:ext cx="3426029" cy="227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 descr="https://avatars.mds.yandex.net/i?id=5367093be21a4b254737bae754a6199065f9cd4f-5239435-images-thumbs&amp;n=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0999" y="1657234"/>
            <a:ext cx="3426029" cy="2439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961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Лесная продукция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6197601" y="2170006"/>
            <a:ext cx="5157787" cy="4354725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лесоматериалы, 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древесное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технологическое сырье, 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древесное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сырье для химической переработки, 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древесностружечные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древесноволокнистые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и столярные плиты, 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клееная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, прессованная и модифицированная древесина,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арболит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, фибро­лит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6172200" y="1575619"/>
            <a:ext cx="5183188" cy="487837"/>
          </a:xfrm>
        </p:spPr>
        <p:txBody>
          <a:bodyPr>
            <a:normAutofit/>
          </a:bodyPr>
          <a:lstStyle/>
          <a:p>
            <a:r>
              <a:rPr lang="ru-RU" sz="2800" dirty="0"/>
              <a:t>Древесные материалы</a:t>
            </a:r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606000" y="2170006"/>
            <a:ext cx="5183188" cy="3684588"/>
          </a:xfrm>
        </p:spPr>
        <p:txBody>
          <a:bodyPr/>
          <a:lstStyle/>
          <a:p>
            <a:r>
              <a:rPr lang="ru-RU" dirty="0"/>
              <a:t>дикорастущие </a:t>
            </a:r>
            <a:r>
              <a:rPr lang="ru-RU" dirty="0" smtClean="0"/>
              <a:t>плоды,</a:t>
            </a:r>
          </a:p>
          <a:p>
            <a:r>
              <a:rPr lang="ru-RU" dirty="0" smtClean="0"/>
              <a:t>ягоды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грибы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лекар­ственные </a:t>
            </a:r>
            <a:r>
              <a:rPr lang="ru-RU" dirty="0"/>
              <a:t>растения, </a:t>
            </a:r>
            <a:endParaRPr lang="ru-RU" dirty="0" smtClean="0"/>
          </a:p>
          <a:p>
            <a:r>
              <a:rPr lang="ru-RU" dirty="0" smtClean="0"/>
              <a:t>корма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продукция пчеловодства и </a:t>
            </a:r>
            <a:r>
              <a:rPr lang="ru-RU" dirty="0" err="1" smtClean="0"/>
              <a:t>тд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Текст 5"/>
          <p:cNvSpPr>
            <a:spLocks noGrp="1"/>
          </p:cNvSpPr>
          <p:nvPr>
            <p:ph type="body" sz="quarter" idx="3"/>
          </p:nvPr>
        </p:nvSpPr>
        <p:spPr>
          <a:xfrm>
            <a:off x="814387" y="1575619"/>
            <a:ext cx="5183188" cy="487837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Не древесные </a:t>
            </a:r>
            <a:r>
              <a:rPr lang="ru-RU" sz="2800" dirty="0"/>
              <a:t>материалы</a:t>
            </a:r>
          </a:p>
        </p:txBody>
      </p:sp>
    </p:spTree>
    <p:extLst>
      <p:ext uri="{BB962C8B-B14F-4D97-AF65-F5344CB8AC3E}">
        <p14:creationId xmlns:p14="http://schemas.microsoft.com/office/powerpoint/2010/main" val="132631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shareslide.ru/img/thumbs/a6867bea17485e765b878aa8df23b311-800x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46" t="10964" r="776"/>
          <a:stretch/>
        </p:blipFill>
        <p:spPr bwMode="auto">
          <a:xfrm>
            <a:off x="125035" y="1619135"/>
            <a:ext cx="6615000" cy="4597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Лесоматериалами</a:t>
            </a:r>
          </a:p>
        </p:txBody>
      </p:sp>
      <p:pic>
        <p:nvPicPr>
          <p:cNvPr id="6" name="Picture 2" descr="https://avatars.mds.yandex.net/i?id=26fd43f64d9044efae18353b37b52359b97b0c26-7761916-images-thumbs&amp;n=1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76"/>
          <a:stretch/>
        </p:blipFill>
        <p:spPr bwMode="auto">
          <a:xfrm>
            <a:off x="6867139" y="1437608"/>
            <a:ext cx="2985121" cy="2407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984066" y="3429000"/>
            <a:ext cx="20078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Корьё</a:t>
            </a:r>
            <a:endParaRPr lang="ru-RU" sz="2000" b="1" dirty="0" smtClean="0"/>
          </a:p>
        </p:txBody>
      </p:sp>
      <p:pic>
        <p:nvPicPr>
          <p:cNvPr id="4100" name="Picture 4" descr="https://p.turbosquid.com/ts-thumb/xZ/YRYDT7/0CccWKLs/treestump_2/jpg/1481914327/1920x1080/fit_q99/77c3c0d5c4a80457617845fa8013ea3ed9688317/treestump_2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4" t="12728" r="4283" b="14912"/>
          <a:stretch/>
        </p:blipFill>
        <p:spPr bwMode="auto">
          <a:xfrm>
            <a:off x="6844838" y="3917931"/>
            <a:ext cx="3060000" cy="247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8475731" y="5836548"/>
            <a:ext cx="15995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/>
              <a:t>Пнёвый</a:t>
            </a:r>
            <a:endParaRPr lang="ru-RU" sz="2400" dirty="0" smtClean="0"/>
          </a:p>
        </p:txBody>
      </p:sp>
      <p:pic>
        <p:nvPicPr>
          <p:cNvPr id="4102" name="Picture 6" descr="https://avatars.mds.yandex.net/i?id=be4697e87ba869904dab283dbf5e714546fd4e70-10807932-images-thumbs&amp;n=1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53" b="21628"/>
          <a:stretch/>
        </p:blipFill>
        <p:spPr bwMode="auto">
          <a:xfrm>
            <a:off x="9906053" y="1493999"/>
            <a:ext cx="2112714" cy="130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avatars.mds.yandex.net/i?id=fb9a97cb621352bfee25fc0b93a164a9057803dd-10767434-images-thumbs&amp;n=1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4" t="4530" r="19708" b="20453"/>
          <a:stretch/>
        </p:blipFill>
        <p:spPr bwMode="auto">
          <a:xfrm>
            <a:off x="9904838" y="2850363"/>
            <a:ext cx="2113929" cy="1269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s://avatars.mds.yandex.net/i?id=b25942eeec7cf5af282ec4978044968078e6f9af-9852364-images-thumbs&amp;n=13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890"/>
          <a:stretch/>
        </p:blipFill>
        <p:spPr bwMode="auto">
          <a:xfrm>
            <a:off x="9934662" y="4120184"/>
            <a:ext cx="2084105" cy="1278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s://utilit.ru/wp-content/uploads/2018/01/shutterstock_74371312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47" t="664" r="993" b="77921"/>
          <a:stretch/>
        </p:blipFill>
        <p:spPr bwMode="auto">
          <a:xfrm>
            <a:off x="9934662" y="5430448"/>
            <a:ext cx="2084104" cy="123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9853235" y="2473147"/>
            <a:ext cx="8418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щепа</a:t>
            </a:r>
            <a:endParaRPr lang="ru-RU" sz="20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9903863" y="3732468"/>
            <a:ext cx="12039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стружка</a:t>
            </a:r>
            <a:endParaRPr lang="ru-RU" sz="20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9958724" y="4979395"/>
            <a:ext cx="11031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опилки</a:t>
            </a:r>
            <a:endParaRPr lang="ru-RU" sz="20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916988" y="6245143"/>
            <a:ext cx="15438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err="1" smtClean="0"/>
              <a:t>дробленка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02168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Классификация лесной продукции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500" y="1494000"/>
            <a:ext cx="11565000" cy="435133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4000" dirty="0"/>
              <a:t>По </a:t>
            </a:r>
            <a:r>
              <a:rPr lang="ru-RU" sz="4000" dirty="0" smtClean="0"/>
              <a:t>назначению: </a:t>
            </a:r>
            <a:r>
              <a:rPr lang="ru-RU" sz="4000" dirty="0"/>
              <a:t>общего, специального назначения и </a:t>
            </a:r>
            <a:r>
              <a:rPr lang="ru-RU" sz="4000" dirty="0" smtClean="0"/>
              <a:t>экспортные;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/>
              <a:t>По принципам технологии </a:t>
            </a:r>
            <a:r>
              <a:rPr lang="ru-RU" sz="4000" dirty="0" smtClean="0"/>
              <a:t>производства;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/>
              <a:t>По </a:t>
            </a:r>
            <a:r>
              <a:rPr lang="ru-RU" sz="4000" dirty="0"/>
              <a:t>отраслям промышленности и </a:t>
            </a:r>
            <a:r>
              <a:rPr lang="ru-RU" sz="4000" dirty="0" smtClean="0"/>
              <a:t>производства;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/>
              <a:t>Сортименты </a:t>
            </a:r>
            <a:r>
              <a:rPr lang="ru-RU" sz="4000" dirty="0"/>
              <a:t>по геометрической форме, степени и способам обработки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81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6000" y="324000"/>
            <a:ext cx="11565000" cy="7688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Классификация лесной продукции</a:t>
            </a:r>
            <a:br>
              <a:rPr lang="ru-RU" dirty="0" smtClean="0"/>
            </a:br>
            <a:r>
              <a:rPr lang="ru-RU" sz="3100" dirty="0"/>
              <a:t>По принципам технологии производства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6000" y="1539000"/>
            <a:ext cx="11745000" cy="5085000"/>
          </a:xfrm>
        </p:spPr>
        <p:txBody>
          <a:bodyPr>
            <a:normAutofit fontScale="77500" lnSpcReduction="20000"/>
          </a:bodyPr>
          <a:lstStyle/>
          <a:p>
            <a:pPr marL="266700" indent="-266700">
              <a:buFont typeface="+mj-lt"/>
              <a:buAutoNum type="arabicPeriod"/>
            </a:pPr>
            <a:r>
              <a:rPr lang="ru-RU" dirty="0" smtClean="0"/>
              <a:t>материалы</a:t>
            </a:r>
            <a:r>
              <a:rPr lang="ru-RU" dirty="0"/>
              <a:t>, получаемые простым делением древесного сырья на </a:t>
            </a:r>
            <a:r>
              <a:rPr lang="ru-RU" dirty="0" smtClean="0"/>
              <a:t>части,— круглые лесоматериалы для переработки и использования в круглом виде, древесное технологическое сы­рье, древесное сырье для химической переработки, топливо дре­весное, пиломатериалы и пиленые заготовки, шпон всех видов, корье;</a:t>
            </a:r>
          </a:p>
          <a:p>
            <a:pPr marL="266700" indent="-266700">
              <a:buFont typeface="+mj-lt"/>
              <a:buAutoNum type="arabicPeriod"/>
            </a:pPr>
            <a:r>
              <a:rPr lang="ru-RU" dirty="0" smtClean="0"/>
              <a:t>материалы, получаемые соединением древесных частиц и элементов,— древесностружечные, древесноволокнистые и сто­лярные плиты, </a:t>
            </a:r>
            <a:r>
              <a:rPr lang="ru-RU" dirty="0" err="1" smtClean="0"/>
              <a:t>арболит</a:t>
            </a:r>
            <a:r>
              <a:rPr lang="ru-RU" dirty="0" smtClean="0"/>
              <a:t>, фибролит, древесина клееная и др.;</a:t>
            </a:r>
          </a:p>
          <a:p>
            <a:pPr marL="266700" indent="-266700">
              <a:buFont typeface="+mj-lt"/>
              <a:buAutoNum type="arabicPeriod"/>
            </a:pPr>
            <a:r>
              <a:rPr lang="ru-RU" dirty="0" smtClean="0"/>
              <a:t>материалы</a:t>
            </a:r>
            <a:r>
              <a:rPr lang="ru-RU" dirty="0"/>
              <a:t>, получаемые уплотнением цельной древеси­ны,— древесина прессованная и др.;</a:t>
            </a:r>
          </a:p>
          <a:p>
            <a:pPr marL="266700" indent="-266700">
              <a:buFont typeface="+mj-lt"/>
              <a:buAutoNum type="arabicPeriod"/>
            </a:pPr>
            <a:r>
              <a:rPr lang="ru-RU" dirty="0" smtClean="0"/>
              <a:t>материалы</a:t>
            </a:r>
            <a:r>
              <a:rPr lang="ru-RU" dirty="0"/>
              <a:t>, получаемые пропиткой и облучением древе­сины,— модифицированная древесина и др.;</a:t>
            </a:r>
          </a:p>
          <a:p>
            <a:pPr marL="266700" indent="-266700">
              <a:buFont typeface="+mj-lt"/>
              <a:buAutoNum type="arabicPeriod"/>
            </a:pPr>
            <a:r>
              <a:rPr lang="ru-RU" dirty="0" smtClean="0"/>
              <a:t>продукция</a:t>
            </a:r>
            <a:r>
              <a:rPr lang="ru-RU" dirty="0"/>
              <a:t>, получаемая в результате химической перера­ботки древесного сырья,— древесная смола, уголь древес­ный, скипидар, канифоль, уксус, деготь, метиловый и этиловый спирт, фурфурол и дубильные вещества;</a:t>
            </a:r>
          </a:p>
          <a:p>
            <a:pPr marL="266700" indent="-266700">
              <a:buFont typeface="+mj-lt"/>
              <a:buAutoNum type="arabicPeriod"/>
            </a:pPr>
            <a:r>
              <a:rPr lang="ru-RU" dirty="0" smtClean="0"/>
              <a:t>продукция</a:t>
            </a:r>
            <a:r>
              <a:rPr lang="ru-RU" dirty="0"/>
              <a:t>, получаемая при подсочке деревьев,— живица, березовый сок и др.;</a:t>
            </a:r>
          </a:p>
          <a:p>
            <a:pPr marL="266700" indent="-266700">
              <a:buFont typeface="+mj-lt"/>
              <a:buAutoNum type="arabicPeriod"/>
            </a:pPr>
            <a:r>
              <a:rPr lang="ru-RU" dirty="0" smtClean="0"/>
              <a:t>продукция</a:t>
            </a:r>
            <a:r>
              <a:rPr lang="ru-RU" dirty="0"/>
              <a:t>, получаемая от побочного пользования ле­сом,— пищевые и вкусовые продукты, лекарственные растения, продукты пчеловодства, корма, семена деревьев и кустарников</a:t>
            </a:r>
            <a:r>
              <a:rPr lang="ru-RU" dirty="0" smtClean="0"/>
              <a:t>, и т.д.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333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000" y="324000"/>
            <a:ext cx="11790000" cy="768875"/>
          </a:xfrm>
        </p:spPr>
        <p:txBody>
          <a:bodyPr>
            <a:noAutofit/>
          </a:bodyPr>
          <a:lstStyle/>
          <a:p>
            <a:r>
              <a:rPr lang="ru-RU" sz="3600" dirty="0" smtClean="0"/>
              <a:t>Классификация лесной продукции</a:t>
            </a:r>
            <a:r>
              <a:rPr lang="ru-RU" sz="3400" dirty="0" smtClean="0"/>
              <a:t/>
            </a:r>
            <a:br>
              <a:rPr lang="ru-RU" sz="3400" dirty="0" smtClean="0"/>
            </a:br>
            <a:r>
              <a:rPr lang="ru-RU" sz="2400" dirty="0"/>
              <a:t>По отраслям промышленности и производства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500" y="1494000"/>
            <a:ext cx="11565000" cy="4995000"/>
          </a:xfrm>
        </p:spPr>
        <p:txBody>
          <a:bodyPr>
            <a:normAutofit fontScale="55000" lnSpcReduction="20000"/>
          </a:bodyPr>
          <a:lstStyle/>
          <a:p>
            <a:pPr marL="276225" indent="-276225">
              <a:buFont typeface="+mj-lt"/>
              <a:buAutoNum type="arabicPeriod"/>
            </a:pPr>
            <a:r>
              <a:rPr lang="ru-RU" sz="4000" dirty="0" smtClean="0"/>
              <a:t>продукция </a:t>
            </a:r>
            <a:r>
              <a:rPr lang="ru-RU" sz="4000" dirty="0"/>
              <a:t>лесозаготовительной отрасли — круглые лесо­материалы для переработки, круглые лесоматериалы, приме­няемые без переработки, древесное технологическое сырье, сырье древесное для химической переработки, топливо древес­ное, шпалы и </a:t>
            </a:r>
            <a:r>
              <a:rPr lang="ru-RU" sz="4000" dirty="0" err="1"/>
              <a:t>шпалопродукция</a:t>
            </a:r>
            <a:r>
              <a:rPr lang="ru-RU" sz="4000" dirty="0"/>
              <a:t> и др.;</a:t>
            </a:r>
          </a:p>
          <a:p>
            <a:pPr marL="276225" indent="-276225">
              <a:buFont typeface="+mj-lt"/>
              <a:buAutoNum type="arabicPeriod"/>
            </a:pPr>
            <a:r>
              <a:rPr lang="ru-RU" sz="4000" dirty="0" smtClean="0"/>
              <a:t>продукция </a:t>
            </a:r>
            <a:r>
              <a:rPr lang="ru-RU" sz="4000" dirty="0"/>
              <a:t>лесопильной отрасли — пиломатериалы, заго­товки и детали пиленые различных назначений, шпалы, </a:t>
            </a:r>
            <a:r>
              <a:rPr lang="ru-RU" sz="4000" dirty="0" err="1"/>
              <a:t>шпа­лопродукция</a:t>
            </a:r>
            <a:r>
              <a:rPr lang="ru-RU" sz="4000" dirty="0"/>
              <a:t> и др.;</a:t>
            </a:r>
          </a:p>
          <a:p>
            <a:pPr marL="276225" indent="-276225">
              <a:buFont typeface="+mj-lt"/>
              <a:buAutoNum type="arabicPeriod"/>
            </a:pPr>
            <a:r>
              <a:rPr lang="ru-RU" sz="4000" dirty="0" smtClean="0"/>
              <a:t>продукция </a:t>
            </a:r>
            <a:r>
              <a:rPr lang="ru-RU" sz="4000" dirty="0"/>
              <a:t>деревообрабатывающей отрасли — детали и изделия различных назначений, древесные плиты, мебель, спички и др.;</a:t>
            </a:r>
          </a:p>
          <a:p>
            <a:pPr marL="276225" indent="-276225">
              <a:buFont typeface="+mj-lt"/>
              <a:buAutoNum type="arabicPeriod"/>
            </a:pPr>
            <a:r>
              <a:rPr lang="ru-RU" sz="4000" dirty="0" smtClean="0"/>
              <a:t>продукция </a:t>
            </a:r>
            <a:r>
              <a:rPr lang="ru-RU" sz="4000" dirty="0"/>
              <a:t>фанерной отрасли — шпон различных видов, фанера клееная, фанерные плиты и др.;</a:t>
            </a:r>
          </a:p>
          <a:p>
            <a:pPr marL="276225" indent="-276225">
              <a:buFont typeface="+mj-lt"/>
              <a:buAutoNum type="arabicPeriod"/>
            </a:pPr>
            <a:r>
              <a:rPr lang="ru-RU" sz="4000" dirty="0" smtClean="0"/>
              <a:t>продукция </a:t>
            </a:r>
            <a:r>
              <a:rPr lang="ru-RU" sz="4000" dirty="0"/>
              <a:t>целлюлозно-бумажной отрасли — целлюлоза, бумага, картон и др.;</a:t>
            </a:r>
          </a:p>
          <a:p>
            <a:pPr marL="276225" indent="-276225">
              <a:buFont typeface="+mj-lt"/>
              <a:buAutoNum type="arabicPeriod"/>
            </a:pPr>
            <a:r>
              <a:rPr lang="ru-RU" sz="4000" dirty="0" smtClean="0"/>
              <a:t>продукция </a:t>
            </a:r>
            <a:r>
              <a:rPr lang="ru-RU" sz="4000" dirty="0"/>
              <a:t>гидролизной отрасли — спирт этиловый,, дрожжи всех назначений, фурфурол;</a:t>
            </a:r>
          </a:p>
          <a:p>
            <a:pPr marL="276225" indent="-276225">
              <a:buFont typeface="+mj-lt"/>
              <a:buAutoNum type="arabicPeriod"/>
            </a:pPr>
            <a:r>
              <a:rPr lang="ru-RU" sz="4000" dirty="0" smtClean="0"/>
              <a:t>продукция </a:t>
            </a:r>
            <a:r>
              <a:rPr lang="ru-RU" sz="4000" dirty="0"/>
              <a:t>лесохимической отрасли — живица, древесная смола, древесный уголь, уксусно-кальциевый порошок, скипи­дар, канифоль, деготь, эфирные масла и др</a:t>
            </a:r>
            <a:r>
              <a:rPr lang="ru-RU" sz="3800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086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500" y="549000"/>
            <a:ext cx="11812500" cy="768875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Классификация лесной продукции</a:t>
            </a:r>
            <a:br>
              <a:rPr lang="ru-RU" sz="3600" dirty="0" smtClean="0"/>
            </a:br>
            <a:r>
              <a:rPr lang="ru-RU" sz="2700" dirty="0"/>
              <a:t>Сортименты по геометрической форме, степени и способам обработки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500" y="1494000"/>
            <a:ext cx="11565000" cy="4351338"/>
          </a:xfrm>
        </p:spPr>
        <p:txBody>
          <a:bodyPr>
            <a:normAutofit fontScale="92500" lnSpcReduction="20000"/>
          </a:bodyPr>
          <a:lstStyle/>
          <a:p>
            <a:pPr marL="266700" indent="-266700">
              <a:buFont typeface="+mj-lt"/>
              <a:buAutoNum type="arabicPeriod"/>
            </a:pPr>
            <a:r>
              <a:rPr lang="ru-RU" dirty="0" smtClean="0"/>
              <a:t>круглые </a:t>
            </a:r>
            <a:r>
              <a:rPr lang="ru-RU" dirty="0"/>
              <a:t>— круглые сортименты для переработки (авиа­ционные, резонансные, палубные, судостроительные, карандаш­ные, тарные, шпальные и другие кряжи, машиностроительные, мебельные и другие бревна), круглые лесоматериалы, приме­няемые без переработки (мачтовые бревна, бревна для столбов связи и автоблокировки и др.);</a:t>
            </a:r>
          </a:p>
          <a:p>
            <a:pPr marL="266700" indent="-266700">
              <a:buFont typeface="+mj-lt"/>
              <a:buAutoNum type="arabicPeriod"/>
            </a:pPr>
            <a:r>
              <a:rPr lang="ru-RU" dirty="0" smtClean="0"/>
              <a:t>пиленые </a:t>
            </a:r>
            <a:r>
              <a:rPr lang="ru-RU" dirty="0"/>
              <a:t>— авиационные, резонансные, палубные, каран­дашные и другие пиломатериалы, заготовки и детали;</a:t>
            </a:r>
          </a:p>
          <a:p>
            <a:pPr marL="266700" indent="-266700">
              <a:buFont typeface="+mj-lt"/>
              <a:buAutoNum type="arabicPeriod"/>
            </a:pPr>
            <a:r>
              <a:rPr lang="ru-RU" dirty="0" smtClean="0"/>
              <a:t>колото-тесаные </a:t>
            </a:r>
            <a:r>
              <a:rPr lang="ru-RU" dirty="0"/>
              <a:t>— санный полоз, обод для колес, ба­лансы колотые и др.;</a:t>
            </a:r>
          </a:p>
          <a:p>
            <a:pPr marL="266700" indent="-266700">
              <a:buFont typeface="+mj-lt"/>
              <a:buAutoNum type="arabicPeriod"/>
            </a:pPr>
            <a:r>
              <a:rPr lang="ru-RU" dirty="0" smtClean="0"/>
              <a:t>лущеные </a:t>
            </a:r>
            <a:r>
              <a:rPr lang="ru-RU" dirty="0"/>
              <a:t>— шпон лущеный всех назначений и др.;</a:t>
            </a:r>
          </a:p>
          <a:p>
            <a:pPr marL="266700" indent="-266700">
              <a:buFont typeface="+mj-lt"/>
              <a:buAutoNum type="arabicPeriod"/>
            </a:pPr>
            <a:r>
              <a:rPr lang="ru-RU" dirty="0" smtClean="0"/>
              <a:t>строганые </a:t>
            </a:r>
            <a:r>
              <a:rPr lang="ru-RU" dirty="0"/>
              <a:t>— шпон строганый, кровельная щепа, древес­ная стружка различных назначений и др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007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Другая 2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679</Words>
  <Application>Microsoft Office PowerPoint</Application>
  <PresentationFormat>Широкоэкранный</PresentationFormat>
  <Paragraphs>63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Arial Black</vt:lpstr>
      <vt:lpstr>Calibri</vt:lpstr>
      <vt:lpstr>Times New Roman</vt:lpstr>
      <vt:lpstr>Тема Office</vt:lpstr>
      <vt:lpstr>Основные функции леса </vt:lpstr>
      <vt:lpstr>ЛЕС – богатство человечества</vt:lpstr>
      <vt:lpstr>Лесная продукция</vt:lpstr>
      <vt:lpstr>Лесная продукция</vt:lpstr>
      <vt:lpstr>Лесоматериалами</vt:lpstr>
      <vt:lpstr>Классификация лесной продукции</vt:lpstr>
      <vt:lpstr>Классификация лесной продукции По принципам технологии производства</vt:lpstr>
      <vt:lpstr>Классификация лесной продукции По отраслям промышленности и производства</vt:lpstr>
      <vt:lpstr>Классификация лесной продукции Сортименты по геометрической форме, степени и способам обработки  </vt:lpstr>
      <vt:lpstr>Классификация лесной продукции Сортименты по геометрической форме, степени и способам обработки (дополнительный) </vt:lpstr>
      <vt:lpstr>Стандартизация материалов и лесной продукции </vt:lpstr>
      <vt:lpstr>Домашнее задание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Классификация и стандартизация древесных материалов и лесной продукции</dc:title>
  <dc:creator>egf</dc:creator>
  <cp:lastModifiedBy>egf</cp:lastModifiedBy>
  <cp:revision>20</cp:revision>
  <dcterms:created xsi:type="dcterms:W3CDTF">2024-02-21T00:44:10Z</dcterms:created>
  <dcterms:modified xsi:type="dcterms:W3CDTF">2024-02-21T06:07:46Z</dcterms:modified>
</cp:coreProperties>
</file>