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58" r:id="rId3"/>
    <p:sldId id="256" r:id="rId4"/>
    <p:sldId id="257" r:id="rId5"/>
    <p:sldId id="259" r:id="rId6"/>
    <p:sldId id="260" r:id="rId7"/>
    <p:sldId id="262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6" r:id="rId19"/>
    <p:sldId id="273" r:id="rId20"/>
    <p:sldId id="274" r:id="rId21"/>
    <p:sldId id="277" r:id="rId22"/>
    <p:sldId id="275" r:id="rId23"/>
    <p:sldId id="278" r:id="rId24"/>
    <p:sldId id="282" r:id="rId25"/>
    <p:sldId id="279" r:id="rId26"/>
    <p:sldId id="280" r:id="rId27"/>
    <p:sldId id="281" r:id="rId28"/>
    <p:sldId id="285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48646AD5-4616-4DA8-A031-DD818804E92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12A0765-A4EC-49DE-9353-EC68B3ECF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4509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46AD5-4616-4DA8-A031-DD818804E92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0765-A4EC-49DE-9353-EC68B3ECF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123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46AD5-4616-4DA8-A031-DD818804E92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0765-A4EC-49DE-9353-EC68B3ECF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553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46AD5-4616-4DA8-A031-DD818804E92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0765-A4EC-49DE-9353-EC68B3ECF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697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8646AD5-4616-4DA8-A031-DD818804E92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F12A0765-A4EC-49DE-9353-EC68B3ECF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5809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46AD5-4616-4DA8-A031-DD818804E92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0765-A4EC-49DE-9353-EC68B3ECF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474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46AD5-4616-4DA8-A031-DD818804E92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0765-A4EC-49DE-9353-EC68B3ECF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865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46AD5-4616-4DA8-A031-DD818804E92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0765-A4EC-49DE-9353-EC68B3ECF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898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46AD5-4616-4DA8-A031-DD818804E92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0765-A4EC-49DE-9353-EC68B3ECF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379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46AD5-4616-4DA8-A031-DD818804E92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2A0765-A4EC-49DE-9353-EC68B3ECF1B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76355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48646AD5-4616-4DA8-A031-DD818804E92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2A0765-A4EC-49DE-9353-EC68B3ECF1B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60392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8646AD5-4616-4DA8-A031-DD818804E92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12A0765-A4EC-49DE-9353-EC68B3ECF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024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rus6-vpr.sdamgia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7E13C5-6BED-45EB-9A9D-BAA10A20B5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000" dirty="0"/>
              <a:t>Урок русского языка в 6 классе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235A5DB-122D-48E8-B1A4-FF44DC6E39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2100" y="3728622"/>
            <a:ext cx="9070848" cy="1793289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solidFill>
                  <a:srgbClr val="002060"/>
                </a:solidFill>
              </a:rPr>
              <a:t>Подготовила:</a:t>
            </a:r>
          </a:p>
          <a:p>
            <a:pPr algn="l"/>
            <a:r>
              <a:rPr lang="ru-RU" sz="2800" dirty="0">
                <a:solidFill>
                  <a:srgbClr val="002060"/>
                </a:solidFill>
              </a:rPr>
              <a:t> учитель высшей квалификационной категории </a:t>
            </a:r>
          </a:p>
          <a:p>
            <a:pPr algn="l"/>
            <a:r>
              <a:rPr lang="ru-RU" sz="2800" dirty="0" err="1">
                <a:solidFill>
                  <a:srgbClr val="002060"/>
                </a:solidFill>
              </a:rPr>
              <a:t>Саломатова</a:t>
            </a:r>
            <a:r>
              <a:rPr lang="ru-RU" sz="2800" dirty="0">
                <a:solidFill>
                  <a:srgbClr val="002060"/>
                </a:solidFill>
              </a:rPr>
              <a:t> А.Н.</a:t>
            </a:r>
          </a:p>
        </p:txBody>
      </p:sp>
    </p:spTree>
    <p:extLst>
      <p:ext uri="{BB962C8B-B14F-4D97-AF65-F5344CB8AC3E}">
        <p14:creationId xmlns:p14="http://schemas.microsoft.com/office/powerpoint/2010/main" val="105140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0AE8DC-7064-4F45-A20C-C8279D12B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150" y="642593"/>
            <a:ext cx="10628050" cy="3032761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 словосочетания в 3 столбика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восемнадцать игр,  две третьи коробки, одна пятая дороги, пятеро учеников, двадцать два участника, сто пятьдесят восемь килограммов, три четвертых километра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F2CE3191-0423-4AB2-B9A9-0593E7E564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8008414"/>
              </p:ext>
            </p:extLst>
          </p:nvPr>
        </p:nvGraphicFramePr>
        <p:xfrm>
          <a:off x="1066800" y="4527611"/>
          <a:ext cx="10918054" cy="2032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4225">
                  <a:extLst>
                    <a:ext uri="{9D8B030D-6E8A-4147-A177-3AD203B41FA5}">
                      <a16:colId xmlns:a16="http://schemas.microsoft.com/office/drawing/2014/main" val="3613212659"/>
                    </a:ext>
                  </a:extLst>
                </a:gridCol>
                <a:gridCol w="3212637">
                  <a:extLst>
                    <a:ext uri="{9D8B030D-6E8A-4147-A177-3AD203B41FA5}">
                      <a16:colId xmlns:a16="http://schemas.microsoft.com/office/drawing/2014/main" val="2445394101"/>
                    </a:ext>
                  </a:extLst>
                </a:gridCol>
                <a:gridCol w="5211192">
                  <a:extLst>
                    <a:ext uri="{9D8B030D-6E8A-4147-A177-3AD203B41FA5}">
                      <a16:colId xmlns:a16="http://schemas.microsoft.com/office/drawing/2014/main" val="142261188"/>
                    </a:ext>
                  </a:extLst>
                </a:gridCol>
              </a:tblGrid>
              <a:tr h="843898">
                <a:tc>
                  <a:txBody>
                    <a:bodyPr/>
                    <a:lstStyle/>
                    <a:p>
                      <a:r>
                        <a:rPr lang="ru-RU" sz="4800" dirty="0">
                          <a:solidFill>
                            <a:srgbClr val="FF0000"/>
                          </a:solidFill>
                        </a:rPr>
                        <a:t>целые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>
                          <a:solidFill>
                            <a:srgbClr val="FF0000"/>
                          </a:solidFill>
                        </a:rPr>
                        <a:t>дробные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>
                          <a:solidFill>
                            <a:srgbClr val="FF0000"/>
                          </a:solidFill>
                        </a:rPr>
                        <a:t>собирательные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4726546"/>
                  </a:ext>
                </a:extLst>
              </a:tr>
              <a:tr h="843898">
                <a:tc>
                  <a:txBody>
                    <a:bodyPr/>
                    <a:lstStyle/>
                    <a:p>
                      <a:r>
                        <a:rPr lang="ru-RU" dirty="0"/>
                        <a:t>Восемнадцать,</a:t>
                      </a:r>
                    </a:p>
                    <a:p>
                      <a:r>
                        <a:rPr lang="ru-RU" dirty="0"/>
                        <a:t>Двадцать два,</a:t>
                      </a:r>
                    </a:p>
                    <a:p>
                      <a:r>
                        <a:rPr lang="ru-RU" dirty="0"/>
                        <a:t>Сто пятьдесят восемь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Две третьи,</a:t>
                      </a:r>
                    </a:p>
                    <a:p>
                      <a:r>
                        <a:rPr lang="ru-RU" dirty="0"/>
                        <a:t>Одна пятая,</a:t>
                      </a:r>
                    </a:p>
                    <a:p>
                      <a:r>
                        <a:rPr lang="ru-RU" dirty="0"/>
                        <a:t>Три четвертых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пятеро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5612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3116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8663E1-AADA-47D7-820E-3E8290981A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1337737"/>
          </a:xfrm>
        </p:spPr>
        <p:txBody>
          <a:bodyPr>
            <a:normAutofit fontScale="90000"/>
          </a:bodyPr>
          <a:lstStyle/>
          <a:p>
            <a:r>
              <a:rPr lang="ru-RU" dirty="0"/>
              <a:t>Домашнее задание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ACA35D-1293-4E61-96A0-2052EA0257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2100" y="3701988"/>
            <a:ext cx="9070848" cy="1437275"/>
          </a:xfrm>
        </p:spPr>
        <p:txBody>
          <a:bodyPr>
            <a:noAutofit/>
          </a:bodyPr>
          <a:lstStyle/>
          <a:p>
            <a:r>
              <a:rPr lang="ru-RU" sz="8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Упр. 454 стр. 52</a:t>
            </a:r>
          </a:p>
        </p:txBody>
      </p:sp>
    </p:spTree>
    <p:extLst>
      <p:ext uri="{BB962C8B-B14F-4D97-AF65-F5344CB8AC3E}">
        <p14:creationId xmlns:p14="http://schemas.microsoft.com/office/powerpoint/2010/main" val="1589610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061A9B8-34ED-41DB-B495-1AC02D6515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ВПР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6777D627-58B9-4905-9D79-20FC550231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987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F0F3B6-8E1D-45FE-87CD-2F3CF9A5B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941" y="292964"/>
            <a:ext cx="11745158" cy="506026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Задание 9</a:t>
            </a:r>
            <a:br>
              <a:rPr lang="ru-RU" sz="2000" dirty="0"/>
            </a:br>
            <a:r>
              <a:rPr lang="ru-RU" sz="2000" dirty="0"/>
              <a:t>Определите и запишите основную мысль текста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FB5F1597-F2C1-430A-AA60-55DABE9349F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" y="865658"/>
            <a:ext cx="11967098" cy="640684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63480" rIns="91440" bIns="63480" numCol="1" anchor="ctr" anchorCtr="0" compatLnSpc="1">
            <a:prstTxWarp prst="textNoShape">
              <a:avLst/>
            </a:prstTxWarp>
            <a:spAutoFit/>
          </a:bodyPr>
          <a:lstStyle>
            <a:lvl1pPr indent="15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(1)В наших лесах зимой неожиданно появилась редкая гостья — чёрная лисица. (2)Ничей мех не ценится так дорого, как мех этого необыкновенного зверя. (3)Охотники не стали стрелять ни белок, ни даже соболей и начали охотиться за одной этой лисицей.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(4)Но лисица была такая хитрая, что никого к себе не подпускала на выстрел и не шла ни в одну ловушку. (5)Чёрная лисица делала так: охотник идёт за ней, а она не подпускает его, даст круг, выйдет на его след и ходит за ним по лесу. (6)Так они и не могли её поймать.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(7) Один молодой зверолов понял эту её хитрость. (8)Никому ничего не сказав, он расставил по круговой тропинке капканы, снегом их запорошил, чтобы ниоткуда не видно было. (9)Спрятал в кустах самострелы, а веревочки, которые стрелу спускают, через тропу провёл. (10)Он ходил, и чёрная лисица от него не отстаёт. (11)Кружил зверолов, кружил да так закружился, что и не вспомнил про одну свою верёвочку, и нечаянно задел её ногой. (12)Стрела попала ему под колено. (13)Эту зиму он больше не охотился. (14)А чёрная лисица так и исчезла.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2004236-CCC3-477A-AA1F-9E69C421B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5850" y="-170549"/>
            <a:ext cx="160300" cy="3410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31740" rIns="0" bIns="31740" numCol="1" anchor="ctr" anchorCtr="0" compatLnSpc="1">
            <a:prstTxWarp prst="textNoShape">
              <a:avLst/>
            </a:prstTxWarp>
            <a:spAutoFit/>
          </a:bodyPr>
          <a:lstStyle>
            <a:lvl1pPr indent="15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054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066732-8219-4719-AF9D-41103D7FB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3"/>
            <a:ext cx="10058400" cy="4550843"/>
          </a:xfrm>
        </p:spPr>
        <p:txBody>
          <a:bodyPr>
            <a:normAutofit/>
          </a:bodyPr>
          <a:lstStyle/>
          <a:p>
            <a:r>
              <a:rPr lang="ru-RU" dirty="0"/>
              <a:t>9.</a:t>
            </a:r>
            <a:r>
              <a:rPr lang="ru-RU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Нужно уважать природу, нельзя относиться пренебрежительно к животным, зло по отношению к природе может к тебе вернуться.</a:t>
            </a: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C69F4AF3-215B-44CE-A99C-18AAC66120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4944862"/>
            <a:ext cx="10058400" cy="1090178"/>
          </a:xfrm>
        </p:spPr>
        <p:txBody>
          <a:bodyPr/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Основная мысль определена верно, полно; предложение построено правильно, в нём употреблены слова в свойственном им значении – 2 балла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9662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F0F3B6-8E1D-45FE-87CD-2F3CF9A5B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941" y="292964"/>
            <a:ext cx="11745158" cy="506026"/>
          </a:xfrm>
        </p:spPr>
        <p:txBody>
          <a:bodyPr>
            <a:normAutofit/>
          </a:bodyPr>
          <a:lstStyle/>
          <a:p>
            <a:r>
              <a:rPr lang="ru-RU" sz="2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10. Составьте и запишите план текста из трёх пунктов.</a:t>
            </a:r>
            <a:endParaRPr lang="ru-RU" sz="2000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FB5F1597-F2C1-430A-AA60-55DABE9349F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" y="865658"/>
            <a:ext cx="11967098" cy="640684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63480" rIns="91440" bIns="63480" numCol="1" anchor="ctr" anchorCtr="0" compatLnSpc="1">
            <a:prstTxWarp prst="textNoShape">
              <a:avLst/>
            </a:prstTxWarp>
            <a:spAutoFit/>
          </a:bodyPr>
          <a:lstStyle>
            <a:lvl1pPr indent="15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(1)В наших лесах зимой неожиданно появилась редкая гостья — чёрная лисица. (2)Ничей мех не ценится так дорого, как мех этого необыкновенного зверя. (3)Охотники не стали стрелять ни белок, ни даже соболей и начали охотиться за одной этой лисицей.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(4)Но лисица была такая хитрая, что никого к себе не подпускала на выстрел и не шла ни в одну ловушку. (5)Чёрная лисица делала так: охотник идёт за ней, а она не подпускает его, даст круг, выйдет на его след и ходит за ним по лесу. (6)Так они и не могли её поймать.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(7) Один молодой зверолов понял эту её хитрость. (8)Никому ничего не сказав, он расставил по круговой тропинке капканы, снегом их запорошил, чтобы ниоткуда не видно было. (9)Спрятал в кустах самострелы, а веревочки, которые стрелу спускают, через тропу провёл. (10)Он ходил, и чёрная лисица от него не отстаёт. (11)Кружил зверолов, кружил да так закружился, что и не вспомнил про одну свою верёвочку, и нечаянно задел её ногой. (12)Стрела попала ему под колено. (13)Эту зиму он больше не охотился. (14)А чёрная лисица так и исчезла.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2004236-CCC3-477A-AA1F-9E69C421B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5850" y="-170549"/>
            <a:ext cx="160300" cy="3410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31740" rIns="0" bIns="31740" numCol="1" anchor="ctr" anchorCtr="0" compatLnSpc="1">
            <a:prstTxWarp prst="textNoShape">
              <a:avLst/>
            </a:prstTxWarp>
            <a:spAutoFit/>
          </a:bodyPr>
          <a:lstStyle>
            <a:lvl1pPr indent="15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387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170D9C-CCB0-4E61-BD2D-AE68FEC58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45823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59C4FD-7BCD-4F84-98AE-0CCC6D4C5D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208" y="1251751"/>
            <a:ext cx="10849992" cy="5308847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Пояснение. 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Примерный план.</a:t>
            </a:r>
          </a:p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 Появление чёрной лисицы.</a:t>
            </a:r>
          </a:p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 Хитрая лисица.</a:t>
            </a:r>
          </a:p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 Состязание лисицы и зверолова в хитрости.</a:t>
            </a:r>
          </a:p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sz="24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плане в той или иной форме должно быть последовательно представлено содержание текста, отражены все </a:t>
            </a:r>
            <a:r>
              <a:rPr lang="ru-RU" sz="2400" b="0" i="1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микротемы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текста</a:t>
            </a:r>
          </a:p>
          <a:p>
            <a:pPr algn="just"/>
            <a:r>
              <a:rPr lang="ru-RU" sz="24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плане последовательно отражено содержание текста; план состоит из трёх пунктов; словосочетания или предложения (пункты плана) построены правильно (с соблюдением порядка слов), в них употреблены слова в свойственном им значении- 3 балла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70704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F0F3B6-8E1D-45FE-87CD-2F3CF9A5B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941" y="292964"/>
            <a:ext cx="11745158" cy="506026"/>
          </a:xfrm>
        </p:spPr>
        <p:txBody>
          <a:bodyPr>
            <a:normAutofit/>
          </a:bodyPr>
          <a:lstStyle/>
          <a:p>
            <a:r>
              <a:rPr lang="ru-RU" sz="2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10. Составьте и запишите план текста из трёх пунктов.</a:t>
            </a:r>
            <a:endParaRPr lang="ru-RU" sz="2000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FB5F1597-F2C1-430A-AA60-55DABE9349F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" y="865658"/>
            <a:ext cx="11967098" cy="640684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63480" rIns="91440" bIns="63480" numCol="1" anchor="ctr" anchorCtr="0" compatLnSpc="1">
            <a:prstTxWarp prst="textNoShape">
              <a:avLst/>
            </a:prstTxWarp>
            <a:spAutoFit/>
          </a:bodyPr>
          <a:lstStyle>
            <a:lvl1pPr indent="15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(1)В наших лесах зимой неожиданно появилась редкая гостья — чёрная лисица. (2)Ничей мех не ценится так дорого, как мех этого необыкновенного зверя. (3)Охотники не стали стрелять ни белок, ни даже соболей и начали охотиться за одной этой лисицей.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(4)Но лисица была такая хитрая, что никого к себе не подпускала на выстрел и не шла ни в одну ловушку. (5)Чёрная лисица делала так: охотник идёт за ней, а она не подпускает его, даст круг, выйдет на его след и ходит за ним по лесу. (6)Так они и не могли её поймать.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(7) Один молодой зверолов понял эту её хитрость. (8)Никому ничего не сказав, он расставил по круговой тропинке капканы, снегом их запорошил, чтобы ниоткуда не видно было. (9)Спрятал в кустах самострелы, а веревочки, которые стрелу спускают, через тропу провёл. (10)Он ходил, и чёрная лисица от него не отстаёт. (11)Кружил зверолов, кружил да так закружился, что и не вспомнил про одну свою верёвочку, и нечаянно задел её ногой. (12)Стрела попала ему под колено. (13)Эту зиму он больше не охотился. (14)А чёрная лисица так и исчезла.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2004236-CCC3-477A-AA1F-9E69C421B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5850" y="-170549"/>
            <a:ext cx="160300" cy="3410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31740" rIns="0" bIns="31740" numCol="1" anchor="ctr" anchorCtr="0" compatLnSpc="1">
            <a:prstTxWarp prst="textNoShape">
              <a:avLst/>
            </a:prstTxWarp>
            <a:spAutoFit/>
          </a:bodyPr>
          <a:lstStyle>
            <a:lvl1pPr indent="15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4991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F0F3B6-8E1D-45FE-87CD-2F3CF9A5B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941" y="292964"/>
            <a:ext cx="11745158" cy="506026"/>
          </a:xfrm>
        </p:spPr>
        <p:txBody>
          <a:bodyPr>
            <a:normAutofit fontScale="90000"/>
          </a:bodyPr>
          <a:lstStyle/>
          <a:p>
            <a:r>
              <a:rPr lang="ru-RU" sz="2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11. 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Задание 11 </a:t>
            </a:r>
            <a:br>
              <a:rPr lang="ru-RU" sz="20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r>
              <a:rPr lang="ru-RU" sz="2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Почему охотники стали охотиться за чёрной лисицей?</a:t>
            </a:r>
            <a:endParaRPr lang="ru-RU" sz="2000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FB5F1597-F2C1-430A-AA60-55DABE9349F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" y="865658"/>
            <a:ext cx="11967098" cy="640684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63480" rIns="91440" bIns="63480" numCol="1" anchor="ctr" anchorCtr="0" compatLnSpc="1">
            <a:prstTxWarp prst="textNoShape">
              <a:avLst/>
            </a:prstTxWarp>
            <a:spAutoFit/>
          </a:bodyPr>
          <a:lstStyle>
            <a:lvl1pPr indent="15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(1)В наших лесах зимой неожиданно появилась редкая гостья — чёрная лисица. (2)Ничей мех не ценится так дорого, как мех этого необыкновенного зверя. (3)Охотники не стали стрелять ни белок, ни даже соболей и начали охотиться за одной этой лисицей.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(4)Но лисица была такая хитрая, что никого к себе не подпускала на выстрел и не шла ни в одну ловушку. (5)Чёрная лисица делала так: охотник идёт за ней, а она не подпускает его, даст круг, выйдет на его след и ходит за ним по лесу. (6)Так они и не могли её поймать.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(7) Один молодой зверолов понял эту её хитрость. (8)Никому ничего не сказав, он расставил по круговой тропинке капканы, снегом их запорошил, чтобы ниоткуда не видно было. (9)Спрятал в кустах самострелы, а веревочки, которые стрелу спускают, через тропу провёл. (10)Он ходил, и чёрная лисица от него не отстаёт. (11)Кружил зверолов, кружил да так закружился, что и не вспомнил про одну свою верёвочку, и нечаянно задел её ногой. (12)Стрела попала ему под колено. (13)Эту зиму он больше не охотился. (14)А чёрная лисица так и исчезла.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2004236-CCC3-477A-AA1F-9E69C421B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5850" y="-170549"/>
            <a:ext cx="160300" cy="3410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31740" rIns="0" bIns="31740" numCol="1" anchor="ctr" anchorCtr="0" compatLnSpc="1">
            <a:prstTxWarp prst="textNoShape">
              <a:avLst/>
            </a:prstTxWarp>
            <a:spAutoFit/>
          </a:bodyPr>
          <a:lstStyle>
            <a:lvl1pPr indent="15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5783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8D3B69-C1F9-49EE-919F-E80A16FC3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3130416"/>
          </a:xfrm>
        </p:spPr>
        <p:txBody>
          <a:bodyPr>
            <a:normAutofit/>
          </a:bodyPr>
          <a:lstStyle/>
          <a:p>
            <a:r>
              <a:rPr lang="ru-RU" sz="20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Задание 11 </a:t>
            </a:r>
            <a:br>
              <a:rPr lang="ru-RU" sz="20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r>
              <a:rPr lang="ru-RU" sz="20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Почему охотники стали охотиться за чёрной лисицей?</a:t>
            </a:r>
            <a:b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9EA056-9F47-4921-9DB5-2F7AA7C1C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4074850"/>
            <a:ext cx="10058400" cy="1960190"/>
          </a:xfrm>
        </p:spPr>
        <p:txBody>
          <a:bodyPr/>
          <a:lstStyle/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Дан правильный ответ, в предложении может быть допущен один речевой недочёт или допущена одна орфографическая, или одна пунктуационная, или одна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грамматическая ошибка – 2 балла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253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9CC543D-2893-4E08-BD4D-7F1FD6B744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Десятое февраля</a:t>
            </a:r>
            <a:br>
              <a:rPr lang="ru-RU" dirty="0"/>
            </a:br>
            <a:r>
              <a:rPr lang="ru-RU" dirty="0"/>
              <a:t>Классная работа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D44EA59C-9BD1-4F97-B3EB-D14D0F0B97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089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AFA2F1-0D41-4D55-B449-EEB3651A5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420F59-7C94-44B3-9DFB-8FE7172543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44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Пояснение. </a:t>
            </a:r>
            <a:r>
              <a:rPr lang="ru-RU" sz="4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Ответ может быть сформулирован так:</a:t>
            </a:r>
          </a:p>
          <a:p>
            <a:pPr algn="just"/>
            <a:r>
              <a:rPr lang="ru-RU" sz="44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Охотники стали охотиться за чёрной лисицей, потому что у неё был очень ценный мех.</a:t>
            </a:r>
            <a:endParaRPr lang="ru-RU" sz="44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98051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F0F3B6-8E1D-45FE-87CD-2F3CF9A5B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862" y="292963"/>
            <a:ext cx="11594237" cy="2041863"/>
          </a:xfrm>
        </p:spPr>
        <p:txBody>
          <a:bodyPr>
            <a:normAutofit/>
          </a:bodyPr>
          <a:lstStyle/>
          <a:p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12. Определите и запишите лексическое значение слова «провёл» из предложения 9. Подберите и запишите предложение, в котором данное многозначное слово употреблялось бы в другом значении.</a:t>
            </a:r>
            <a:b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Провёл — ...</a:t>
            </a:r>
            <a:br>
              <a:rPr lang="ru-RU" sz="9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endParaRPr lang="ru-RU" sz="2000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FB5F1597-F2C1-430A-AA60-55DABE9349F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" y="2527651"/>
            <a:ext cx="11967098" cy="308285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63480" rIns="91440" bIns="63480" numCol="1" anchor="ctr" anchorCtr="0" compatLnSpc="1">
            <a:prstTxWarp prst="textNoShape">
              <a:avLst/>
            </a:prstTxWarp>
            <a:spAutoFit/>
          </a:bodyPr>
          <a:lstStyle>
            <a:lvl1pPr indent="15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(7) Один молодой зверолов понял эту её хитрость. (8)Никому ничего не сказав, он расставил по круговой тропинке капканы, снегом их запорошил, чтобы ниоткуда не видно было. (9)Спрятал в кустах самострелы, а веревочки, которые стрелу спускают, через тропу провёл. (10)Он ходил, и чёрная лисица от него не отстаёт. (11)Кружил зверолов, кружил да так закружился, что и не вспомнил про одну свою верёвочку, и нечаянно задел её ногой. (12)Стрела попала ему под колено. (13)Эту зиму он больше не охотился. (14)А чёрная лисица так и исчезла.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2004236-CCC3-477A-AA1F-9E69C421B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5850" y="-170549"/>
            <a:ext cx="160300" cy="3410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31740" rIns="0" bIns="31740" numCol="1" anchor="ctr" anchorCtr="0" compatLnSpc="1">
            <a:prstTxWarp prst="textNoShape">
              <a:avLst/>
            </a:prstTxWarp>
            <a:spAutoFit/>
          </a:bodyPr>
          <a:lstStyle>
            <a:lvl1pPr indent="15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6911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81DD7-8B66-4E8A-8A87-B3BF99AF6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2439584"/>
          </a:xfrm>
        </p:spPr>
        <p:txBody>
          <a:bodyPr>
            <a:normAutofit fontScale="90000"/>
          </a:bodyPr>
          <a:lstStyle/>
          <a:p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Пояснение. 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Провёл — протянул, проложил.</a:t>
            </a:r>
            <a:b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Я хорошо провёл время в гостях.</a:t>
            </a:r>
            <a:b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0AE07A-2F3A-46C9-8E93-563F08D2E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3595456"/>
            <a:ext cx="10058400" cy="2439584"/>
          </a:xfrm>
        </p:spPr>
        <p:txBody>
          <a:bodyPr/>
          <a:lstStyle/>
          <a:p>
            <a:r>
              <a:rPr lang="ru-RU" dirty="0"/>
              <a:t> 3 балла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Верно объяснено значение слова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Дан правильный ответ, в предложении может быть допущен один речевой недочёт или допущена одна орфографическая, или одна пунктуационная, или одна грамматическая ошибка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01695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F0F3B6-8E1D-45FE-87CD-2F3CF9A5B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941" y="292963"/>
            <a:ext cx="11745158" cy="2592279"/>
          </a:xfrm>
        </p:spPr>
        <p:txBody>
          <a:bodyPr>
            <a:noAutofit/>
          </a:bodyPr>
          <a:lstStyle/>
          <a:p>
            <a: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13. Определите стилистическую принадлежность слова «кружил» из предложения 11, запишите.</a:t>
            </a:r>
            <a:b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Подберите и запишите синоним (синонимы) к этому слову.</a:t>
            </a:r>
            <a:b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FB5F1597-F2C1-430A-AA60-55DABE9349F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21941" y="2342985"/>
            <a:ext cx="11292397" cy="345218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63480" rIns="91440" bIns="63480" numCol="1" anchor="ctr" anchorCtr="0" compatLnSpc="1">
            <a:prstTxWarp prst="textNoShape">
              <a:avLst/>
            </a:prstTxWarp>
            <a:spAutoFit/>
          </a:bodyPr>
          <a:lstStyle>
            <a:lvl1pPr indent="15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(7) Один молодой зверолов понял эту её хитрость. (8)Никому ничего не сказав, он расставил по круговой тропинке капканы, снегом их запорошил, чтобы ниоткуда не видно было. (9)Спрятал в кустах самострелы, а веревочки, которые стрелу спускают, через тропу провёл. (10)Он ходил, и чёрная лисица от него не отстаёт. (11)Кружил зверолов, кружил да так закружился, что и не вспомнил про одну свою верёвочку, и нечаянно задел её ногой. (12)Стрела попала ему под колено. (13)Эту зиму он больше не охотился. (14)А чёрная лисица так и исчезла.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2004236-CCC3-477A-AA1F-9E69C421B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5850" y="-170549"/>
            <a:ext cx="160300" cy="3410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31740" rIns="0" bIns="31740" numCol="1" anchor="ctr" anchorCtr="0" compatLnSpc="1">
            <a:prstTxWarp prst="textNoShape">
              <a:avLst/>
            </a:prstTxWarp>
            <a:spAutoFit/>
          </a:bodyPr>
          <a:lstStyle>
            <a:lvl1pPr indent="15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7946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0F26D1-0104-4C4C-8B76-233EDFBD1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903D122-11C4-4AC0-8DF9-BBE0A21D04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7969" y="337352"/>
            <a:ext cx="10582182" cy="6178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9090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B7B363-0191-4786-A227-6CA17CFAA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3"/>
            <a:ext cx="10058400" cy="3680831"/>
          </a:xfrm>
        </p:spPr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Слово «кружил» может использоваться в разговорном и художественном стилях.</a:t>
            </a:r>
            <a:b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Кружил — ходил по кругу, ходил по одному и тому же месту.</a:t>
            </a:r>
            <a:b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973795-C4ED-43C6-9EAD-5324EEAA37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4323424"/>
            <a:ext cx="10058400" cy="1711616"/>
          </a:xfrm>
        </p:spPr>
        <p:txBody>
          <a:bodyPr/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Верно определена стилистическая принадлежность слова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Верно подобран синоним к данному слову- всего 2 балла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70595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B62AE8-6316-450E-971D-B98863320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14. Задание</a:t>
            </a:r>
            <a:b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84BF60-C528-4AD0-B8C6-0CC994094C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Объясните значение фразеологизма «не подпускать на пушечный выстрел», запишите. Используя не менее двух предложений, опишите ситуацию, в которой будет уместно употребление этого фразеологизма. Включите фразеологизм в одно из предложений.</a:t>
            </a:r>
          </a:p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Не подпускать на пушечный выстрел — 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97634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4E395C-2717-4232-852A-F25B7F788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437" y="642593"/>
            <a:ext cx="10955045" cy="4808295"/>
          </a:xfrm>
        </p:spPr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Не подпускать на пушечный выстрел — не подходить, не подпускать близко.</a:t>
            </a:r>
            <a:b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Собака попала в капкан. Нам с трудом удалось её освободить, потому что она долго никого к себе не подпускала на пушечный выстрел.</a:t>
            </a:r>
            <a:b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ECA260A-6356-4917-9247-99B61F2BDA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5894772"/>
            <a:ext cx="10058400" cy="67470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15334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166AE2-D402-4466-B3DD-0C0CF6685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Использованные ресурсы: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4BE25-540E-4227-A5E0-89EA16076C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https://rus6-vpr.sdamgia.ru/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40309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BB2968-90A2-44FB-BAFC-29EF1EC366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Разряды количественных числительных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3CB8CFA-3E9A-4A39-B581-6F1D99E4FE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343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0829A5-20F3-484F-AF36-0631548A4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75EA8DC-2871-4559-AD6E-9FFD4277ED1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" r="2258" b="10218"/>
          <a:stretch/>
        </p:blipFill>
        <p:spPr bwMode="auto">
          <a:xfrm>
            <a:off x="559293" y="0"/>
            <a:ext cx="110349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061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DAC989-FFA9-4697-819A-B9EE7FBAD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0" dirty="0">
                <a:solidFill>
                  <a:srgbClr val="181818"/>
                </a:solidFill>
                <a:effectLst/>
                <a:latin typeface="Times New Roman, serif"/>
              </a:rPr>
              <a:t>распределите числительные в две колонки (простые и составные)-устно</a:t>
            </a:r>
            <a:br>
              <a:rPr lang="ru-RU" b="0" i="0" dirty="0">
                <a:solidFill>
                  <a:srgbClr val="181818"/>
                </a:solidFill>
                <a:effectLst/>
                <a:latin typeface="Open Sans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236383-160B-426A-B452-576DFE6AE8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br>
              <a:rPr lang="ru-RU" b="0" i="0" dirty="0">
                <a:solidFill>
                  <a:srgbClr val="181818"/>
                </a:solidFill>
                <a:effectLst/>
                <a:latin typeface="Open Sans"/>
              </a:rPr>
            </a:br>
            <a:endParaRPr lang="ru-RU" b="0" i="0" dirty="0">
              <a:solidFill>
                <a:srgbClr val="181818"/>
              </a:solidFill>
              <a:effectLst/>
              <a:latin typeface="Open Sans"/>
            </a:endParaRPr>
          </a:p>
          <a:p>
            <a:pPr algn="just"/>
            <a:r>
              <a:rPr lang="ru-RU" sz="4800" b="0" i="0" dirty="0">
                <a:solidFill>
                  <a:srgbClr val="181818"/>
                </a:solidFill>
                <a:effectLst/>
                <a:latin typeface="Times New Roman, serif"/>
              </a:rPr>
              <a:t>Число 37 имеет удивительное свойство: если его умножить на числа 3, 6, 9, 12, 15, 18, то получится интересный ряд цифр: 111, 222, 333, 444, 555, 666.</a:t>
            </a:r>
            <a:endParaRPr lang="ru-RU" sz="4800" b="0" i="0" dirty="0">
              <a:solidFill>
                <a:srgbClr val="181818"/>
              </a:solidFill>
              <a:effectLst/>
              <a:latin typeface="Open San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396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409C3E-D089-4C0D-A5D3-053FDCCF1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272" y="642594"/>
            <a:ext cx="10636928" cy="137160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предложения, замените числа  словами(числительными)- определите порядковые или количественные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BE4DA0-5165-495B-8A2D-8BB87EB39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272" y="2103120"/>
            <a:ext cx="10636928" cy="3931920"/>
          </a:xfrm>
        </p:spPr>
        <p:txBody>
          <a:bodyPr/>
          <a:lstStyle/>
          <a:p>
            <a:r>
              <a:rPr lang="ru-RU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ru-RU" sz="4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Все знают Останкинскую телебашню - самое высокое сооружение в Европе. Ее высота вместе с антенной достигает 539 метров. Она построена в 1967 году.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265249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409C3E-D089-4C0D-A5D3-053FDCCF1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272" y="642594"/>
            <a:ext cx="10636928" cy="137160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предложения, замените числа  словами(числительными)- определите порядковые или количественные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BE4DA0-5165-495B-8A2D-8BB87EB39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272" y="2103120"/>
            <a:ext cx="10636928" cy="3931920"/>
          </a:xfrm>
        </p:spPr>
        <p:txBody>
          <a:bodyPr>
            <a:normAutofit fontScale="92500" lnSpcReduction="20000"/>
          </a:bodyPr>
          <a:lstStyle/>
          <a:p>
            <a:r>
              <a:rPr lang="ru-RU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ru-RU" sz="4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Все знают Останкинскую телебашню - самое высокое сооружение в Европе. Ее высота вместе с антенной достигает </a:t>
            </a:r>
            <a:r>
              <a:rPr lang="ru-RU" sz="4800" b="0" i="1" dirty="0">
                <a:solidFill>
                  <a:schemeClr val="accent6"/>
                </a:solidFill>
                <a:effectLst/>
                <a:latin typeface="Times New Roman" panose="02020603050405020304" pitchFamily="18" charset="0"/>
              </a:rPr>
              <a:t>(Сколько?- количественное</a:t>
            </a:r>
            <a:r>
              <a:rPr lang="ru-RU" sz="4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)</a:t>
            </a: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пятьсот тридцать девять</a:t>
            </a:r>
            <a:r>
              <a:rPr lang="ru-RU" sz="48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4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метров. Она построена в </a:t>
            </a:r>
            <a:r>
              <a:rPr lang="ru-RU" sz="4800" b="0" i="1" dirty="0">
                <a:solidFill>
                  <a:schemeClr val="accent6"/>
                </a:solidFill>
                <a:effectLst/>
                <a:latin typeface="Times New Roman" panose="02020603050405020304" pitchFamily="18" charset="0"/>
              </a:rPr>
              <a:t>(в каком по счету?- порядковое) </a:t>
            </a:r>
            <a:r>
              <a:rPr lang="ru-RU" sz="48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тысяча девятьсот девят</a:t>
            </a:r>
            <a:r>
              <a:rPr lang="ru-RU" sz="4800" b="1" i="0" dirty="0">
                <a:solidFill>
                  <a:srgbClr val="00B050"/>
                </a:solidFill>
                <a:effectLst/>
                <a:latin typeface="Times New Roman" panose="02020603050405020304" pitchFamily="18" charset="0"/>
              </a:rPr>
              <a:t>ом</a:t>
            </a:r>
            <a:r>
              <a:rPr lang="ru-RU" sz="4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 году.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643049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0AE8DC-7064-4F45-A20C-C8279D12B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150" y="642593"/>
            <a:ext cx="10628050" cy="3032761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 словосочетания в 3 столбика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восемнадцать игр,  две третьи коробки, одна пятая дороги, пятеро учеников, двадцать два участника, сто пятьдесят восемь килограммов, три четвертых километра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F2CE3191-0423-4AB2-B9A9-0593E7E564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366080"/>
              </p:ext>
            </p:extLst>
          </p:nvPr>
        </p:nvGraphicFramePr>
        <p:xfrm>
          <a:off x="1066800" y="4527611"/>
          <a:ext cx="10058397" cy="1687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799">
                  <a:extLst>
                    <a:ext uri="{9D8B030D-6E8A-4147-A177-3AD203B41FA5}">
                      <a16:colId xmlns:a16="http://schemas.microsoft.com/office/drawing/2014/main" val="3613212659"/>
                    </a:ext>
                  </a:extLst>
                </a:gridCol>
                <a:gridCol w="3352799">
                  <a:extLst>
                    <a:ext uri="{9D8B030D-6E8A-4147-A177-3AD203B41FA5}">
                      <a16:colId xmlns:a16="http://schemas.microsoft.com/office/drawing/2014/main" val="2445394101"/>
                    </a:ext>
                  </a:extLst>
                </a:gridCol>
                <a:gridCol w="3352799">
                  <a:extLst>
                    <a:ext uri="{9D8B030D-6E8A-4147-A177-3AD203B41FA5}">
                      <a16:colId xmlns:a16="http://schemas.microsoft.com/office/drawing/2014/main" val="142261188"/>
                    </a:ext>
                  </a:extLst>
                </a:gridCol>
              </a:tblGrid>
              <a:tr h="843898">
                <a:tc>
                  <a:txBody>
                    <a:bodyPr/>
                    <a:lstStyle/>
                    <a:p>
                      <a:r>
                        <a:rPr lang="ru-RU" sz="48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4726546"/>
                  </a:ext>
                </a:extLst>
              </a:tr>
              <a:tr h="84389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5612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8666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0AE8DC-7064-4F45-A20C-C8279D12B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150" y="642593"/>
            <a:ext cx="10628050" cy="3032761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 словосочетания в 3 столбика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восемнадцать игр,  две третьи коробки, одна пятая дороги, пятеро учеников, двадцать два участника, сто пятьдесят восемь килограммов, три четвертых километра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F2CE3191-0423-4AB2-B9A9-0593E7E564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2727634"/>
              </p:ext>
            </p:extLst>
          </p:nvPr>
        </p:nvGraphicFramePr>
        <p:xfrm>
          <a:off x="1066800" y="4527611"/>
          <a:ext cx="10918054" cy="1687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4225">
                  <a:extLst>
                    <a:ext uri="{9D8B030D-6E8A-4147-A177-3AD203B41FA5}">
                      <a16:colId xmlns:a16="http://schemas.microsoft.com/office/drawing/2014/main" val="3613212659"/>
                    </a:ext>
                  </a:extLst>
                </a:gridCol>
                <a:gridCol w="3212637">
                  <a:extLst>
                    <a:ext uri="{9D8B030D-6E8A-4147-A177-3AD203B41FA5}">
                      <a16:colId xmlns:a16="http://schemas.microsoft.com/office/drawing/2014/main" val="2445394101"/>
                    </a:ext>
                  </a:extLst>
                </a:gridCol>
                <a:gridCol w="5211192">
                  <a:extLst>
                    <a:ext uri="{9D8B030D-6E8A-4147-A177-3AD203B41FA5}">
                      <a16:colId xmlns:a16="http://schemas.microsoft.com/office/drawing/2014/main" val="142261188"/>
                    </a:ext>
                  </a:extLst>
                </a:gridCol>
              </a:tblGrid>
              <a:tr h="843898">
                <a:tc>
                  <a:txBody>
                    <a:bodyPr/>
                    <a:lstStyle/>
                    <a:p>
                      <a:r>
                        <a:rPr lang="ru-RU" sz="4800" dirty="0">
                          <a:solidFill>
                            <a:srgbClr val="FF0000"/>
                          </a:solidFill>
                        </a:rPr>
                        <a:t>целые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>
                          <a:solidFill>
                            <a:srgbClr val="FF0000"/>
                          </a:solidFill>
                        </a:rPr>
                        <a:t>дробные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>
                          <a:solidFill>
                            <a:srgbClr val="FF0000"/>
                          </a:solidFill>
                        </a:rPr>
                        <a:t>собирательные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4726546"/>
                  </a:ext>
                </a:extLst>
              </a:tr>
              <a:tr h="84389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5612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16500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251</TotalTime>
  <Words>2025</Words>
  <Application>Microsoft Office PowerPoint</Application>
  <PresentationFormat>Широкоэкранный</PresentationFormat>
  <Paragraphs>92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Arial</vt:lpstr>
      <vt:lpstr>Century Gothic</vt:lpstr>
      <vt:lpstr>Garamond</vt:lpstr>
      <vt:lpstr>Open Sans</vt:lpstr>
      <vt:lpstr>Times New Roman</vt:lpstr>
      <vt:lpstr>Times New Roman, serif</vt:lpstr>
      <vt:lpstr>Verdana</vt:lpstr>
      <vt:lpstr>Савон</vt:lpstr>
      <vt:lpstr>Урок русского языка в 6 классе</vt:lpstr>
      <vt:lpstr>Десятое февраля Классная работа</vt:lpstr>
      <vt:lpstr>Разряды количественных числительных</vt:lpstr>
      <vt:lpstr>Презентация PowerPoint</vt:lpstr>
      <vt:lpstr>распределите числительные в две колонки (простые и составные)-устно </vt:lpstr>
      <vt:lpstr>Запишите предложения, замените числа  словами(числительными)- определите порядковые или количественные</vt:lpstr>
      <vt:lpstr>Запишите предложения, замените числа  словами(числительными)- определите порядковые или количественные</vt:lpstr>
      <vt:lpstr>Распределите словосочетания в 3 столбика восемнадцать игр,  две третьи коробки, одна пятая дороги, пятеро учеников, двадцать два участника, сто пятьдесят восемь килограммов, три четвертых километра</vt:lpstr>
      <vt:lpstr>Распределите словосочетания в 3 столбика восемнадцать игр,  две третьи коробки, одна пятая дороги, пятеро учеников, двадцать два участника, сто пятьдесят восемь килограммов, три четвертых километра</vt:lpstr>
      <vt:lpstr>Распределите словосочетания в 3 столбика восемнадцать игр,  две третьи коробки, одна пятая дороги, пятеро учеников, двадцать два участника, сто пятьдесят восемь килограммов, три четвертых километра</vt:lpstr>
      <vt:lpstr>Домашнее задание</vt:lpstr>
      <vt:lpstr>Подготовка к ВПР</vt:lpstr>
      <vt:lpstr>Задание 9 Определите и запишите основную мысль текста</vt:lpstr>
      <vt:lpstr>9. Нужно уважать природу, нельзя относиться пренебрежительно к животным, зло по отношению к природе может к тебе вернуться.</vt:lpstr>
      <vt:lpstr>10. Составьте и запишите план текста из трёх пунктов.</vt:lpstr>
      <vt:lpstr>Презентация PowerPoint</vt:lpstr>
      <vt:lpstr>10. Составьте и запишите план текста из трёх пунктов.</vt:lpstr>
      <vt:lpstr>11. Задание 11  Почему охотники стали охотиться за чёрной лисицей?</vt:lpstr>
      <vt:lpstr>Задание 11  Почему охотники стали охотиться за чёрной лисицей? </vt:lpstr>
      <vt:lpstr>Презентация PowerPoint</vt:lpstr>
      <vt:lpstr>12. Определите и запишите лексическое значение слова «провёл» из предложения 9. Подберите и запишите предложение, в котором данное многозначное слово употреблялось бы в другом значении. Провёл — ... </vt:lpstr>
      <vt:lpstr>Пояснение. Провёл — протянул, проложил. Я хорошо провёл время в гостях. </vt:lpstr>
      <vt:lpstr>13. Определите стилистическую принадлежность слова «кружил» из предложения 11, запишите. Подберите и запишите синоним (синонимы) к этому слову. </vt:lpstr>
      <vt:lpstr>Презентация PowerPoint</vt:lpstr>
      <vt:lpstr>Слово «кружил» может использоваться в разговорном и художественном стилях. Кружил — ходил по кругу, ходил по одному и тому же месту. </vt:lpstr>
      <vt:lpstr>14. Задание </vt:lpstr>
      <vt:lpstr>Не подпускать на пушечный выстрел — не подходить, не подпускать близко. Собака попала в капкан. Нам с трудом удалось её освободить, потому что она долго никого к себе не подпускала на пушечный выстрел. </vt:lpstr>
      <vt:lpstr>Использованные ресурсы: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Десятое февраля Классная работа</dc:title>
  <dc:creator>Admin</dc:creator>
  <cp:lastModifiedBy>Admin</cp:lastModifiedBy>
  <cp:revision>5</cp:revision>
  <dcterms:created xsi:type="dcterms:W3CDTF">2022-02-10T05:56:42Z</dcterms:created>
  <dcterms:modified xsi:type="dcterms:W3CDTF">2022-02-10T10:07:43Z</dcterms:modified>
</cp:coreProperties>
</file>