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62" r:id="rId3"/>
    <p:sldId id="257" r:id="rId4"/>
    <p:sldId id="268" r:id="rId5"/>
    <p:sldId id="273" r:id="rId6"/>
    <p:sldId id="272" r:id="rId7"/>
    <p:sldId id="274" r:id="rId8"/>
    <p:sldId id="269" r:id="rId9"/>
    <p:sldId id="270" r:id="rId10"/>
    <p:sldId id="288" r:id="rId11"/>
    <p:sldId id="271" r:id="rId12"/>
    <p:sldId id="279" r:id="rId13"/>
    <p:sldId id="289" r:id="rId14"/>
    <p:sldId id="280" r:id="rId15"/>
    <p:sldId id="281" r:id="rId16"/>
    <p:sldId id="283" r:id="rId17"/>
    <p:sldId id="284" r:id="rId18"/>
    <p:sldId id="285" r:id="rId19"/>
    <p:sldId id="290" r:id="rId20"/>
    <p:sldId id="286" r:id="rId21"/>
    <p:sldId id="282" r:id="rId22"/>
    <p:sldId id="278" r:id="rId2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595"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F8466CB-2706-4C17-9243-578531DE875C}" type="datetimeFigureOut">
              <a:rPr lang="ru-RU" smtClean="0"/>
              <a:t>03.03.2024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F6A875-935F-4965-B6A0-EC251973CF57}" type="slidenum">
              <a:rPr lang="ru-RU" smtClean="0"/>
              <a:t>‹#›</a:t>
            </a:fld>
            <a:endParaRPr lang="ru-RU"/>
          </a:p>
        </p:txBody>
      </p:sp>
    </p:spTree>
    <p:extLst>
      <p:ext uri="{BB962C8B-B14F-4D97-AF65-F5344CB8AC3E}">
        <p14:creationId xmlns:p14="http://schemas.microsoft.com/office/powerpoint/2010/main" val="17692977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8466CB-2706-4C17-9243-578531DE875C}" type="datetimeFigureOut">
              <a:rPr lang="ru-RU" smtClean="0"/>
              <a:t>03.03.2024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F6A875-935F-4965-B6A0-EC251973CF57}" type="slidenum">
              <a:rPr lang="ru-RU" smtClean="0"/>
              <a:t>‹#›</a:t>
            </a:fld>
            <a:endParaRPr lang="ru-RU"/>
          </a:p>
        </p:txBody>
      </p:sp>
    </p:spTree>
    <p:extLst>
      <p:ext uri="{BB962C8B-B14F-4D97-AF65-F5344CB8AC3E}">
        <p14:creationId xmlns:p14="http://schemas.microsoft.com/office/powerpoint/2010/main" val="4115300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8466CB-2706-4C17-9243-578531DE875C}" type="datetimeFigureOut">
              <a:rPr lang="ru-RU" smtClean="0"/>
              <a:t>03.03.2024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F6A875-935F-4965-B6A0-EC251973CF57}" type="slidenum">
              <a:rPr lang="ru-RU" smtClean="0"/>
              <a:t>‹#›</a:t>
            </a:fld>
            <a:endParaRPr lang="ru-RU"/>
          </a:p>
        </p:txBody>
      </p:sp>
    </p:spTree>
    <p:extLst>
      <p:ext uri="{BB962C8B-B14F-4D97-AF65-F5344CB8AC3E}">
        <p14:creationId xmlns:p14="http://schemas.microsoft.com/office/powerpoint/2010/main" val="3900086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8466CB-2706-4C17-9243-578531DE875C}" type="datetimeFigureOut">
              <a:rPr lang="ru-RU" smtClean="0"/>
              <a:t>03.03.2024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F6A875-935F-4965-B6A0-EC251973CF57}" type="slidenum">
              <a:rPr lang="ru-RU" smtClean="0"/>
              <a:t>‹#›</a:t>
            </a:fld>
            <a:endParaRPr lang="ru-RU"/>
          </a:p>
        </p:txBody>
      </p:sp>
    </p:spTree>
    <p:extLst>
      <p:ext uri="{BB962C8B-B14F-4D97-AF65-F5344CB8AC3E}">
        <p14:creationId xmlns:p14="http://schemas.microsoft.com/office/powerpoint/2010/main" val="1240354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F8466CB-2706-4C17-9243-578531DE875C}" type="datetimeFigureOut">
              <a:rPr lang="ru-RU" smtClean="0"/>
              <a:t>03.03.2024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0F6A875-935F-4965-B6A0-EC251973CF57}" type="slidenum">
              <a:rPr lang="ru-RU" smtClean="0"/>
              <a:t>‹#›</a:t>
            </a:fld>
            <a:endParaRPr lang="ru-RU"/>
          </a:p>
        </p:txBody>
      </p:sp>
    </p:spTree>
    <p:extLst>
      <p:ext uri="{BB962C8B-B14F-4D97-AF65-F5344CB8AC3E}">
        <p14:creationId xmlns:p14="http://schemas.microsoft.com/office/powerpoint/2010/main" val="3874983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F8466CB-2706-4C17-9243-578531DE875C}" type="datetimeFigureOut">
              <a:rPr lang="ru-RU" smtClean="0"/>
              <a:t>03.03.2024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F6A875-935F-4965-B6A0-EC251973CF57}" type="slidenum">
              <a:rPr lang="ru-RU" smtClean="0"/>
              <a:t>‹#›</a:t>
            </a:fld>
            <a:endParaRPr lang="ru-RU"/>
          </a:p>
        </p:txBody>
      </p:sp>
    </p:spTree>
    <p:extLst>
      <p:ext uri="{BB962C8B-B14F-4D97-AF65-F5344CB8AC3E}">
        <p14:creationId xmlns:p14="http://schemas.microsoft.com/office/powerpoint/2010/main" val="3909533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F8466CB-2706-4C17-9243-578531DE875C}" type="datetimeFigureOut">
              <a:rPr lang="ru-RU" smtClean="0"/>
              <a:t>03.03.2024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0F6A875-935F-4965-B6A0-EC251973CF57}" type="slidenum">
              <a:rPr lang="ru-RU" smtClean="0"/>
              <a:t>‹#›</a:t>
            </a:fld>
            <a:endParaRPr lang="ru-RU"/>
          </a:p>
        </p:txBody>
      </p:sp>
    </p:spTree>
    <p:extLst>
      <p:ext uri="{BB962C8B-B14F-4D97-AF65-F5344CB8AC3E}">
        <p14:creationId xmlns:p14="http://schemas.microsoft.com/office/powerpoint/2010/main" val="1572061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F8466CB-2706-4C17-9243-578531DE875C}" type="datetimeFigureOut">
              <a:rPr lang="ru-RU" smtClean="0"/>
              <a:t>03.03.2024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0F6A875-935F-4965-B6A0-EC251973CF57}" type="slidenum">
              <a:rPr lang="ru-RU" smtClean="0"/>
              <a:t>‹#›</a:t>
            </a:fld>
            <a:endParaRPr lang="ru-RU"/>
          </a:p>
        </p:txBody>
      </p:sp>
    </p:spTree>
    <p:extLst>
      <p:ext uri="{BB962C8B-B14F-4D97-AF65-F5344CB8AC3E}">
        <p14:creationId xmlns:p14="http://schemas.microsoft.com/office/powerpoint/2010/main" val="2994927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F8466CB-2706-4C17-9243-578531DE875C}" type="datetimeFigureOut">
              <a:rPr lang="ru-RU" smtClean="0"/>
              <a:t>03.03.2024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0F6A875-935F-4965-B6A0-EC251973CF57}" type="slidenum">
              <a:rPr lang="ru-RU" smtClean="0"/>
              <a:t>‹#›</a:t>
            </a:fld>
            <a:endParaRPr lang="ru-RU"/>
          </a:p>
        </p:txBody>
      </p:sp>
    </p:spTree>
    <p:extLst>
      <p:ext uri="{BB962C8B-B14F-4D97-AF65-F5344CB8AC3E}">
        <p14:creationId xmlns:p14="http://schemas.microsoft.com/office/powerpoint/2010/main" val="11800052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BF8466CB-2706-4C17-9243-578531DE875C}" type="datetimeFigureOut">
              <a:rPr lang="ru-RU" smtClean="0"/>
              <a:t>03.03.2024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F6A875-935F-4965-B6A0-EC251973CF57}" type="slidenum">
              <a:rPr lang="ru-RU" smtClean="0"/>
              <a:t>‹#›</a:t>
            </a:fld>
            <a:endParaRPr lang="ru-RU"/>
          </a:p>
        </p:txBody>
      </p:sp>
    </p:spTree>
    <p:extLst>
      <p:ext uri="{BB962C8B-B14F-4D97-AF65-F5344CB8AC3E}">
        <p14:creationId xmlns:p14="http://schemas.microsoft.com/office/powerpoint/2010/main" val="3934049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BF8466CB-2706-4C17-9243-578531DE875C}" type="datetimeFigureOut">
              <a:rPr lang="ru-RU" smtClean="0"/>
              <a:t>03.03.2024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0F6A875-935F-4965-B6A0-EC251973CF57}" type="slidenum">
              <a:rPr lang="ru-RU" smtClean="0"/>
              <a:t>‹#›</a:t>
            </a:fld>
            <a:endParaRPr lang="ru-RU"/>
          </a:p>
        </p:txBody>
      </p:sp>
    </p:spTree>
    <p:extLst>
      <p:ext uri="{BB962C8B-B14F-4D97-AF65-F5344CB8AC3E}">
        <p14:creationId xmlns:p14="http://schemas.microsoft.com/office/powerpoint/2010/main" val="1727597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8466CB-2706-4C17-9243-578531DE875C}" type="datetimeFigureOut">
              <a:rPr lang="ru-RU" smtClean="0"/>
              <a:t>03.03.2024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F6A875-935F-4965-B6A0-EC251973CF57}" type="slidenum">
              <a:rPr lang="ru-RU" smtClean="0"/>
              <a:t>‹#›</a:t>
            </a:fld>
            <a:endParaRPr lang="ru-RU"/>
          </a:p>
        </p:txBody>
      </p:sp>
    </p:spTree>
    <p:extLst>
      <p:ext uri="{BB962C8B-B14F-4D97-AF65-F5344CB8AC3E}">
        <p14:creationId xmlns:p14="http://schemas.microsoft.com/office/powerpoint/2010/main" val="23941856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hyperlink" Target="https://www.culture.ru/s/slovo-dnya/proza/"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Изображение пина-истории"/>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2667003" y="-2667001"/>
            <a:ext cx="6857999" cy="12192001"/>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233266" y="65314"/>
            <a:ext cx="11271380" cy="3928188"/>
          </a:xfrm>
        </p:spPr>
        <p:txBody>
          <a:bodyPr>
            <a:noAutofit/>
          </a:bodyPr>
          <a:lstStyle/>
          <a:p>
            <a:r>
              <a:rPr lang="ru-RU" b="1" i="0" dirty="0" smtClean="0">
                <a:solidFill>
                  <a:srgbClr val="262626"/>
                </a:solidFill>
                <a:effectLst/>
                <a:latin typeface="Times New Roman" panose="02020603050405020304" pitchFamily="18" charset="0"/>
                <a:cs typeface="Times New Roman" panose="02020603050405020304" pitchFamily="18" charset="0"/>
              </a:rPr>
              <a:t>Валентин Петрович Катаев </a:t>
            </a:r>
            <a:r>
              <a:rPr lang="en-US" b="1" i="0" dirty="0" smtClean="0">
                <a:solidFill>
                  <a:srgbClr val="262626"/>
                </a:solidFill>
                <a:effectLst/>
                <a:latin typeface="Times New Roman" panose="02020603050405020304" pitchFamily="18" charset="0"/>
                <a:cs typeface="Times New Roman" panose="02020603050405020304" pitchFamily="18" charset="0"/>
              </a:rPr>
              <a:t/>
            </a:r>
            <a:br>
              <a:rPr lang="en-US" b="1" i="0" dirty="0" smtClean="0">
                <a:solidFill>
                  <a:srgbClr val="262626"/>
                </a:solidFill>
                <a:effectLst/>
                <a:latin typeface="Times New Roman" panose="02020603050405020304" pitchFamily="18" charset="0"/>
                <a:cs typeface="Times New Roman" panose="02020603050405020304" pitchFamily="18" charset="0"/>
              </a:rPr>
            </a:br>
            <a:r>
              <a:rPr lang="ru-RU" i="0" dirty="0" smtClean="0">
                <a:solidFill>
                  <a:srgbClr val="262626"/>
                </a:solidFill>
                <a:effectLst/>
                <a:latin typeface="Times New Roman" panose="02020603050405020304" pitchFamily="18" charset="0"/>
                <a:cs typeface="Times New Roman" panose="02020603050405020304" pitchFamily="18" charset="0"/>
              </a:rPr>
              <a:t>родился</a:t>
            </a:r>
            <a:r>
              <a:rPr lang="en-US" b="1" i="0" dirty="0" smtClean="0">
                <a:solidFill>
                  <a:srgbClr val="262626"/>
                </a:solidFill>
                <a:effectLst/>
                <a:latin typeface="Times New Roman" panose="02020603050405020304" pitchFamily="18" charset="0"/>
                <a:cs typeface="Times New Roman" panose="02020603050405020304" pitchFamily="18" charset="0"/>
              </a:rPr>
              <a:t/>
            </a:r>
            <a:br>
              <a:rPr lang="en-US" b="1" i="0" dirty="0" smtClean="0">
                <a:solidFill>
                  <a:srgbClr val="262626"/>
                </a:solidFill>
                <a:effectLst/>
                <a:latin typeface="Times New Roman" panose="02020603050405020304" pitchFamily="18" charset="0"/>
                <a:cs typeface="Times New Roman" panose="02020603050405020304" pitchFamily="18" charset="0"/>
              </a:rPr>
            </a:br>
            <a:r>
              <a:rPr lang="ru-RU" b="1" i="0" dirty="0" smtClean="0">
                <a:solidFill>
                  <a:srgbClr val="262626"/>
                </a:solidFill>
                <a:effectLst/>
                <a:latin typeface="Times New Roman" panose="02020603050405020304" pitchFamily="18" charset="0"/>
                <a:cs typeface="Times New Roman" panose="02020603050405020304" pitchFamily="18" charset="0"/>
              </a:rPr>
              <a:t>16 (28) </a:t>
            </a:r>
            <a:r>
              <a:rPr lang="en-US" b="1" i="0" dirty="0" smtClean="0">
                <a:solidFill>
                  <a:srgbClr val="262626"/>
                </a:solidFill>
                <a:effectLst/>
                <a:latin typeface="Times New Roman" panose="02020603050405020304" pitchFamily="18" charset="0"/>
                <a:cs typeface="Times New Roman" panose="02020603050405020304" pitchFamily="18" charset="0"/>
              </a:rPr>
              <a:t/>
            </a:r>
            <a:br>
              <a:rPr lang="en-US" b="1" i="0" dirty="0" smtClean="0">
                <a:solidFill>
                  <a:srgbClr val="262626"/>
                </a:solidFill>
                <a:effectLst/>
                <a:latin typeface="Times New Roman" panose="02020603050405020304" pitchFamily="18" charset="0"/>
                <a:cs typeface="Times New Roman" panose="02020603050405020304" pitchFamily="18" charset="0"/>
              </a:rPr>
            </a:br>
            <a:r>
              <a:rPr lang="ru-RU" b="1" i="0" dirty="0" smtClean="0">
                <a:solidFill>
                  <a:srgbClr val="262626"/>
                </a:solidFill>
                <a:effectLst/>
                <a:latin typeface="Times New Roman" panose="02020603050405020304" pitchFamily="18" charset="0"/>
                <a:cs typeface="Times New Roman" panose="02020603050405020304" pitchFamily="18" charset="0"/>
              </a:rPr>
              <a:t>января </a:t>
            </a:r>
            <a:r>
              <a:rPr lang="en-US" b="1" i="0" dirty="0" smtClean="0">
                <a:solidFill>
                  <a:srgbClr val="262626"/>
                </a:solidFill>
                <a:effectLst/>
                <a:latin typeface="Times New Roman" panose="02020603050405020304" pitchFamily="18" charset="0"/>
                <a:cs typeface="Times New Roman" panose="02020603050405020304" pitchFamily="18" charset="0"/>
              </a:rPr>
              <a:t/>
            </a:r>
            <a:br>
              <a:rPr lang="en-US" b="1" i="0" dirty="0" smtClean="0">
                <a:solidFill>
                  <a:srgbClr val="262626"/>
                </a:solidFill>
                <a:effectLst/>
                <a:latin typeface="Times New Roman" panose="02020603050405020304" pitchFamily="18" charset="0"/>
                <a:cs typeface="Times New Roman" panose="02020603050405020304" pitchFamily="18" charset="0"/>
              </a:rPr>
            </a:br>
            <a:r>
              <a:rPr lang="ru-RU" b="1" i="0" dirty="0" smtClean="0">
                <a:solidFill>
                  <a:srgbClr val="262626"/>
                </a:solidFill>
                <a:effectLst/>
                <a:latin typeface="Times New Roman" panose="02020603050405020304" pitchFamily="18" charset="0"/>
                <a:cs typeface="Times New Roman" panose="02020603050405020304" pitchFamily="18" charset="0"/>
              </a:rPr>
              <a:t>1897 года</a:t>
            </a:r>
            <a:endParaRPr lang="ru-RU" b="1" dirty="0">
              <a:latin typeface="Times New Roman" panose="02020603050405020304" pitchFamily="18" charset="0"/>
              <a:cs typeface="Times New Roman" panose="02020603050405020304" pitchFamily="18" charset="0"/>
            </a:endParaRPr>
          </a:p>
        </p:txBody>
      </p:sp>
      <p:pic>
        <p:nvPicPr>
          <p:cNvPr id="1026" name="Picture 2" descr="Валентин Катаев, ок. 1970 года. "/>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153747" y="1317560"/>
            <a:ext cx="8703651" cy="5222191"/>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70975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529" y="-297"/>
            <a:ext cx="12193057" cy="6858594"/>
          </a:xfrm>
          <a:prstGeom prst="rect">
            <a:avLst/>
          </a:prstGeom>
        </p:spPr>
      </p:pic>
      <p:sp>
        <p:nvSpPr>
          <p:cNvPr id="2" name="Заголовок 1"/>
          <p:cNvSpPr>
            <a:spLocks noGrp="1"/>
          </p:cNvSpPr>
          <p:nvPr>
            <p:ph type="title"/>
          </p:nvPr>
        </p:nvSpPr>
        <p:spPr>
          <a:xfrm>
            <a:off x="874414" y="546194"/>
            <a:ext cx="10515600" cy="4677655"/>
          </a:xfrm>
        </p:spPr>
        <p:txBody>
          <a:bodyPr>
            <a:normAutofit/>
          </a:bodyPr>
          <a:lstStyle/>
          <a:p>
            <a:pPr algn="ctr"/>
            <a:r>
              <a:rPr lang="ru-RU" sz="9600" b="1" dirty="0" smtClean="0">
                <a:latin typeface="Times New Roman" panose="02020603050405020304" pitchFamily="18" charset="0"/>
                <a:cs typeface="Times New Roman" panose="02020603050405020304" pitchFamily="18" charset="0"/>
              </a:rPr>
              <a:t>Повесть </a:t>
            </a:r>
            <a:br>
              <a:rPr lang="ru-RU" sz="9600" b="1" dirty="0" smtClean="0">
                <a:latin typeface="Times New Roman" panose="02020603050405020304" pitchFamily="18" charset="0"/>
                <a:cs typeface="Times New Roman" panose="02020603050405020304" pitchFamily="18" charset="0"/>
              </a:rPr>
            </a:br>
            <a:r>
              <a:rPr lang="ru-RU" sz="9600" b="1" dirty="0" smtClean="0">
                <a:latin typeface="Times New Roman" panose="02020603050405020304" pitchFamily="18" charset="0"/>
                <a:cs typeface="Times New Roman" panose="02020603050405020304" pitchFamily="18" charset="0"/>
              </a:rPr>
              <a:t>«Сын полка»</a:t>
            </a:r>
            <a:endParaRPr lang="ru-RU" sz="9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085132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057" y="-594"/>
            <a:ext cx="12193057" cy="6858594"/>
          </a:xfrm>
          <a:prstGeom prst="rect">
            <a:avLst/>
          </a:prstGeom>
        </p:spPr>
      </p:pic>
      <p:sp>
        <p:nvSpPr>
          <p:cNvPr id="2" name="Заголовок 1"/>
          <p:cNvSpPr>
            <a:spLocks noGrp="1"/>
          </p:cNvSpPr>
          <p:nvPr>
            <p:ph type="title"/>
          </p:nvPr>
        </p:nvSpPr>
        <p:spPr>
          <a:xfrm>
            <a:off x="838200" y="365125"/>
            <a:ext cx="2982362" cy="3238154"/>
          </a:xfrm>
        </p:spPr>
        <p:txBody>
          <a:bodyPr>
            <a:normAutofit/>
          </a:bodyPr>
          <a:lstStyle/>
          <a:p>
            <a:endParaRPr lang="ru-RU" sz="900" dirty="0"/>
          </a:p>
        </p:txBody>
      </p:sp>
      <p:sp>
        <p:nvSpPr>
          <p:cNvPr id="3" name="Объект 2"/>
          <p:cNvSpPr>
            <a:spLocks noGrp="1"/>
          </p:cNvSpPr>
          <p:nvPr>
            <p:ph idx="1"/>
          </p:nvPr>
        </p:nvSpPr>
        <p:spPr>
          <a:xfrm>
            <a:off x="223655" y="121154"/>
            <a:ext cx="5220206" cy="6659892"/>
          </a:xfrm>
        </p:spPr>
        <p:txBody>
          <a:bodyPr>
            <a:noAutofit/>
          </a:bodyPr>
          <a:lstStyle/>
          <a:p>
            <a:pPr marL="0" indent="0">
              <a:buNone/>
            </a:pPr>
            <a:r>
              <a:rPr lang="ru-RU" sz="4000" dirty="0">
                <a:latin typeface="Times New Roman" panose="02020603050405020304" pitchFamily="18" charset="0"/>
                <a:cs typeface="Times New Roman" panose="02020603050405020304" pitchFamily="18" charset="0"/>
              </a:rPr>
              <a:t>Картина, которую они увидели, была проста и вместе с тем ужасна. В окопчике спал мальчик. </a:t>
            </a:r>
            <a:r>
              <a:rPr lang="ru-RU" sz="4000" dirty="0" smtClean="0">
                <a:latin typeface="Times New Roman" panose="02020603050405020304" pitchFamily="18" charset="0"/>
                <a:cs typeface="Times New Roman" panose="02020603050405020304" pitchFamily="18" charset="0"/>
              </a:rPr>
              <a:t>Стиснув на груди руки, поджав босые, тёмные, как картофель, ноги, мальчик лежал в зелёной вонючей луже и тяжело бредил во сне. </a:t>
            </a:r>
            <a:endParaRPr lang="ru-RU" sz="4000" dirty="0">
              <a:latin typeface="Times New Roman" panose="02020603050405020304" pitchFamily="18" charset="0"/>
              <a:cs typeface="Times New Roman" panose="02020603050405020304" pitchFamily="18" charset="0"/>
            </a:endParaRPr>
          </a:p>
        </p:txBody>
      </p:sp>
      <p:pic>
        <p:nvPicPr>
          <p:cNvPr id="5" name="Объект 4"/>
          <p:cNvPicPr>
            <a:picLocks noChangeAspect="1"/>
          </p:cNvPicPr>
          <p:nvPr/>
        </p:nvPicPr>
        <p:blipFill rotWithShape="1">
          <a:blip r:embed="rId3" cstate="print">
            <a:extLst>
              <a:ext uri="{28A0092B-C50C-407E-A947-70E740481C1C}">
                <a14:useLocalDpi xmlns:a14="http://schemas.microsoft.com/office/drawing/2010/main" val="0"/>
              </a:ext>
            </a:extLst>
          </a:blip>
          <a:srcRect l="12979" r="13056"/>
          <a:stretch/>
        </p:blipFill>
        <p:spPr>
          <a:xfrm>
            <a:off x="5362457" y="289711"/>
            <a:ext cx="6726240" cy="5115207"/>
          </a:xfrm>
          <a:prstGeom prst="rect">
            <a:avLst/>
          </a:prstGeom>
        </p:spPr>
      </p:pic>
    </p:spTree>
    <p:extLst>
      <p:ext uri="{BB962C8B-B14F-4D97-AF65-F5344CB8AC3E}">
        <p14:creationId xmlns:p14="http://schemas.microsoft.com/office/powerpoint/2010/main" val="385821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057" y="-594"/>
            <a:ext cx="12193057" cy="6858594"/>
          </a:xfrm>
          <a:prstGeom prst="rect">
            <a:avLst/>
          </a:prstGeom>
        </p:spPr>
      </p:pic>
      <p:sp>
        <p:nvSpPr>
          <p:cNvPr id="2" name="Заголовок 1"/>
          <p:cNvSpPr>
            <a:spLocks noGrp="1"/>
          </p:cNvSpPr>
          <p:nvPr>
            <p:ph type="title"/>
          </p:nvPr>
        </p:nvSpPr>
        <p:spPr>
          <a:xfrm>
            <a:off x="838200" y="365125"/>
            <a:ext cx="2330513" cy="1862027"/>
          </a:xfrm>
        </p:spPr>
        <p:txBody>
          <a:bodyPr>
            <a:normAutofit/>
          </a:bodyPr>
          <a:lstStyle/>
          <a:p>
            <a:endParaRPr lang="ru-RU" sz="900" dirty="0"/>
          </a:p>
        </p:txBody>
      </p:sp>
      <p:sp>
        <p:nvSpPr>
          <p:cNvPr id="3" name="Объект 2"/>
          <p:cNvSpPr>
            <a:spLocks noGrp="1"/>
          </p:cNvSpPr>
          <p:nvPr>
            <p:ph idx="1"/>
          </p:nvPr>
        </p:nvSpPr>
        <p:spPr>
          <a:xfrm>
            <a:off x="7487217" y="109911"/>
            <a:ext cx="4526732" cy="6662082"/>
          </a:xfrm>
        </p:spPr>
        <p:txBody>
          <a:bodyPr>
            <a:noAutofit/>
          </a:bodyPr>
          <a:lstStyle/>
          <a:p>
            <a:pPr marL="0" indent="0">
              <a:buNone/>
            </a:pPr>
            <a:r>
              <a:rPr lang="ru-RU" sz="3000" dirty="0" smtClean="0">
                <a:effectLst/>
                <a:latin typeface="Times New Roman" panose="02020603050405020304" pitchFamily="18" charset="0"/>
                <a:ea typeface="Calibri" panose="020F0502020204030204" pitchFamily="34" charset="0"/>
              </a:rPr>
              <a:t>А в это время Ваня Солнцев ел из котелка большой деревянной ложкой необыкновенно горячую и необыкновенно вкусную кротёнку из картошки, лука, свиной тушёнки, перца, чеснока и лаврового листа. Он ел с такой торопливой жадностью, что непрожёванные куски мяса то и дело останавливались у него в горле. </a:t>
            </a:r>
            <a:endParaRPr lang="ru-RU" sz="3000" dirty="0"/>
          </a:p>
        </p:txBody>
      </p:sp>
      <p:pic>
        <p:nvPicPr>
          <p:cNvPr id="5" name="Объект 4"/>
          <p:cNvPicPr>
            <a:picLocks noChangeAspect="1"/>
          </p:cNvPicPr>
          <p:nvPr/>
        </p:nvPicPr>
        <p:blipFill rotWithShape="1">
          <a:blip r:embed="rId3" cstate="print">
            <a:extLst>
              <a:ext uri="{28A0092B-C50C-407E-A947-70E740481C1C}">
                <a14:useLocalDpi xmlns:a14="http://schemas.microsoft.com/office/drawing/2010/main" val="0"/>
              </a:ext>
            </a:extLst>
          </a:blip>
          <a:srcRect l="12743" r="12822"/>
          <a:stretch/>
        </p:blipFill>
        <p:spPr>
          <a:xfrm>
            <a:off x="183173" y="109910"/>
            <a:ext cx="7198419" cy="5439863"/>
          </a:xfrm>
          <a:prstGeom prst="rect">
            <a:avLst/>
          </a:prstGeom>
        </p:spPr>
      </p:pic>
    </p:spTree>
    <p:extLst>
      <p:ext uri="{BB962C8B-B14F-4D97-AF65-F5344CB8AC3E}">
        <p14:creationId xmlns:p14="http://schemas.microsoft.com/office/powerpoint/2010/main" val="3197224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529" y="-297"/>
            <a:ext cx="12193057" cy="6858594"/>
          </a:xfrm>
          <a:prstGeom prst="rect">
            <a:avLst/>
          </a:prstGeom>
        </p:spPr>
      </p:pic>
      <p:sp>
        <p:nvSpPr>
          <p:cNvPr id="2" name="Заголовок 1"/>
          <p:cNvSpPr>
            <a:spLocks noGrp="1"/>
          </p:cNvSpPr>
          <p:nvPr>
            <p:ph type="title"/>
          </p:nvPr>
        </p:nvSpPr>
        <p:spPr>
          <a:xfrm flipH="1">
            <a:off x="11353799" y="365126"/>
            <a:ext cx="479079" cy="911414"/>
          </a:xfrm>
        </p:spPr>
        <p:txBody>
          <a:bodyPr>
            <a:normAutofit/>
          </a:bodyPr>
          <a:lstStyle/>
          <a:p>
            <a:endParaRPr lang="ru-RU" sz="800" dirty="0"/>
          </a:p>
        </p:txBody>
      </p:sp>
      <p:sp>
        <p:nvSpPr>
          <p:cNvPr id="3" name="Объект 2"/>
          <p:cNvSpPr>
            <a:spLocks noGrp="1"/>
          </p:cNvSpPr>
          <p:nvPr>
            <p:ph idx="1"/>
          </p:nvPr>
        </p:nvSpPr>
        <p:spPr>
          <a:xfrm>
            <a:off x="344033" y="298764"/>
            <a:ext cx="11624648" cy="6337426"/>
          </a:xfrm>
        </p:spPr>
        <p:txBody>
          <a:bodyPr>
            <a:normAutofit/>
          </a:bodyPr>
          <a:lstStyle/>
          <a:p>
            <a:pPr marL="0" indent="0">
              <a:buNone/>
            </a:pPr>
            <a:r>
              <a:rPr lang="ru-RU" sz="4000" b="1" dirty="0">
                <a:latin typeface="Times New Roman" panose="02020603050405020304" pitchFamily="18" charset="0"/>
                <a:cs typeface="Times New Roman" panose="02020603050405020304" pitchFamily="18" charset="0"/>
              </a:rPr>
              <a:t>Ему не верилось, что позади были три года нищеты, унижения, постоянного гнетущего страха, ужасной душевной подавленности</a:t>
            </a:r>
            <a:r>
              <a:rPr lang="ru-RU" sz="4000" dirty="0">
                <a:latin typeface="Times New Roman" panose="02020603050405020304" pitchFamily="18" charset="0"/>
                <a:cs typeface="Times New Roman" panose="02020603050405020304" pitchFamily="18" charset="0"/>
              </a:rPr>
              <a:t> и пустоты. Впервые за эти три года Ваня находился среди людей, которых не надо было опасаться</a:t>
            </a:r>
            <a:r>
              <a:rPr lang="ru-RU" sz="4000" dirty="0" smtClean="0">
                <a:latin typeface="Times New Roman" panose="02020603050405020304" pitchFamily="18" charset="0"/>
                <a:cs typeface="Times New Roman" panose="02020603050405020304" pitchFamily="18" charset="0"/>
              </a:rPr>
              <a:t>.</a:t>
            </a:r>
          </a:p>
          <a:p>
            <a:pPr marL="0" indent="0">
              <a:buNone/>
            </a:pPr>
            <a:r>
              <a:rPr lang="ru-RU" sz="4000" dirty="0">
                <a:latin typeface="Times New Roman" panose="02020603050405020304" pitchFamily="18" charset="0"/>
                <a:cs typeface="Times New Roman" panose="02020603050405020304" pitchFamily="18" charset="0"/>
              </a:rPr>
              <a:t>Три года жил Ваня, как бродячая собака, без дома, без семьи. Он боялся людей и всё время испытывал голод и постоянный ужас. Наконец он нашёл добрых, хороших людей, которые его спасли, обогрели, накормили, полюбили. </a:t>
            </a:r>
          </a:p>
          <a:p>
            <a:endParaRPr lang="ru-RU" dirty="0"/>
          </a:p>
        </p:txBody>
      </p:sp>
    </p:spTree>
    <p:extLst>
      <p:ext uri="{BB962C8B-B14F-4D97-AF65-F5344CB8AC3E}">
        <p14:creationId xmlns:p14="http://schemas.microsoft.com/office/powerpoint/2010/main" val="751579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057" y="-594"/>
            <a:ext cx="12193057" cy="6858594"/>
          </a:xfrm>
          <a:prstGeom prst="rect">
            <a:avLst/>
          </a:prstGeom>
        </p:spPr>
      </p:pic>
      <p:sp>
        <p:nvSpPr>
          <p:cNvPr id="2" name="Заголовок 1"/>
          <p:cNvSpPr>
            <a:spLocks noGrp="1"/>
          </p:cNvSpPr>
          <p:nvPr>
            <p:ph type="title"/>
          </p:nvPr>
        </p:nvSpPr>
        <p:spPr>
          <a:xfrm>
            <a:off x="838200" y="365125"/>
            <a:ext cx="3706640" cy="1617584"/>
          </a:xfrm>
        </p:spPr>
        <p:txBody>
          <a:bodyPr/>
          <a:lstStyle/>
          <a:p>
            <a:endParaRPr lang="ru-RU" dirty="0"/>
          </a:p>
        </p:txBody>
      </p:sp>
      <p:sp>
        <p:nvSpPr>
          <p:cNvPr id="3" name="Объект 2"/>
          <p:cNvSpPr>
            <a:spLocks noGrp="1"/>
          </p:cNvSpPr>
          <p:nvPr>
            <p:ph idx="1"/>
          </p:nvPr>
        </p:nvSpPr>
        <p:spPr>
          <a:xfrm>
            <a:off x="7478162" y="162962"/>
            <a:ext cx="4518222" cy="6418907"/>
          </a:xfrm>
        </p:spPr>
        <p:txBody>
          <a:bodyPr>
            <a:noAutofit/>
          </a:bodyPr>
          <a:lstStyle/>
          <a:p>
            <a:pPr marL="0" indent="0">
              <a:buNone/>
            </a:pPr>
            <a:r>
              <a:rPr lang="ru-RU" sz="4000" dirty="0">
                <a:latin typeface="Times New Roman" panose="02020603050405020304" pitchFamily="18" charset="0"/>
                <a:cs typeface="Times New Roman" panose="02020603050405020304" pitchFamily="18" charset="0"/>
              </a:rPr>
              <a:t>Тогда Биденко посмотрел вверх и увидел на самой верхушке, среди зелёных ветвей, знакомые коричневые домотканые портки, из которых торчали босые ноги, грязные, как картошка.</a:t>
            </a:r>
          </a:p>
        </p:txBody>
      </p:sp>
      <p:pic>
        <p:nvPicPr>
          <p:cNvPr id="5" name="Объект 4"/>
          <p:cNvPicPr>
            <a:picLocks noChangeAspect="1"/>
          </p:cNvPicPr>
          <p:nvPr/>
        </p:nvPicPr>
        <p:blipFill rotWithShape="1">
          <a:blip r:embed="rId3" cstate="print">
            <a:extLst>
              <a:ext uri="{28A0092B-C50C-407E-A947-70E740481C1C}">
                <a14:useLocalDpi xmlns:a14="http://schemas.microsoft.com/office/drawing/2010/main" val="0"/>
              </a:ext>
            </a:extLst>
          </a:blip>
          <a:srcRect l="12158" r="12354"/>
          <a:stretch/>
        </p:blipFill>
        <p:spPr>
          <a:xfrm>
            <a:off x="261600" y="503819"/>
            <a:ext cx="6953905" cy="5181757"/>
          </a:xfrm>
          <a:prstGeom prst="rect">
            <a:avLst/>
          </a:prstGeom>
        </p:spPr>
      </p:pic>
    </p:spTree>
    <p:extLst>
      <p:ext uri="{BB962C8B-B14F-4D97-AF65-F5344CB8AC3E}">
        <p14:creationId xmlns:p14="http://schemas.microsoft.com/office/powerpoint/2010/main" val="1550303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057" y="-594"/>
            <a:ext cx="12193057" cy="6858594"/>
          </a:xfrm>
          <a:prstGeom prst="rect">
            <a:avLst/>
          </a:prstGeom>
        </p:spPr>
      </p:pic>
      <p:sp>
        <p:nvSpPr>
          <p:cNvPr id="2" name="Заголовок 1"/>
          <p:cNvSpPr>
            <a:spLocks noGrp="1"/>
          </p:cNvSpPr>
          <p:nvPr>
            <p:ph type="title"/>
          </p:nvPr>
        </p:nvSpPr>
        <p:spPr>
          <a:xfrm>
            <a:off x="838200" y="365125"/>
            <a:ext cx="4159313" cy="1898241"/>
          </a:xfrm>
        </p:spPr>
        <p:txBody>
          <a:bodyPr/>
          <a:lstStyle/>
          <a:p>
            <a:endParaRPr lang="ru-RU" dirty="0"/>
          </a:p>
        </p:txBody>
      </p:sp>
      <p:sp>
        <p:nvSpPr>
          <p:cNvPr id="3" name="Объект 2"/>
          <p:cNvSpPr>
            <a:spLocks noGrp="1"/>
          </p:cNvSpPr>
          <p:nvPr>
            <p:ph idx="1"/>
          </p:nvPr>
        </p:nvSpPr>
        <p:spPr>
          <a:xfrm>
            <a:off x="7254252" y="298764"/>
            <a:ext cx="4744769" cy="6274052"/>
          </a:xfrm>
        </p:spPr>
        <p:txBody>
          <a:bodyPr>
            <a:normAutofit/>
          </a:bodyPr>
          <a:lstStyle/>
          <a:p>
            <a:pPr marL="0" indent="0">
              <a:buNone/>
            </a:pPr>
            <a:r>
              <a:rPr lang="ru-RU" sz="3300" dirty="0" smtClean="0">
                <a:latin typeface="Times New Roman" panose="02020603050405020304" pitchFamily="18" charset="0"/>
                <a:cs typeface="Times New Roman" panose="02020603050405020304" pitchFamily="18" charset="0"/>
              </a:rPr>
              <a:t>– Да, дяденька, – сказал Ваня, виновато мигая ресницами. – Всем показался, а капитану не показался. А он меня даже ни разу не видел. Разве это можно судить человека, не </a:t>
            </a:r>
            <a:r>
              <a:rPr lang="ru-RU" sz="3300" dirty="0" err="1" smtClean="0">
                <a:latin typeface="Times New Roman" panose="02020603050405020304" pitchFamily="18" charset="0"/>
                <a:cs typeface="Times New Roman" panose="02020603050405020304" pitchFamily="18" charset="0"/>
              </a:rPr>
              <a:t>видавши</a:t>
            </a:r>
            <a:r>
              <a:rPr lang="ru-RU" sz="3300" dirty="0" smtClean="0">
                <a:latin typeface="Times New Roman" panose="02020603050405020304" pitchFamily="18" charset="0"/>
                <a:cs typeface="Times New Roman" panose="02020603050405020304" pitchFamily="18" charset="0"/>
              </a:rPr>
              <a:t>? Кабы он меня разок посмотрел, может быть, я бы ему тоже показался. Верно, дяденька?</a:t>
            </a:r>
            <a:endParaRPr lang="ru-RU" sz="3300" dirty="0">
              <a:latin typeface="Times New Roman" panose="02020603050405020304" pitchFamily="18" charset="0"/>
              <a:cs typeface="Times New Roman" panose="02020603050405020304" pitchFamily="18" charset="0"/>
            </a:endParaRPr>
          </a:p>
        </p:txBody>
      </p:sp>
      <p:pic>
        <p:nvPicPr>
          <p:cNvPr id="6" name="Объект 4"/>
          <p:cNvPicPr>
            <a:picLocks noChangeAspect="1"/>
          </p:cNvPicPr>
          <p:nvPr/>
        </p:nvPicPr>
        <p:blipFill rotWithShape="1">
          <a:blip r:embed="rId3" cstate="print">
            <a:extLst>
              <a:ext uri="{28A0092B-C50C-407E-A947-70E740481C1C}">
                <a14:useLocalDpi xmlns:a14="http://schemas.microsoft.com/office/drawing/2010/main" val="0"/>
              </a:ext>
            </a:extLst>
          </a:blip>
          <a:srcRect l="12861" r="12939"/>
          <a:stretch/>
        </p:blipFill>
        <p:spPr>
          <a:xfrm>
            <a:off x="208941" y="721102"/>
            <a:ext cx="6835313" cy="5181758"/>
          </a:xfrm>
          <a:prstGeom prst="rect">
            <a:avLst/>
          </a:prstGeom>
        </p:spPr>
      </p:pic>
    </p:spTree>
    <p:extLst>
      <p:ext uri="{BB962C8B-B14F-4D97-AF65-F5344CB8AC3E}">
        <p14:creationId xmlns:p14="http://schemas.microsoft.com/office/powerpoint/2010/main" val="3765207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3057" cy="6858594"/>
          </a:xfrm>
          <a:prstGeom prst="rect">
            <a:avLst/>
          </a:prstGeom>
        </p:spPr>
      </p:pic>
      <p:sp>
        <p:nvSpPr>
          <p:cNvPr id="2" name="Заголовок 1"/>
          <p:cNvSpPr>
            <a:spLocks noGrp="1"/>
          </p:cNvSpPr>
          <p:nvPr>
            <p:ph type="title"/>
          </p:nvPr>
        </p:nvSpPr>
        <p:spPr>
          <a:xfrm>
            <a:off x="838200" y="365126"/>
            <a:ext cx="1732984" cy="1273552"/>
          </a:xfrm>
        </p:spPr>
        <p:txBody>
          <a:bodyPr>
            <a:normAutofit/>
          </a:bodyPr>
          <a:lstStyle/>
          <a:p>
            <a:endParaRPr lang="ru-RU" sz="800" dirty="0"/>
          </a:p>
        </p:txBody>
      </p:sp>
      <p:sp>
        <p:nvSpPr>
          <p:cNvPr id="3" name="Объект 2"/>
          <p:cNvSpPr>
            <a:spLocks noGrp="1"/>
          </p:cNvSpPr>
          <p:nvPr>
            <p:ph idx="1"/>
          </p:nvPr>
        </p:nvSpPr>
        <p:spPr>
          <a:xfrm>
            <a:off x="7441949" y="217283"/>
            <a:ext cx="4354715" cy="6120143"/>
          </a:xfrm>
        </p:spPr>
        <p:txBody>
          <a:bodyPr>
            <a:noAutofit/>
          </a:bodyPr>
          <a:lstStyle/>
          <a:p>
            <a:pPr marL="0" indent="0">
              <a:buNone/>
            </a:pPr>
            <a:r>
              <a:rPr lang="ru-RU" sz="4200" dirty="0">
                <a:latin typeface="Times New Roman" panose="02020603050405020304" pitchFamily="18" charset="0"/>
                <a:cs typeface="Times New Roman" panose="02020603050405020304" pitchFamily="18" charset="0"/>
              </a:rPr>
              <a:t>Позавчера в сумерках Биденко и Горбунов вышли в разведку, взяв с собой Ваню. Они взяли его впервые, не доложив по команде, что берут с собой мальчика. </a:t>
            </a:r>
          </a:p>
        </p:txBody>
      </p:sp>
      <p:pic>
        <p:nvPicPr>
          <p:cNvPr id="6" name="Объект 4"/>
          <p:cNvPicPr>
            <a:picLocks noChangeAspect="1"/>
          </p:cNvPicPr>
          <p:nvPr/>
        </p:nvPicPr>
        <p:blipFill rotWithShape="1">
          <a:blip r:embed="rId3" cstate="print">
            <a:extLst>
              <a:ext uri="{28A0092B-C50C-407E-A947-70E740481C1C}">
                <a14:useLocalDpi xmlns:a14="http://schemas.microsoft.com/office/drawing/2010/main" val="0"/>
              </a:ext>
            </a:extLst>
          </a:blip>
          <a:srcRect l="12510" r="12471"/>
          <a:stretch/>
        </p:blipFill>
        <p:spPr>
          <a:xfrm>
            <a:off x="130294" y="576246"/>
            <a:ext cx="7091898" cy="5317560"/>
          </a:xfrm>
          <a:prstGeom prst="rect">
            <a:avLst/>
          </a:prstGeom>
        </p:spPr>
      </p:pic>
    </p:spTree>
    <p:extLst>
      <p:ext uri="{BB962C8B-B14F-4D97-AF65-F5344CB8AC3E}">
        <p14:creationId xmlns:p14="http://schemas.microsoft.com/office/powerpoint/2010/main" val="3469713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594"/>
            <a:ext cx="12193057" cy="6858594"/>
          </a:xfrm>
          <a:prstGeom prst="rect">
            <a:avLst/>
          </a:prstGeom>
        </p:spPr>
      </p:pic>
      <p:sp>
        <p:nvSpPr>
          <p:cNvPr id="2" name="Заголовок 1"/>
          <p:cNvSpPr>
            <a:spLocks noGrp="1"/>
          </p:cNvSpPr>
          <p:nvPr>
            <p:ph type="title"/>
          </p:nvPr>
        </p:nvSpPr>
        <p:spPr>
          <a:xfrm>
            <a:off x="838200" y="365125"/>
            <a:ext cx="5227622" cy="1325563"/>
          </a:xfrm>
        </p:spPr>
        <p:txBody>
          <a:bodyPr/>
          <a:lstStyle/>
          <a:p>
            <a:endParaRPr lang="ru-RU" dirty="0"/>
          </a:p>
        </p:txBody>
      </p:sp>
      <p:sp>
        <p:nvSpPr>
          <p:cNvPr id="3" name="Объект 2"/>
          <p:cNvSpPr>
            <a:spLocks noGrp="1"/>
          </p:cNvSpPr>
          <p:nvPr>
            <p:ph idx="1"/>
          </p:nvPr>
        </p:nvSpPr>
        <p:spPr>
          <a:xfrm>
            <a:off x="6663350" y="126749"/>
            <a:ext cx="5305331" cy="6618083"/>
          </a:xfrm>
        </p:spPr>
        <p:txBody>
          <a:bodyPr>
            <a:noAutofit/>
          </a:bodyPr>
          <a:lstStyle/>
          <a:p>
            <a:pPr marL="0" indent="0">
              <a:buNone/>
            </a:pPr>
            <a:r>
              <a:rPr lang="ru-RU" sz="3200" dirty="0" smtClean="0">
                <a:latin typeface="Times New Roman" panose="02020603050405020304" pitchFamily="18" charset="0"/>
                <a:cs typeface="Times New Roman" panose="02020603050405020304" pitchFamily="18" charset="0"/>
              </a:rPr>
              <a:t>Итак, мальчик, – сказала немка по-русски, терпеливо улыбаясь и снова показывая золотой зуб, – ты видишь сам, что я тебя люблю и желаю тебе блага. Я совсем, совсем русская женщина. Ты вполне можешь мне доверять. Будь со мной откровенным, как со своей родной тётушкой. Не бойся. Называй меня своей тётушкой. Итак, скажи нам, мальчик, откуда ты получил этот компас?</a:t>
            </a:r>
            <a:endParaRPr lang="ru-RU" sz="3200" dirty="0">
              <a:latin typeface="Times New Roman" panose="02020603050405020304" pitchFamily="18" charset="0"/>
              <a:cs typeface="Times New Roman" panose="02020603050405020304" pitchFamily="18" charset="0"/>
            </a:endParaRPr>
          </a:p>
        </p:txBody>
      </p:sp>
      <p:pic>
        <p:nvPicPr>
          <p:cNvPr id="5" name="Объект 4"/>
          <p:cNvPicPr>
            <a:picLocks noChangeAspect="1"/>
          </p:cNvPicPr>
          <p:nvPr/>
        </p:nvPicPr>
        <p:blipFill rotWithShape="1">
          <a:blip r:embed="rId3" cstate="print">
            <a:extLst>
              <a:ext uri="{28A0092B-C50C-407E-A947-70E740481C1C}">
                <a14:useLocalDpi xmlns:a14="http://schemas.microsoft.com/office/drawing/2010/main" val="0"/>
              </a:ext>
            </a:extLst>
          </a:blip>
          <a:srcRect l="12511" r="22809"/>
          <a:stretch/>
        </p:blipFill>
        <p:spPr>
          <a:xfrm>
            <a:off x="79280" y="588476"/>
            <a:ext cx="6312467" cy="5489575"/>
          </a:xfrm>
          <a:prstGeom prst="rect">
            <a:avLst/>
          </a:prstGeom>
        </p:spPr>
      </p:pic>
    </p:spTree>
    <p:extLst>
      <p:ext uri="{BB962C8B-B14F-4D97-AF65-F5344CB8AC3E}">
        <p14:creationId xmlns:p14="http://schemas.microsoft.com/office/powerpoint/2010/main" val="3814656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594"/>
            <a:ext cx="12193057" cy="6858594"/>
          </a:xfrm>
          <a:prstGeom prst="rect">
            <a:avLst/>
          </a:prstGeom>
        </p:spPr>
      </p:pic>
      <p:sp>
        <p:nvSpPr>
          <p:cNvPr id="2" name="Заголовок 1"/>
          <p:cNvSpPr>
            <a:spLocks noGrp="1"/>
          </p:cNvSpPr>
          <p:nvPr>
            <p:ph type="title"/>
          </p:nvPr>
        </p:nvSpPr>
        <p:spPr>
          <a:xfrm>
            <a:off x="838200" y="365125"/>
            <a:ext cx="5544493" cy="1325563"/>
          </a:xfrm>
        </p:spPr>
        <p:txBody>
          <a:bodyPr/>
          <a:lstStyle/>
          <a:p>
            <a:endParaRPr lang="ru-RU" dirty="0"/>
          </a:p>
        </p:txBody>
      </p:sp>
      <p:sp>
        <p:nvSpPr>
          <p:cNvPr id="3" name="Объект 2"/>
          <p:cNvSpPr>
            <a:spLocks noGrp="1"/>
          </p:cNvSpPr>
          <p:nvPr>
            <p:ph idx="1"/>
          </p:nvPr>
        </p:nvSpPr>
        <p:spPr>
          <a:xfrm>
            <a:off x="7795034" y="235390"/>
            <a:ext cx="4160585" cy="6382693"/>
          </a:xfrm>
        </p:spPr>
        <p:txBody>
          <a:bodyPr>
            <a:normAutofit fontScale="92500" lnSpcReduction="10000"/>
          </a:bodyPr>
          <a:lstStyle/>
          <a:p>
            <a:pPr marL="0" indent="0">
              <a:lnSpc>
                <a:spcPct val="107000"/>
              </a:lnSpc>
              <a:spcAft>
                <a:spcPts val="800"/>
              </a:spcAft>
              <a:buNone/>
            </a:pPr>
            <a:r>
              <a:rPr lang="ru-RU" sz="3500" dirty="0" smtClean="0">
                <a:effectLst/>
                <a:latin typeface="Times New Roman" panose="02020603050405020304" pitchFamily="18" charset="0"/>
                <a:ea typeface="Calibri" panose="020F0502020204030204" pitchFamily="34" charset="0"/>
                <a:cs typeface="Times New Roman" panose="02020603050405020304" pitchFamily="18" charset="0"/>
              </a:rPr>
              <a:t>– Давно не был в бане? – деловито спросил он мальчика. – С сорок первого года, – сказал Ваня. – Сравнительно не так давно, – сказал Восемь-сорок.</a:t>
            </a:r>
          </a:p>
          <a:p>
            <a:pPr>
              <a:lnSpc>
                <a:spcPct val="107000"/>
              </a:lnSpc>
              <a:spcAft>
                <a:spcPts val="800"/>
              </a:spcAft>
            </a:pPr>
            <a:endParaRPr lang="ru-RU" sz="35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ru-RU" sz="3500" dirty="0">
                <a:latin typeface="Times New Roman" panose="02020603050405020304" pitchFamily="18" charset="0"/>
                <a:cs typeface="Times New Roman" panose="02020603050405020304" pitchFamily="18" charset="0"/>
              </a:rPr>
              <a:t>– Только с чубчиком, – жалобно сказал Ваня.</a:t>
            </a:r>
            <a:endParaRPr lang="ru-RU" sz="3500"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buNone/>
            </a:pPr>
            <a:endParaRPr lang="ru-RU" dirty="0"/>
          </a:p>
        </p:txBody>
      </p:sp>
      <p:pic>
        <p:nvPicPr>
          <p:cNvPr id="5" name="Объект 3"/>
          <p:cNvPicPr>
            <a:picLocks noChangeAspect="1"/>
          </p:cNvPicPr>
          <p:nvPr/>
        </p:nvPicPr>
        <p:blipFill rotWithShape="1">
          <a:blip r:embed="rId3" cstate="print">
            <a:extLst>
              <a:ext uri="{28A0092B-C50C-407E-A947-70E740481C1C}">
                <a14:useLocalDpi xmlns:a14="http://schemas.microsoft.com/office/drawing/2010/main" val="0"/>
              </a:ext>
            </a:extLst>
          </a:blip>
          <a:srcRect l="15800" t="10684" r="15279" b="11860"/>
          <a:stretch/>
        </p:blipFill>
        <p:spPr>
          <a:xfrm>
            <a:off x="166803" y="896294"/>
            <a:ext cx="7461429" cy="4716855"/>
          </a:xfrm>
          <a:prstGeom prst="rect">
            <a:avLst/>
          </a:prstGeom>
        </p:spPr>
      </p:pic>
    </p:spTree>
    <p:extLst>
      <p:ext uri="{BB962C8B-B14F-4D97-AF65-F5344CB8AC3E}">
        <p14:creationId xmlns:p14="http://schemas.microsoft.com/office/powerpoint/2010/main" val="887503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594"/>
            <a:ext cx="12193057" cy="6858594"/>
          </a:xfrm>
          <a:prstGeom prst="rect">
            <a:avLst/>
          </a:prstGeom>
        </p:spPr>
      </p:pic>
      <p:sp>
        <p:nvSpPr>
          <p:cNvPr id="2" name="Заголовок 1"/>
          <p:cNvSpPr>
            <a:spLocks noGrp="1"/>
          </p:cNvSpPr>
          <p:nvPr>
            <p:ph type="title"/>
          </p:nvPr>
        </p:nvSpPr>
        <p:spPr>
          <a:xfrm>
            <a:off x="6916847" y="244444"/>
            <a:ext cx="4916031" cy="6364586"/>
          </a:xfrm>
        </p:spPr>
        <p:txBody>
          <a:bodyPr anchor="t">
            <a:noAutofit/>
          </a:bodyPr>
          <a:lstStyle/>
          <a:p>
            <a:r>
              <a:rPr lang="ru-RU" dirty="0">
                <a:latin typeface="Times New Roman" panose="02020603050405020304" pitchFamily="18" charset="0"/>
                <a:cs typeface="Times New Roman" panose="02020603050405020304" pitchFamily="18" charset="0"/>
              </a:rPr>
              <a:t>Почувствовав погоны, мальчик вместе с тем почувствовал гордое сознание, что с этой минуты он уже не простой мальчик, а солдат Красной Армии.</a:t>
            </a:r>
          </a:p>
        </p:txBody>
      </p:sp>
      <p:pic>
        <p:nvPicPr>
          <p:cNvPr id="6" name="Объект 5"/>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6374" r="14211"/>
          <a:stretch/>
        </p:blipFill>
        <p:spPr>
          <a:xfrm>
            <a:off x="131484" y="510675"/>
            <a:ext cx="6405118" cy="5627575"/>
          </a:xfrm>
        </p:spPr>
      </p:pic>
    </p:spTree>
    <p:extLst>
      <p:ext uri="{BB962C8B-B14F-4D97-AF65-F5344CB8AC3E}">
        <p14:creationId xmlns:p14="http://schemas.microsoft.com/office/powerpoint/2010/main" val="1480963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529" y="-297"/>
            <a:ext cx="12193057" cy="6858594"/>
          </a:xfrm>
          <a:prstGeom prst="rect">
            <a:avLst/>
          </a:prstGeom>
        </p:spPr>
      </p:pic>
      <p:sp>
        <p:nvSpPr>
          <p:cNvPr id="2" name="Заголовок 1"/>
          <p:cNvSpPr>
            <a:spLocks noGrp="1"/>
          </p:cNvSpPr>
          <p:nvPr>
            <p:ph type="title"/>
          </p:nvPr>
        </p:nvSpPr>
        <p:spPr>
          <a:xfrm>
            <a:off x="838200" y="365125"/>
            <a:ext cx="4222687" cy="2224166"/>
          </a:xfrm>
        </p:spPr>
        <p:txBody>
          <a:bodyPr/>
          <a:lstStyle/>
          <a:p>
            <a:endParaRPr lang="ru-RU" dirty="0"/>
          </a:p>
        </p:txBody>
      </p:sp>
      <p:sp>
        <p:nvSpPr>
          <p:cNvPr id="3" name="Объект 2"/>
          <p:cNvSpPr>
            <a:spLocks noGrp="1"/>
          </p:cNvSpPr>
          <p:nvPr>
            <p:ph idx="1"/>
          </p:nvPr>
        </p:nvSpPr>
        <p:spPr>
          <a:xfrm>
            <a:off x="6871579" y="208230"/>
            <a:ext cx="5196689" cy="6482281"/>
          </a:xfrm>
        </p:spPr>
        <p:txBody>
          <a:bodyPr anchor="ctr">
            <a:normAutofit/>
          </a:bodyPr>
          <a:lstStyle/>
          <a:p>
            <a:pPr marL="0" indent="0" algn="ctr">
              <a:buNone/>
            </a:pPr>
            <a:r>
              <a:rPr lang="ru-RU" sz="4000" b="1" i="0" dirty="0" smtClean="0">
                <a:solidFill>
                  <a:srgbClr val="262626"/>
                </a:solidFill>
                <a:effectLst/>
                <a:latin typeface="Times New Roman" panose="02020603050405020304" pitchFamily="18" charset="0"/>
                <a:cs typeface="Times New Roman" panose="02020603050405020304" pitchFamily="18" charset="0"/>
              </a:rPr>
              <a:t>Валентин Катаев (слева) с отцом Петром Васильевичем и младшим братом Женей – будущим писателем Евгением Петровым. Одесса, 1910 год.</a:t>
            </a:r>
            <a:endParaRPr lang="ru-RU" sz="4000"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3"/>
          <a:stretch>
            <a:fillRect/>
          </a:stretch>
        </p:blipFill>
        <p:spPr>
          <a:xfrm>
            <a:off x="316870" y="139102"/>
            <a:ext cx="6433714" cy="6433714"/>
          </a:xfrm>
          <a:prstGeom prst="rect">
            <a:avLst/>
          </a:prstGeom>
          <a:ln w="3175">
            <a:solidFill>
              <a:schemeClr val="tx1"/>
            </a:solidFill>
          </a:ln>
        </p:spPr>
      </p:pic>
    </p:spTree>
    <p:extLst>
      <p:ext uri="{BB962C8B-B14F-4D97-AF65-F5344CB8AC3E}">
        <p14:creationId xmlns:p14="http://schemas.microsoft.com/office/powerpoint/2010/main" val="28661923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3057" cy="6858594"/>
          </a:xfrm>
          <a:prstGeom prst="rect">
            <a:avLst/>
          </a:prstGeom>
        </p:spPr>
      </p:pic>
      <p:sp>
        <p:nvSpPr>
          <p:cNvPr id="2" name="Заголовок 1"/>
          <p:cNvSpPr>
            <a:spLocks noGrp="1"/>
          </p:cNvSpPr>
          <p:nvPr>
            <p:ph type="title"/>
          </p:nvPr>
        </p:nvSpPr>
        <p:spPr>
          <a:xfrm>
            <a:off x="838200" y="365125"/>
            <a:ext cx="4095939" cy="2043097"/>
          </a:xfrm>
        </p:spPr>
        <p:txBody>
          <a:bodyPr/>
          <a:lstStyle/>
          <a:p>
            <a:endParaRPr lang="ru-RU" dirty="0"/>
          </a:p>
        </p:txBody>
      </p:sp>
      <p:sp>
        <p:nvSpPr>
          <p:cNvPr id="3" name="Объект 2"/>
          <p:cNvSpPr>
            <a:spLocks noGrp="1"/>
          </p:cNvSpPr>
          <p:nvPr>
            <p:ph idx="1"/>
          </p:nvPr>
        </p:nvSpPr>
        <p:spPr>
          <a:xfrm>
            <a:off x="6418907" y="108642"/>
            <a:ext cx="5558828" cy="6654297"/>
          </a:xfrm>
        </p:spPr>
        <p:txBody>
          <a:bodyPr>
            <a:noAutofit/>
          </a:bodyPr>
          <a:lstStyle/>
          <a:p>
            <a:pPr marL="0" indent="0">
              <a:buNone/>
            </a:pPr>
            <a:r>
              <a:rPr lang="ru-RU" sz="3000" dirty="0">
                <a:latin typeface="Times New Roman" panose="02020603050405020304" pitchFamily="18" charset="0"/>
                <a:cs typeface="Times New Roman" panose="02020603050405020304" pitchFamily="18" charset="0"/>
              </a:rPr>
              <a:t>Жили </a:t>
            </a:r>
            <a:r>
              <a:rPr lang="ru-RU" sz="3000" dirty="0" err="1">
                <a:latin typeface="Times New Roman" panose="02020603050405020304" pitchFamily="18" charset="0"/>
                <a:cs typeface="Times New Roman" panose="02020603050405020304" pitchFamily="18" charset="0"/>
              </a:rPr>
              <a:t>орудийцы</a:t>
            </a:r>
            <a:r>
              <a:rPr lang="ru-RU" sz="3000" dirty="0">
                <a:latin typeface="Times New Roman" panose="02020603050405020304" pitchFamily="18" charset="0"/>
                <a:cs typeface="Times New Roman" panose="02020603050405020304" pitchFamily="18" charset="0"/>
              </a:rPr>
              <a:t> тесной, дружной семьёй. Жили, пожалуй, ещё дружней, чем разведчики. </a:t>
            </a:r>
            <a:endParaRPr lang="ru-RU" sz="3000" dirty="0" smtClean="0">
              <a:latin typeface="Times New Roman" panose="02020603050405020304" pitchFamily="18" charset="0"/>
              <a:cs typeface="Times New Roman" panose="02020603050405020304" pitchFamily="18" charset="0"/>
            </a:endParaRPr>
          </a:p>
          <a:p>
            <a:pPr marL="0" indent="0">
              <a:buNone/>
            </a:pPr>
            <a:r>
              <a:rPr lang="ru-RU" sz="3000" dirty="0" smtClean="0">
                <a:latin typeface="Times New Roman" panose="02020603050405020304" pitchFamily="18" charset="0"/>
                <a:cs typeface="Times New Roman" panose="02020603050405020304" pitchFamily="18" charset="0"/>
              </a:rPr>
              <a:t>–Давай, пастушок, давай! Пали. Только руку быстро убирай, чтоб затвором не стукнуло. – Я знаю, – быстро сказал Ваня и почти вырвал из рук Ковалёва спусковой шнур. Он сжал его с такой силой, что косточки на его кулачке побелели. Казалось, никакая сила в мире не могла бы теперь вырвать у него эту кожаную колбаску с колечком на конце. </a:t>
            </a:r>
            <a:endParaRPr lang="ru-RU" sz="3000" dirty="0">
              <a:latin typeface="Times New Roman" panose="02020603050405020304" pitchFamily="18" charset="0"/>
              <a:cs typeface="Times New Roman" panose="02020603050405020304" pitchFamily="18" charset="0"/>
            </a:endParaRPr>
          </a:p>
        </p:txBody>
      </p:sp>
      <p:pic>
        <p:nvPicPr>
          <p:cNvPr id="5" name="Объект 3"/>
          <p:cNvPicPr>
            <a:picLocks noChangeAspect="1"/>
          </p:cNvPicPr>
          <p:nvPr/>
        </p:nvPicPr>
        <p:blipFill rotWithShape="1">
          <a:blip r:embed="rId3" cstate="print">
            <a:extLst>
              <a:ext uri="{28A0092B-C50C-407E-A947-70E740481C1C}">
                <a14:useLocalDpi xmlns:a14="http://schemas.microsoft.com/office/drawing/2010/main" val="0"/>
              </a:ext>
            </a:extLst>
          </a:blip>
          <a:srcRect l="13095" r="12822"/>
          <a:stretch/>
        </p:blipFill>
        <p:spPr>
          <a:xfrm>
            <a:off x="365157" y="398461"/>
            <a:ext cx="5981322" cy="5045741"/>
          </a:xfrm>
          <a:prstGeom prst="rect">
            <a:avLst/>
          </a:prstGeom>
        </p:spPr>
      </p:pic>
    </p:spTree>
    <p:extLst>
      <p:ext uri="{BB962C8B-B14F-4D97-AF65-F5344CB8AC3E}">
        <p14:creationId xmlns:p14="http://schemas.microsoft.com/office/powerpoint/2010/main" val="1287097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0" y="-594"/>
            <a:ext cx="12193057" cy="6858594"/>
          </a:xfrm>
          <a:prstGeom prst="rect">
            <a:avLst/>
          </a:prstGeom>
        </p:spPr>
      </p:pic>
      <p:sp>
        <p:nvSpPr>
          <p:cNvPr id="2" name="Заголовок 1"/>
          <p:cNvSpPr>
            <a:spLocks noGrp="1"/>
          </p:cNvSpPr>
          <p:nvPr>
            <p:ph type="title"/>
          </p:nvPr>
        </p:nvSpPr>
        <p:spPr>
          <a:xfrm>
            <a:off x="7019735" y="226337"/>
            <a:ext cx="4858411" cy="6319318"/>
          </a:xfrm>
        </p:spPr>
        <p:txBody>
          <a:bodyPr>
            <a:noAutofit/>
          </a:bodyPr>
          <a:lstStyle/>
          <a:p>
            <a:r>
              <a:rPr lang="ru-RU" sz="3200" dirty="0" smtClean="0">
                <a:latin typeface="Times New Roman" panose="02020603050405020304" pitchFamily="18" charset="0"/>
                <a:cs typeface="Times New Roman" panose="02020603050405020304" pitchFamily="18" charset="0"/>
              </a:rPr>
              <a:t>И Ваня опять услышал то слово, которое всегда для солдата</a:t>
            </a:r>
            <a:br>
              <a:rPr lang="ru-RU" sz="3200" dirty="0" smtClean="0">
                <a:latin typeface="Times New Roman" panose="02020603050405020304" pitchFamily="18" charset="0"/>
                <a:cs typeface="Times New Roman" panose="02020603050405020304" pitchFamily="18" charset="0"/>
              </a:rPr>
            </a:br>
            <a:r>
              <a:rPr lang="ru-RU" sz="3200" dirty="0" smtClean="0">
                <a:latin typeface="Times New Roman" panose="02020603050405020304" pitchFamily="18" charset="0"/>
                <a:cs typeface="Times New Roman" panose="02020603050405020304" pitchFamily="18" charset="0"/>
              </a:rPr>
              <a:t>обозначает перемену судьбы.</a:t>
            </a:r>
            <a:br>
              <a:rPr lang="ru-RU" sz="3200" dirty="0" smtClean="0">
                <a:latin typeface="Times New Roman" panose="02020603050405020304" pitchFamily="18" charset="0"/>
                <a:cs typeface="Times New Roman" panose="02020603050405020304" pitchFamily="18" charset="0"/>
              </a:rPr>
            </a:br>
            <a:r>
              <a:rPr lang="ru-RU" sz="3200" dirty="0" smtClean="0">
                <a:latin typeface="Times New Roman" panose="02020603050405020304" pitchFamily="18" charset="0"/>
                <a:cs typeface="Times New Roman" panose="02020603050405020304" pitchFamily="18" charset="0"/>
              </a:rPr>
              <a:t>Командир артиллерийского полка объявил Ване, что он направляется в суворовское училище, и сказал:</a:t>
            </a:r>
            <a:br>
              <a:rPr lang="ru-RU" sz="3200" dirty="0" smtClean="0">
                <a:latin typeface="Times New Roman" panose="02020603050405020304" pitchFamily="18" charset="0"/>
                <a:cs typeface="Times New Roman" panose="02020603050405020304" pitchFamily="18" charset="0"/>
              </a:rPr>
            </a:br>
            <a:r>
              <a:rPr lang="ru-RU" sz="3200" dirty="0" smtClean="0">
                <a:latin typeface="Times New Roman" panose="02020603050405020304" pitchFamily="18" charset="0"/>
                <a:cs typeface="Times New Roman" panose="02020603050405020304" pitchFamily="18" charset="0"/>
              </a:rPr>
              <a:t>– Собирайся…</a:t>
            </a:r>
            <a:endParaRPr lang="ru-RU" sz="3200"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12392" r="12354"/>
          <a:stretch/>
        </p:blipFill>
        <p:spPr>
          <a:xfrm>
            <a:off x="349312" y="530980"/>
            <a:ext cx="6447860" cy="4819618"/>
          </a:xfrm>
        </p:spPr>
      </p:pic>
    </p:spTree>
    <p:extLst>
      <p:ext uri="{BB962C8B-B14F-4D97-AF65-F5344CB8AC3E}">
        <p14:creationId xmlns:p14="http://schemas.microsoft.com/office/powerpoint/2010/main" val="441115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529" y="-297"/>
            <a:ext cx="12193057" cy="6858594"/>
          </a:xfrm>
          <a:prstGeom prst="rect">
            <a:avLst/>
          </a:prstGeom>
        </p:spPr>
      </p:pic>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pPr marL="0" indent="0">
              <a:buNone/>
            </a:pPr>
            <a:endParaRPr lang="ru-RU" dirty="0"/>
          </a:p>
        </p:txBody>
      </p:sp>
    </p:spTree>
    <p:extLst>
      <p:ext uri="{BB962C8B-B14F-4D97-AF65-F5344CB8AC3E}">
        <p14:creationId xmlns:p14="http://schemas.microsoft.com/office/powerpoint/2010/main" val="22530780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594"/>
            <a:ext cx="12193057" cy="6858594"/>
          </a:xfrm>
          <a:prstGeom prst="rect">
            <a:avLst/>
          </a:prstGeom>
        </p:spPr>
      </p:pic>
      <p:sp>
        <p:nvSpPr>
          <p:cNvPr id="2" name="Заголовок 1"/>
          <p:cNvSpPr>
            <a:spLocks noGrp="1"/>
          </p:cNvSpPr>
          <p:nvPr>
            <p:ph type="title"/>
          </p:nvPr>
        </p:nvSpPr>
        <p:spPr>
          <a:xfrm>
            <a:off x="8157172" y="365125"/>
            <a:ext cx="3196628" cy="3283422"/>
          </a:xfrm>
        </p:spPr>
        <p:txBody>
          <a:bodyPr/>
          <a:lstStyle/>
          <a:p>
            <a:endParaRPr lang="ru-RU" dirty="0"/>
          </a:p>
        </p:txBody>
      </p:sp>
      <p:sp>
        <p:nvSpPr>
          <p:cNvPr id="3" name="Объект 2"/>
          <p:cNvSpPr>
            <a:spLocks noGrp="1"/>
          </p:cNvSpPr>
          <p:nvPr>
            <p:ph idx="1"/>
          </p:nvPr>
        </p:nvSpPr>
        <p:spPr>
          <a:xfrm>
            <a:off x="226337" y="162962"/>
            <a:ext cx="5727939" cy="6437014"/>
          </a:xfrm>
        </p:spPr>
        <p:txBody>
          <a:bodyPr anchor="b">
            <a:normAutofit/>
          </a:bodyPr>
          <a:lstStyle/>
          <a:p>
            <a:pPr marL="0" indent="0" algn="ctr">
              <a:buNone/>
            </a:pPr>
            <a:endParaRPr lang="ru-RU" sz="4400" b="1" dirty="0" smtClean="0">
              <a:latin typeface="Times New Roman" panose="02020603050405020304" pitchFamily="18" charset="0"/>
              <a:cs typeface="Times New Roman" panose="02020603050405020304" pitchFamily="18" charset="0"/>
            </a:endParaRPr>
          </a:p>
          <a:p>
            <a:pPr marL="0" indent="0" algn="ctr">
              <a:buNone/>
            </a:pPr>
            <a:r>
              <a:rPr lang="ru-RU" sz="4400" b="1" dirty="0" smtClean="0">
                <a:latin typeface="Times New Roman" panose="02020603050405020304" pitchFamily="18" charset="0"/>
                <a:cs typeface="Times New Roman" panose="02020603050405020304" pitchFamily="18" charset="0"/>
              </a:rPr>
              <a:t>Артиллерийский прапорщик Валентин Катаев, 1916 год. </a:t>
            </a:r>
            <a:endParaRPr lang="en-US" sz="4400" b="1" dirty="0" smtClean="0">
              <a:latin typeface="Times New Roman" panose="02020603050405020304" pitchFamily="18" charset="0"/>
              <a:cs typeface="Times New Roman" panose="02020603050405020304" pitchFamily="18" charset="0"/>
            </a:endParaRPr>
          </a:p>
          <a:p>
            <a:pPr marL="0" indent="0" algn="ctr">
              <a:buNone/>
            </a:pPr>
            <a:endParaRPr lang="ru-RU" sz="4400"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3"/>
          <a:stretch>
            <a:fillRect/>
          </a:stretch>
        </p:blipFill>
        <p:spPr>
          <a:xfrm>
            <a:off x="6373641" y="69008"/>
            <a:ext cx="5399524" cy="6599419"/>
          </a:xfrm>
          <a:prstGeom prst="rect">
            <a:avLst/>
          </a:prstGeom>
          <a:ln>
            <a:solidFill>
              <a:schemeClr val="tx1"/>
            </a:solidFill>
          </a:ln>
        </p:spPr>
      </p:pic>
      <p:pic>
        <p:nvPicPr>
          <p:cNvPr id="6" name="Рисунок 5"/>
          <p:cNvPicPr>
            <a:picLocks noChangeAspect="1"/>
          </p:cNvPicPr>
          <p:nvPr/>
        </p:nvPicPr>
        <p:blipFill rotWithShape="1">
          <a:blip r:embed="rId4"/>
          <a:srcRect l="24952" t="6040" r="23810" b="4817"/>
          <a:stretch/>
        </p:blipFill>
        <p:spPr>
          <a:xfrm>
            <a:off x="3728577" y="203701"/>
            <a:ext cx="2435382" cy="3177768"/>
          </a:xfrm>
          <a:prstGeom prst="rect">
            <a:avLst/>
          </a:prstGeom>
        </p:spPr>
      </p:pic>
    </p:spTree>
    <p:extLst>
      <p:ext uri="{BB962C8B-B14F-4D97-AF65-F5344CB8AC3E}">
        <p14:creationId xmlns:p14="http://schemas.microsoft.com/office/powerpoint/2010/main" val="2214531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0"/>
            <a:ext cx="12193057" cy="6858594"/>
          </a:xfrm>
          <a:prstGeom prst="rect">
            <a:avLst/>
          </a:prstGeom>
        </p:spPr>
      </p:pic>
      <p:sp>
        <p:nvSpPr>
          <p:cNvPr id="2" name="Заголовок 1"/>
          <p:cNvSpPr>
            <a:spLocks noGrp="1"/>
          </p:cNvSpPr>
          <p:nvPr>
            <p:ph type="title"/>
          </p:nvPr>
        </p:nvSpPr>
        <p:spPr>
          <a:xfrm flipH="1">
            <a:off x="5025427" y="1569236"/>
            <a:ext cx="298010" cy="1092483"/>
          </a:xfrm>
        </p:spPr>
        <p:txBody>
          <a:bodyPr>
            <a:normAutofit/>
          </a:bodyPr>
          <a:lstStyle/>
          <a:p>
            <a:endParaRPr lang="ru-RU" sz="300" dirty="0"/>
          </a:p>
        </p:txBody>
      </p:sp>
      <p:sp>
        <p:nvSpPr>
          <p:cNvPr id="3" name="Объект 2"/>
          <p:cNvSpPr>
            <a:spLocks noGrp="1"/>
          </p:cNvSpPr>
          <p:nvPr>
            <p:ph idx="1"/>
          </p:nvPr>
        </p:nvSpPr>
        <p:spPr>
          <a:xfrm>
            <a:off x="6129196" y="380246"/>
            <a:ext cx="5595042" cy="6056768"/>
          </a:xfrm>
        </p:spPr>
        <p:txBody>
          <a:bodyPr anchor="ctr">
            <a:normAutofit/>
          </a:bodyPr>
          <a:lstStyle/>
          <a:p>
            <a:pPr marL="0" indent="0" algn="ctr">
              <a:buNone/>
            </a:pPr>
            <a:r>
              <a:rPr lang="ru-RU" sz="4400" b="1" dirty="0">
                <a:latin typeface="Times New Roman" panose="02020603050405020304" pitchFamily="18" charset="0"/>
                <a:cs typeface="Times New Roman" panose="02020603050405020304" pitchFamily="18" charset="0"/>
              </a:rPr>
              <a:t>Валентин Катаев, 1934 год</a:t>
            </a:r>
            <a:r>
              <a:rPr lang="ru-RU" sz="4400" b="1" dirty="0" smtClean="0">
                <a:latin typeface="Times New Roman" panose="02020603050405020304" pitchFamily="18" charset="0"/>
                <a:cs typeface="Times New Roman" panose="02020603050405020304" pitchFamily="18" charset="0"/>
              </a:rPr>
              <a:t>.</a:t>
            </a:r>
          </a:p>
          <a:p>
            <a:pPr marL="0" indent="0" algn="ctr">
              <a:buNone/>
            </a:pPr>
            <a:r>
              <a:rPr lang="ru-RU" sz="4400" i="1" dirty="0" smtClean="0">
                <a:latin typeface="Times New Roman" panose="02020603050405020304" pitchFamily="18" charset="0"/>
                <a:cs typeface="Times New Roman" panose="02020603050405020304" pitchFamily="18" charset="0"/>
              </a:rPr>
              <a:t>Он вспоминал: «Бунин учил меня видеть, слышать, нюхать, осязать, учил ритм</a:t>
            </a:r>
            <a:r>
              <a:rPr lang="en-US" sz="4400" i="1" dirty="0" smtClean="0">
                <a:latin typeface="Times New Roman" panose="02020603050405020304" pitchFamily="18" charset="0"/>
                <a:cs typeface="Times New Roman" panose="02020603050405020304" pitchFamily="18" charset="0"/>
              </a:rPr>
              <a:t>e </a:t>
            </a:r>
            <a:r>
              <a:rPr lang="ru-RU" sz="4400" i="1" dirty="0" smtClean="0">
                <a:latin typeface="Times New Roman" panose="02020603050405020304" pitchFamily="18" charset="0"/>
                <a:cs typeface="Times New Roman" panose="02020603050405020304" pitchFamily="18" charset="0"/>
              </a:rPr>
              <a:t>прозы</a:t>
            </a:r>
            <a:r>
              <a:rPr lang="ru-RU" sz="4400" i="1" dirty="0" smtClean="0">
                <a:latin typeface="Times New Roman" panose="02020603050405020304" pitchFamily="18" charset="0"/>
                <a:cs typeface="Times New Roman" panose="02020603050405020304" pitchFamily="18" charset="0"/>
                <a:hlinkClick r:id="rId3"/>
              </a:rPr>
              <a:t>﻿</a:t>
            </a:r>
            <a:r>
              <a:rPr lang="ru-RU" sz="4400" i="1" dirty="0" smtClean="0">
                <a:latin typeface="Times New Roman" panose="02020603050405020304" pitchFamily="18" charset="0"/>
                <a:cs typeface="Times New Roman" panose="02020603050405020304" pitchFamily="18" charset="0"/>
              </a:rPr>
              <a:t>».</a:t>
            </a:r>
            <a:endParaRPr lang="en-US" sz="4400" i="1" dirty="0" smtClean="0">
              <a:latin typeface="Times New Roman" panose="02020603050405020304" pitchFamily="18" charset="0"/>
              <a:cs typeface="Times New Roman" panose="02020603050405020304" pitchFamily="18" charset="0"/>
            </a:endParaRPr>
          </a:p>
          <a:p>
            <a:pPr marL="0" indent="0" algn="ctr">
              <a:buNone/>
            </a:pPr>
            <a:endParaRPr lang="ru-RU" sz="4400"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4"/>
          <a:stretch>
            <a:fillRect/>
          </a:stretch>
        </p:blipFill>
        <p:spPr>
          <a:xfrm>
            <a:off x="219245" y="185501"/>
            <a:ext cx="5441132" cy="6523806"/>
          </a:xfrm>
          <a:prstGeom prst="rect">
            <a:avLst/>
          </a:prstGeom>
          <a:ln>
            <a:solidFill>
              <a:schemeClr val="tx1"/>
            </a:solidFill>
          </a:ln>
        </p:spPr>
      </p:pic>
    </p:spTree>
    <p:extLst>
      <p:ext uri="{BB962C8B-B14F-4D97-AF65-F5344CB8AC3E}">
        <p14:creationId xmlns:p14="http://schemas.microsoft.com/office/powerpoint/2010/main" val="1536424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a:off x="0" y="0"/>
            <a:ext cx="12193057" cy="6858594"/>
          </a:xfrm>
          <a:prstGeom prst="rect">
            <a:avLst/>
          </a:prstGeom>
        </p:spPr>
      </p:pic>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5" name="Рисунок 4"/>
          <p:cNvPicPr>
            <a:picLocks noChangeAspect="1"/>
          </p:cNvPicPr>
          <p:nvPr/>
        </p:nvPicPr>
        <p:blipFill>
          <a:blip r:embed="rId3"/>
          <a:stretch>
            <a:fillRect/>
          </a:stretch>
        </p:blipFill>
        <p:spPr>
          <a:xfrm>
            <a:off x="555024" y="81481"/>
            <a:ext cx="3294787" cy="5357378"/>
          </a:xfrm>
          <a:prstGeom prst="rect">
            <a:avLst/>
          </a:prstGeom>
        </p:spPr>
      </p:pic>
      <p:pic>
        <p:nvPicPr>
          <p:cNvPr id="4" name="Рисунок 3"/>
          <p:cNvPicPr>
            <a:picLocks noChangeAspect="1"/>
          </p:cNvPicPr>
          <p:nvPr/>
        </p:nvPicPr>
        <p:blipFill>
          <a:blip r:embed="rId4"/>
          <a:stretch>
            <a:fillRect/>
          </a:stretch>
        </p:blipFill>
        <p:spPr>
          <a:xfrm>
            <a:off x="3849811" y="1825625"/>
            <a:ext cx="7923617" cy="4841330"/>
          </a:xfrm>
          <a:prstGeom prst="rect">
            <a:avLst/>
          </a:prstGeom>
        </p:spPr>
      </p:pic>
    </p:spTree>
    <p:extLst>
      <p:ext uri="{BB962C8B-B14F-4D97-AF65-F5344CB8AC3E}">
        <p14:creationId xmlns:p14="http://schemas.microsoft.com/office/powerpoint/2010/main" val="29896975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0" y="0"/>
            <a:ext cx="12193057" cy="6858594"/>
          </a:xfrm>
          <a:prstGeom prst="rect">
            <a:avLst/>
          </a:prstGeom>
        </p:spPr>
      </p:pic>
      <p:sp>
        <p:nvSpPr>
          <p:cNvPr id="2" name="Заголовок 1"/>
          <p:cNvSpPr>
            <a:spLocks noGrp="1"/>
          </p:cNvSpPr>
          <p:nvPr>
            <p:ph type="title"/>
          </p:nvPr>
        </p:nvSpPr>
        <p:spPr>
          <a:xfrm>
            <a:off x="838200" y="365125"/>
            <a:ext cx="2928042" cy="3210994"/>
          </a:xfrm>
        </p:spPr>
        <p:txBody>
          <a:bodyPr/>
          <a:lstStyle/>
          <a:p>
            <a:endParaRPr lang="ru-RU" dirty="0"/>
          </a:p>
        </p:txBody>
      </p:sp>
      <p:sp>
        <p:nvSpPr>
          <p:cNvPr id="3" name="Объект 2"/>
          <p:cNvSpPr>
            <a:spLocks noGrp="1"/>
          </p:cNvSpPr>
          <p:nvPr>
            <p:ph idx="1"/>
          </p:nvPr>
        </p:nvSpPr>
        <p:spPr>
          <a:xfrm>
            <a:off x="5975286" y="887240"/>
            <a:ext cx="5378513" cy="4293842"/>
          </a:xfrm>
        </p:spPr>
        <p:txBody>
          <a:bodyPr anchor="ctr">
            <a:normAutofit/>
          </a:bodyPr>
          <a:lstStyle/>
          <a:p>
            <a:pPr marL="0" indent="0" algn="ctr">
              <a:buNone/>
            </a:pPr>
            <a:r>
              <a:rPr lang="ru-RU" sz="4000" b="1" dirty="0" smtClean="0">
                <a:latin typeface="Times New Roman" panose="02020603050405020304" pitchFamily="18" charset="0"/>
                <a:cs typeface="Times New Roman" panose="02020603050405020304" pitchFamily="18" charset="0"/>
              </a:rPr>
              <a:t>Сказка «Цветик-</a:t>
            </a:r>
            <a:r>
              <a:rPr lang="ru-RU" sz="4000" b="1" dirty="0" err="1" smtClean="0">
                <a:latin typeface="Times New Roman" panose="02020603050405020304" pitchFamily="18" charset="0"/>
                <a:cs typeface="Times New Roman" panose="02020603050405020304" pitchFamily="18" charset="0"/>
              </a:rPr>
              <a:t>семицветик</a:t>
            </a:r>
            <a:r>
              <a:rPr lang="ru-RU" sz="4000" b="1" dirty="0">
                <a:latin typeface="Times New Roman" panose="02020603050405020304" pitchFamily="18" charset="0"/>
                <a:cs typeface="Times New Roman" panose="02020603050405020304" pitchFamily="18" charset="0"/>
              </a:rPr>
              <a:t>» он посвятил Борису Левину, журналисту, погибшему на финской войне. </a:t>
            </a:r>
          </a:p>
        </p:txBody>
      </p:sp>
      <p:pic>
        <p:nvPicPr>
          <p:cNvPr id="14338" name="Picture 2" descr="https://mass-top.ru/img_1000x1500/040400048-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499" y="87374"/>
            <a:ext cx="4404529" cy="663999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2332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0" y="0"/>
            <a:ext cx="12193057" cy="6858594"/>
          </a:xfrm>
          <a:prstGeom prst="rect">
            <a:avLst/>
          </a:prstGeom>
        </p:spPr>
      </p:pic>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4" name="Рисунок 3"/>
          <p:cNvPicPr>
            <a:picLocks noChangeAspect="1"/>
          </p:cNvPicPr>
          <p:nvPr/>
        </p:nvPicPr>
        <p:blipFill rotWithShape="1">
          <a:blip r:embed="rId3"/>
          <a:srcRect l="3174" r="3829"/>
          <a:stretch/>
        </p:blipFill>
        <p:spPr>
          <a:xfrm>
            <a:off x="380242" y="94376"/>
            <a:ext cx="11027124" cy="6669842"/>
          </a:xfrm>
          <a:prstGeom prst="rect">
            <a:avLst/>
          </a:prstGeom>
        </p:spPr>
      </p:pic>
    </p:spTree>
    <p:extLst>
      <p:ext uri="{BB962C8B-B14F-4D97-AF65-F5344CB8AC3E}">
        <p14:creationId xmlns:p14="http://schemas.microsoft.com/office/powerpoint/2010/main" val="28723519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529" y="-297"/>
            <a:ext cx="12193057" cy="6858594"/>
          </a:xfrm>
          <a:prstGeom prst="rect">
            <a:avLst/>
          </a:prstGeom>
        </p:spPr>
      </p:pic>
      <p:sp>
        <p:nvSpPr>
          <p:cNvPr id="2" name="Заголовок 1"/>
          <p:cNvSpPr>
            <a:spLocks noGrp="1"/>
          </p:cNvSpPr>
          <p:nvPr>
            <p:ph type="title"/>
          </p:nvPr>
        </p:nvSpPr>
        <p:spPr>
          <a:xfrm>
            <a:off x="838200" y="365125"/>
            <a:ext cx="4086885" cy="1325563"/>
          </a:xfrm>
        </p:spPr>
        <p:txBody>
          <a:bodyPr/>
          <a:lstStyle/>
          <a:p>
            <a:endParaRPr lang="ru-RU" dirty="0"/>
          </a:p>
        </p:txBody>
      </p:sp>
      <p:sp>
        <p:nvSpPr>
          <p:cNvPr id="3" name="Объект 2"/>
          <p:cNvSpPr>
            <a:spLocks noGrp="1"/>
          </p:cNvSpPr>
          <p:nvPr>
            <p:ph idx="1"/>
          </p:nvPr>
        </p:nvSpPr>
        <p:spPr>
          <a:xfrm>
            <a:off x="7034543" y="199176"/>
            <a:ext cx="4934137" cy="6382693"/>
          </a:xfrm>
        </p:spPr>
        <p:txBody>
          <a:bodyPr anchor="ctr">
            <a:normAutofit/>
          </a:bodyPr>
          <a:lstStyle/>
          <a:p>
            <a:pPr marL="0" indent="0" algn="ctr">
              <a:buNone/>
            </a:pPr>
            <a:r>
              <a:rPr lang="ru-RU" sz="4400" b="1" dirty="0" smtClean="0">
                <a:latin typeface="Times New Roman" panose="02020603050405020304" pitchFamily="18" charset="0"/>
                <a:cs typeface="Times New Roman" panose="02020603050405020304" pitchFamily="18" charset="0"/>
              </a:rPr>
              <a:t>Валентин Катаев работает в саду на своей даче в посёлке Переделкино, 1959 год.</a:t>
            </a:r>
            <a:endParaRPr lang="ru-RU" sz="4400" b="1"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3"/>
          <a:stretch>
            <a:fillRect/>
          </a:stretch>
        </p:blipFill>
        <p:spPr>
          <a:xfrm>
            <a:off x="249724" y="199176"/>
            <a:ext cx="6621855" cy="6621855"/>
          </a:xfrm>
          <a:prstGeom prst="rect">
            <a:avLst/>
          </a:prstGeom>
          <a:ln>
            <a:solidFill>
              <a:schemeClr val="tx1"/>
            </a:solidFill>
          </a:ln>
        </p:spPr>
      </p:pic>
    </p:spTree>
    <p:extLst>
      <p:ext uri="{BB962C8B-B14F-4D97-AF65-F5344CB8AC3E}">
        <p14:creationId xmlns:p14="http://schemas.microsoft.com/office/powerpoint/2010/main" val="19348477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529" y="-297"/>
            <a:ext cx="12193057" cy="6858594"/>
          </a:xfrm>
          <a:prstGeom prst="rect">
            <a:avLst/>
          </a:prstGeom>
        </p:spPr>
      </p:pic>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pPr marL="0" indent="0">
              <a:buNone/>
            </a:pPr>
            <a:endParaRPr lang="ru-RU" dirty="0"/>
          </a:p>
        </p:txBody>
      </p:sp>
      <p:pic>
        <p:nvPicPr>
          <p:cNvPr id="5" name="Рисунок 4"/>
          <p:cNvPicPr>
            <a:picLocks noChangeAspect="1"/>
          </p:cNvPicPr>
          <p:nvPr/>
        </p:nvPicPr>
        <p:blipFill>
          <a:blip r:embed="rId3"/>
          <a:stretch>
            <a:fillRect/>
          </a:stretch>
        </p:blipFill>
        <p:spPr>
          <a:xfrm>
            <a:off x="334788" y="129734"/>
            <a:ext cx="11637161" cy="6542670"/>
          </a:xfrm>
          <a:prstGeom prst="rect">
            <a:avLst/>
          </a:prstGeom>
        </p:spPr>
      </p:pic>
    </p:spTree>
    <p:extLst>
      <p:ext uri="{BB962C8B-B14F-4D97-AF65-F5344CB8AC3E}">
        <p14:creationId xmlns:p14="http://schemas.microsoft.com/office/powerpoint/2010/main" val="74353130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TotalTime>
  <Words>610</Words>
  <Application>Microsoft Office PowerPoint</Application>
  <PresentationFormat>Широкоэкранный</PresentationFormat>
  <Paragraphs>24</Paragraphs>
  <Slides>22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22</vt:i4>
      </vt:variant>
    </vt:vector>
  </HeadingPairs>
  <TitlesOfParts>
    <vt:vector size="27" baseType="lpstr">
      <vt:lpstr>Arial</vt:lpstr>
      <vt:lpstr>Calibri</vt:lpstr>
      <vt:lpstr>Calibri Light</vt:lpstr>
      <vt:lpstr>Times New Roman</vt:lpstr>
      <vt:lpstr>Тема Office</vt:lpstr>
      <vt:lpstr>Валентин Петрович Катаев  родился 16 (28)  января  1897 года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Повесть  «Сын полка»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Почувствовав погоны, мальчик вместе с тем почувствовал гордое сознание, что с этой минуты он уже не простой мальчик, а солдат Красной Армии.</vt:lpstr>
      <vt:lpstr>Презентация PowerPoint</vt:lpstr>
      <vt:lpstr>И Ваня опять услышал то слово, которое всегда для солдата обозначает перемену судьбы. Командир артиллерийского полка объявил Ване, что он направляется в суворовское училище, и сказал: – Собирайся…</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asus</dc:creator>
  <cp:lastModifiedBy>asus</cp:lastModifiedBy>
  <cp:revision>24</cp:revision>
  <dcterms:created xsi:type="dcterms:W3CDTF">2024-03-03T17:01:57Z</dcterms:created>
  <dcterms:modified xsi:type="dcterms:W3CDTF">2024-03-03T19:53:02Z</dcterms:modified>
</cp:coreProperties>
</file>