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4"/>
  </p:handoutMasterIdLst>
  <p:sldIdLst>
    <p:sldId id="256" r:id="rId2"/>
    <p:sldId id="260" r:id="rId3"/>
    <p:sldId id="263" r:id="rId4"/>
    <p:sldId id="295" r:id="rId5"/>
    <p:sldId id="261" r:id="rId6"/>
    <p:sldId id="264" r:id="rId7"/>
    <p:sldId id="262" r:id="rId8"/>
    <p:sldId id="280" r:id="rId9"/>
    <p:sldId id="265" r:id="rId10"/>
    <p:sldId id="281" r:id="rId11"/>
    <p:sldId id="266" r:id="rId12"/>
    <p:sldId id="267" r:id="rId13"/>
    <p:sldId id="296" r:id="rId14"/>
    <p:sldId id="299" r:id="rId15"/>
    <p:sldId id="297" r:id="rId16"/>
    <p:sldId id="298" r:id="rId17"/>
    <p:sldId id="300" r:id="rId18"/>
    <p:sldId id="268" r:id="rId19"/>
    <p:sldId id="269" r:id="rId20"/>
    <p:sldId id="270" r:id="rId21"/>
    <p:sldId id="271" r:id="rId22"/>
    <p:sldId id="272" r:id="rId23"/>
    <p:sldId id="279" r:id="rId24"/>
    <p:sldId id="274" r:id="rId25"/>
    <p:sldId id="275" r:id="rId26"/>
    <p:sldId id="276" r:id="rId27"/>
    <p:sldId id="277" r:id="rId28"/>
    <p:sldId id="278" r:id="rId29"/>
    <p:sldId id="273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3" r:id="rId39"/>
    <p:sldId id="290" r:id="rId40"/>
    <p:sldId id="291" r:id="rId41"/>
    <p:sldId id="292" r:id="rId42"/>
    <p:sldId id="294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315D"/>
    <a:srgbClr val="97000B"/>
    <a:srgbClr val="29364B"/>
    <a:srgbClr val="481419"/>
    <a:srgbClr val="006CFF"/>
    <a:srgbClr val="0041B6"/>
    <a:srgbClr val="F9D600"/>
    <a:srgbClr val="324057"/>
    <a:srgbClr val="007CCE"/>
    <a:srgbClr val="2A12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-6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handoutMaster" Target="handoutMasters/handoutMaster1.xml"/><Relationship Id="rId45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18.03.24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18.03.24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18.03.24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18.03.24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18.03.24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18.03.24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18.03.24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18.03.24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18.03.24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18.03.24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18.03.24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18.03.24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185"/>
          <a:stretch/>
        </p:blipFill>
        <p:spPr>
          <a:xfrm>
            <a:off x="0" y="0"/>
            <a:ext cx="9144000" cy="13589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18.03.24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4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6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g"/><Relationship Id="rId3" Type="http://schemas.openxmlformats.org/officeDocument/2006/relationships/image" Target="../media/image19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Relationship Id="rId3" Type="http://schemas.openxmlformats.org/officeDocument/2006/relationships/image" Target="../media/image21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Relationship Id="rId3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4" Type="http://schemas.openxmlformats.org/officeDocument/2006/relationships/image" Target="../media/image26.jpeg"/><Relationship Id="rId5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Relationship Id="rId3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3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Relationship Id="rId3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3" Type="http://schemas.openxmlformats.org/officeDocument/2006/relationships/image" Target="../media/image40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4" Type="http://schemas.openxmlformats.org/officeDocument/2006/relationships/image" Target="../media/image44.jpeg"/><Relationship Id="rId5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2291" y="1074123"/>
            <a:ext cx="839941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</a:t>
            </a:r>
            <a:endParaRPr lang="ru-RU" sz="2000" dirty="0"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Мастер-класса</a:t>
            </a:r>
            <a:endParaRPr lang="ru-RU" sz="2000" dirty="0"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«Знаю, умею, творю». </a:t>
            </a:r>
            <a:endParaRPr lang="ru-RU" sz="2000" dirty="0"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Интерактивная деловая игра на уроках изобразительного искусства  </a:t>
            </a:r>
            <a:endParaRPr lang="ru-RU" sz="2000" dirty="0">
              <a:effectLst/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890" y="4767943"/>
            <a:ext cx="39971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+mj-lt"/>
              </a:rPr>
              <a:t>Составила </a:t>
            </a:r>
            <a:r>
              <a:rPr lang="ru-RU" sz="2000" dirty="0" err="1">
                <a:latin typeface="+mj-lt"/>
              </a:rPr>
              <a:t>Ревво</a:t>
            </a:r>
            <a:r>
              <a:rPr lang="ru-RU" sz="2000" dirty="0">
                <a:latin typeface="+mj-lt"/>
              </a:rPr>
              <a:t> Ирина </a:t>
            </a:r>
            <a:r>
              <a:rPr lang="ru-RU" sz="2000" dirty="0" err="1">
                <a:latin typeface="+mj-lt"/>
              </a:rPr>
              <a:t>Альфировна</a:t>
            </a:r>
            <a:r>
              <a:rPr lang="ru-RU" sz="2000" dirty="0">
                <a:latin typeface="+mj-lt"/>
              </a:rPr>
              <a:t>,</a:t>
            </a:r>
          </a:p>
          <a:p>
            <a:r>
              <a:rPr lang="ru-RU" sz="2000" dirty="0">
                <a:latin typeface="+mj-lt"/>
              </a:rPr>
              <a:t>педагог отделения ИЗО БШИ, </a:t>
            </a:r>
          </a:p>
          <a:p>
            <a:r>
              <a:rPr lang="ru-RU" sz="2000" dirty="0">
                <a:latin typeface="+mj-lt"/>
              </a:rPr>
              <a:t>первой категории</a:t>
            </a: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09005"/>
            <a:ext cx="7886700" cy="1128727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" y="359418"/>
            <a:ext cx="4911634" cy="36435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125431"/>
            <a:ext cx="4544241" cy="35185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074" y="1090424"/>
            <a:ext cx="4746544" cy="31598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72891" y="280383"/>
            <a:ext cx="261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В. Васнецов «Баян»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674883" y="4250266"/>
            <a:ext cx="1110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М. Шагал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flipH="1">
            <a:off x="5172891" y="6035040"/>
            <a:ext cx="3612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П. Федотов «Завтрак аристократа»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6042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09005"/>
            <a:ext cx="7886700" cy="1128727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Отгадать картину по 2-3  словам - подсказкам.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7567" y="2495006"/>
            <a:ext cx="958425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Черный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цвет, геометрическая фигура.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Цветы-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мозайки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положение тела в автобусе,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персонаж из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Поле, три,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армия.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Девочка в розовом, комната,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фрукты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Толпа бедных людей, баржа и река в России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Начало дня, площадь, приговор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288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pic>
        <p:nvPicPr>
          <p:cNvPr id="2" name="Picture 1" descr="1661390393_40-kartinkin-net-p-pitstsa-kvadrat-malevicha-oboi-4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18" y="0"/>
            <a:ext cx="8389629" cy="62922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9220" y="6488668"/>
            <a:ext cx="3164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К. Малевич «Ч</a:t>
            </a:r>
            <a:r>
              <a:rPr lang="en-US" dirty="0" err="1" smtClean="0"/>
              <a:t>ё</a:t>
            </a:r>
            <a:r>
              <a:rPr lang="ru-RU" dirty="0" err="1" smtClean="0"/>
              <a:t>рный</a:t>
            </a:r>
            <a:r>
              <a:rPr lang="ru-RU" dirty="0" smtClean="0"/>
              <a:t> квадрат»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505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pic>
        <p:nvPicPr>
          <p:cNvPr id="2" name="Picture 1" descr="7. Демон сидящий Врубель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00"/>
            <a:ext cx="9144000" cy="50276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7677" y="6137203"/>
            <a:ext cx="3198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М. Врубель «Демон сидящий»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873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pic>
        <p:nvPicPr>
          <p:cNvPr id="2" name="Picture 1" descr="Картина-Три-богатыря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8" y="306200"/>
            <a:ext cx="8935360" cy="53612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7976" y="5923977"/>
            <a:ext cx="2932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В. Васнецов «Три богатыря»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920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pic>
        <p:nvPicPr>
          <p:cNvPr id="2" name="Picture 1" descr="19. Девочка с персиками Серов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53" y="111249"/>
            <a:ext cx="5742613" cy="64431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12689" y="5624604"/>
            <a:ext cx="2521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В. Серов </a:t>
            </a:r>
          </a:p>
          <a:p>
            <a:r>
              <a:rPr lang="ru-RU" dirty="0" smtClean="0"/>
              <a:t>«Девочка с персиками»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920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pic>
        <p:nvPicPr>
          <p:cNvPr id="2" name="Picture 1" descr="12. Бурлаки на Волге Репин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45"/>
            <a:ext cx="9144000" cy="53149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1409" y="6100120"/>
            <a:ext cx="3016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И. Репин «Бурлаки на Волге»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920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pic>
        <p:nvPicPr>
          <p:cNvPr id="2" name="Picture 1" descr="Утро стрелецкой казни Суриков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4700"/>
            <a:ext cx="9144000" cy="52949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15006" y="6406053"/>
            <a:ext cx="53860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В.Суриков</a:t>
            </a:r>
            <a:r>
              <a:rPr lang="ru-RU" dirty="0" smtClean="0"/>
              <a:t>  «Утро стрелецкой казни»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920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36" y="134016"/>
            <a:ext cx="8255726" cy="60735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0263" y="6207550"/>
            <a:ext cx="4924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И. Репин «Не ждали»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29344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22" y="914400"/>
            <a:ext cx="8704108" cy="50422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5576" y="6191794"/>
            <a:ext cx="7027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И. Репин «Запорожцы пишут письмо турецкому султану»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8023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698171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Пирамида обучения</a:t>
            </a:r>
            <a:endParaRPr lang="ru-RU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41" y="1175657"/>
            <a:ext cx="7072718" cy="5564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546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4167" y="772053"/>
            <a:ext cx="769949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600" b="1" dirty="0" smtClean="0"/>
              <a:t> Задание </a:t>
            </a:r>
            <a:r>
              <a:rPr lang="ru-RU" sz="6600" b="1" dirty="0"/>
              <a:t>6. </a:t>
            </a:r>
            <a:endParaRPr lang="ru-RU" sz="6600" b="1" dirty="0" smtClean="0"/>
          </a:p>
          <a:p>
            <a:r>
              <a:rPr lang="ru-RU" sz="6600" b="1" dirty="0" smtClean="0"/>
              <a:t>«</a:t>
            </a:r>
            <a:r>
              <a:rPr lang="ru-RU" sz="6600" b="1" dirty="0"/>
              <a:t>Шерлок </a:t>
            </a:r>
            <a:r>
              <a:rPr lang="ru-RU" sz="6600" b="1" dirty="0" err="1"/>
              <a:t>Хомс</a:t>
            </a:r>
            <a:r>
              <a:rPr lang="ru-RU" sz="6600" b="1" dirty="0"/>
              <a:t>»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7307004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63" y="0"/>
            <a:ext cx="8850871" cy="61464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828" y="6257109"/>
            <a:ext cx="4833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А. Иванов «Явление Христа народу»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1625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35" y="0"/>
            <a:ext cx="8815530" cy="61892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6389" y="6189237"/>
            <a:ext cx="5199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К. Брюллов «Последний день Помпеи»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4949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4167" y="772053"/>
            <a:ext cx="818281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spcAft>
                <a:spcPts val="0"/>
              </a:spcAft>
            </a:pPr>
            <a:r>
              <a:rPr lang="ru-RU" sz="6600" b="1" dirty="0" smtClean="0"/>
              <a:t> </a:t>
            </a:r>
            <a:r>
              <a:rPr lang="ru-RU" sz="6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7. Живопись </a:t>
            </a:r>
            <a:r>
              <a:rPr lang="ru-RU" sz="6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фильм</a:t>
            </a:r>
            <a:r>
              <a:rPr lang="ru-RU" sz="6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581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691" y="1"/>
            <a:ext cx="5708469" cy="1337732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«Соломенная шляпа»</a:t>
            </a:r>
            <a:endParaRPr lang="ru-RU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258" y="231986"/>
            <a:ext cx="3680178" cy="55202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41" t="-565" r="10603"/>
          <a:stretch/>
        </p:blipFill>
        <p:spPr>
          <a:xfrm>
            <a:off x="261256" y="1105747"/>
            <a:ext cx="4833257" cy="46465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1257" y="5752253"/>
            <a:ext cx="33702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Андрей Миронов. Кадр и к/ф «Соломенная шляпа» </a:t>
            </a:r>
          </a:p>
          <a:p>
            <a:r>
              <a:rPr lang="ru-RU" dirty="0" smtClean="0"/>
              <a:t>К/р Леонид </a:t>
            </a:r>
            <a:r>
              <a:rPr lang="ru-RU" dirty="0" err="1" smtClean="0"/>
              <a:t>Квинихидзе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346258" y="5984238"/>
            <a:ext cx="3605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П. Рубенс «Соломенная шляпка»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7910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«Над городом» Марк Шагал</a:t>
            </a:r>
            <a:endParaRPr lang="ru-RU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7" t="1111" r="13429" b="2127"/>
          <a:stretch/>
        </p:blipFill>
        <p:spPr>
          <a:xfrm>
            <a:off x="2625634" y="2129245"/>
            <a:ext cx="6404297" cy="47287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5" r="18333"/>
          <a:stretch/>
        </p:blipFill>
        <p:spPr>
          <a:xfrm>
            <a:off x="130628" y="1072875"/>
            <a:ext cx="3579223" cy="35513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0628" y="4950823"/>
            <a:ext cx="23251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Кадр из к/ф «Любовь-морковь» (1 фильм)</a:t>
            </a:r>
          </a:p>
          <a:p>
            <a:r>
              <a:rPr lang="ru-RU" dirty="0" err="1" smtClean="0"/>
              <a:t>К.режисёр</a:t>
            </a:r>
            <a:r>
              <a:rPr lang="ru-RU" dirty="0" smtClean="0"/>
              <a:t> Александр</a:t>
            </a:r>
          </a:p>
          <a:p>
            <a:r>
              <a:rPr lang="ru-RU" dirty="0" smtClean="0"/>
              <a:t>Стриженов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1008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Верещагин</a:t>
            </a:r>
            <a:endParaRPr lang="ru-RU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213" y="36345"/>
            <a:ext cx="5565866" cy="37704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22" y="2847703"/>
            <a:ext cx="6427469" cy="37016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0985" y="1337733"/>
            <a:ext cx="30697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Павел Луспекаев в роли </a:t>
            </a:r>
            <a:r>
              <a:rPr lang="ru-RU" dirty="0" err="1" smtClean="0"/>
              <a:t>таможенникка</a:t>
            </a:r>
            <a:r>
              <a:rPr lang="ru-RU" dirty="0" smtClean="0"/>
              <a:t> Верещагина в к/ф «Белое солнце пустыни», </a:t>
            </a:r>
            <a:r>
              <a:rPr lang="ru-RU" dirty="0" err="1" smtClean="0"/>
              <a:t>режисёр</a:t>
            </a:r>
            <a:r>
              <a:rPr lang="ru-RU" dirty="0" smtClean="0"/>
              <a:t> Владимир Мотыль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544491" y="3964067"/>
            <a:ext cx="23382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В.В. Верещагин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Мастер батальных сцен.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Самая эпическая картина «Апофеоз войны»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8441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595" y="1845523"/>
            <a:ext cx="2847225" cy="39292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82" y="131641"/>
            <a:ext cx="4978009" cy="32001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774" y="2091416"/>
            <a:ext cx="3059785" cy="43257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34" y="2434433"/>
            <a:ext cx="2680957" cy="43230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10875" y="6470948"/>
            <a:ext cx="13328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err="1" smtClean="0"/>
              <a:t>И.Репин</a:t>
            </a:r>
            <a:r>
              <a:rPr lang="ru-RU" sz="1200" dirty="0" smtClean="0"/>
              <a:t> «Отдых»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4857643" y="6396335"/>
            <a:ext cx="2706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В. </a:t>
            </a:r>
            <a:r>
              <a:rPr lang="en-US" sz="1200" dirty="0" err="1" smtClean="0"/>
              <a:t>В</a:t>
            </a:r>
            <a:r>
              <a:rPr lang="ru-RU" sz="1200" dirty="0" err="1" smtClean="0"/>
              <a:t>аснецов</a:t>
            </a:r>
            <a:r>
              <a:rPr lang="ru-RU" sz="1200" dirty="0" smtClean="0"/>
              <a:t> «Портрет Ивана Грозного»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6919126" y="5822000"/>
            <a:ext cx="2224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err="1" smtClean="0"/>
              <a:t>К.Брюллов</a:t>
            </a:r>
            <a:r>
              <a:rPr lang="ru-RU" sz="1200" dirty="0" smtClean="0"/>
              <a:t> «Портрет Н.В. Кукольника»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5265535" y="1409146"/>
            <a:ext cx="12793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И. Репин «Протодиакон»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5423130" y="268850"/>
            <a:ext cx="2827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 smtClean="0"/>
              <a:t>Хогвартс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899225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8. «Колорист»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8822" y="2364377"/>
            <a:ext cx="813652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Тоска, юнец …. </a:t>
            </a:r>
            <a:endParaRPr lang="ru-RU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Лихорадка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середина, руки…. </a:t>
            </a:r>
            <a:endParaRPr lang="ru-RU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Чума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 </a:t>
            </a:r>
            <a:endParaRPr lang="ru-RU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Ящик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зависть, неблагодарность, магия, дыра, рынок, список…. </a:t>
            </a:r>
            <a:endParaRPr lang="ru-RU" sz="3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Кровь… </a:t>
            </a:r>
            <a:endParaRPr lang="ru-RU" sz="36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Мечты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очки…  </a:t>
            </a:r>
            <a:endParaRPr lang="ru-RU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3533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71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4167" y="772053"/>
            <a:ext cx="818281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6600" b="1" dirty="0" smtClean="0"/>
              <a:t> </a:t>
            </a:r>
            <a:r>
              <a:rPr lang="ru-RU" sz="6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9</a:t>
            </a:r>
            <a:r>
              <a:rPr lang="ru-RU" sz="6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ru-RU" sz="6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6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«Кто автор?»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766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542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1916" y="2967335"/>
            <a:ext cx="8580169" cy="9874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«Знаю, умею, творю»</a:t>
            </a:r>
            <a:endParaRPr lang="ru-RU" sz="4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184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pic>
        <p:nvPicPr>
          <p:cNvPr id="5" name="Picture 4" descr="1676399219_gas-kvas-com-p-detskii-risunok-lermontova-peizazh-s-ozero-4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365" y="2534610"/>
            <a:ext cx="2283869" cy="1692829"/>
          </a:xfrm>
          <a:prstGeom prst="rect">
            <a:avLst/>
          </a:prstGeom>
        </p:spPr>
      </p:pic>
      <p:pic>
        <p:nvPicPr>
          <p:cNvPr id="6" name="Picture 5" descr="Снимок экрана 2024-03-18 в 3.45.2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9300"/>
            <a:ext cx="9144000" cy="534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81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73" y="216626"/>
            <a:ext cx="4818561" cy="64247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3947" y="6276263"/>
            <a:ext cx="1853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М.Ю. Лермонтов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766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707" y="163286"/>
            <a:ext cx="4426675" cy="56466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72" y="668867"/>
            <a:ext cx="4871414" cy="60077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6649" y="241039"/>
            <a:ext cx="2367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«Умирающий Геракл»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228454" y="6016684"/>
            <a:ext cx="3754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П</a:t>
            </a:r>
            <a:r>
              <a:rPr lang="ru-RU" dirty="0" err="1" smtClean="0"/>
              <a:t>ортрет</a:t>
            </a:r>
            <a:r>
              <a:rPr lang="ru-RU" dirty="0" smtClean="0"/>
              <a:t> Сьюзен Уокер Морс (Муза)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826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1" y="857250"/>
            <a:ext cx="8673737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70741" y="6229500"/>
            <a:ext cx="25401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err="1"/>
              <a:t>Сэмюэль</a:t>
            </a:r>
            <a:r>
              <a:rPr lang="ru-RU" i="1" dirty="0"/>
              <a:t> Морзе</a:t>
            </a:r>
            <a:r>
              <a:rPr lang="ru-RU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798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54" y="137690"/>
            <a:ext cx="5318958" cy="67203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570" y="3095897"/>
            <a:ext cx="4140927" cy="366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44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8" y="177520"/>
            <a:ext cx="8974183" cy="59827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5273" y="6322617"/>
            <a:ext cx="1918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Адольф Гитлер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954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21" y="0"/>
            <a:ext cx="7769683" cy="64682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4029" y="6415325"/>
            <a:ext cx="3516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«Алиса в стране Чудес. Чаепитие»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4947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391" y="197314"/>
            <a:ext cx="4513217" cy="64633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0508" y="6493558"/>
            <a:ext cx="1575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85845" y="6118252"/>
            <a:ext cx="15824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i="1" dirty="0" err="1"/>
              <a:t>Кэролл</a:t>
            </a:r>
            <a:r>
              <a:rPr lang="ru-RU" i="1" dirty="0"/>
              <a:t> Льюис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023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10" y="206827"/>
            <a:ext cx="4591597" cy="64443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5" t="17732" r="22795"/>
          <a:stretch/>
        </p:blipFill>
        <p:spPr>
          <a:xfrm>
            <a:off x="4572000" y="1948576"/>
            <a:ext cx="4120230" cy="470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2183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546" y="100076"/>
            <a:ext cx="4943912" cy="612056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55777" y="6340337"/>
            <a:ext cx="3779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Святитель Лука (</a:t>
            </a:r>
            <a:r>
              <a:rPr lang="ru-RU" i="1" dirty="0" err="1"/>
              <a:t>Войно-Ясенецкий</a:t>
            </a:r>
            <a:r>
              <a:rPr lang="ru-RU" i="1" dirty="0"/>
              <a:t>)</a:t>
            </a:r>
            <a:r>
              <a:rPr lang="ru-RU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091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0506" y="919297"/>
            <a:ext cx="8229788" cy="27653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/>
              <a:t>Задание 1.  Разминка. Вопросы об искусстве.</a:t>
            </a:r>
            <a:br>
              <a:rPr lang="ru-RU" sz="5400" b="1" dirty="0"/>
            </a:br>
            <a:endParaRPr lang="ru-RU" sz="4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202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15" r="229" b="21333"/>
          <a:stretch/>
        </p:blipFill>
        <p:spPr>
          <a:xfrm>
            <a:off x="123609" y="428860"/>
            <a:ext cx="3547053" cy="45219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43" r="1505" b="37143"/>
          <a:stretch/>
        </p:blipFill>
        <p:spPr>
          <a:xfrm>
            <a:off x="3430013" y="148330"/>
            <a:ext cx="5075759" cy="29594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7072" r="2356" b="36692"/>
          <a:stretch/>
        </p:blipFill>
        <p:spPr>
          <a:xfrm>
            <a:off x="227478" y="4468478"/>
            <a:ext cx="3736984" cy="22467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4" t="37523" r="2781" b="37334"/>
          <a:stretch/>
        </p:blipFill>
        <p:spPr>
          <a:xfrm>
            <a:off x="4081449" y="2972952"/>
            <a:ext cx="4818045" cy="35931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4544" y="0"/>
            <a:ext cx="1887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Джими</a:t>
            </a:r>
            <a:r>
              <a:rPr lang="ru-RU" dirty="0" smtClean="0"/>
              <a:t> </a:t>
            </a:r>
            <a:r>
              <a:rPr lang="ru-RU" dirty="0" err="1" smtClean="0"/>
              <a:t>Хендрикс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665353" y="6488668"/>
            <a:ext cx="2243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Пол Маккартни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6307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dirty="0" smtClean="0">
                <a:latin typeface="+mn-lt"/>
              </a:rPr>
              <a:t> </a:t>
            </a:r>
            <a:endParaRPr lang="ru-RU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8202" y="5803048"/>
            <a:ext cx="2045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Фредди </a:t>
            </a:r>
            <a:r>
              <a:rPr lang="ru-RU" i="1" dirty="0"/>
              <a:t>Меркьюри</a:t>
            </a:r>
            <a:r>
              <a:rPr lang="ru-RU" dirty="0"/>
              <a:t> </a:t>
            </a:r>
            <a:endParaRPr lang="en-US" dirty="0"/>
          </a:p>
        </p:txBody>
      </p:sp>
      <p:pic>
        <p:nvPicPr>
          <p:cNvPr id="4" name="Picture 3" descr="1 (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862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522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080010" y="2950921"/>
            <a:ext cx="4983979" cy="9561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6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4167" y="772053"/>
            <a:ext cx="8182816" cy="29546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6600" b="1" dirty="0" smtClean="0"/>
              <a:t> </a:t>
            </a:r>
            <a:r>
              <a:rPr lang="ru-RU" sz="6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</a:t>
            </a:r>
            <a:r>
              <a:rPr lang="ru-RU" sz="6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10.</a:t>
            </a:r>
          </a:p>
          <a:p>
            <a:pPr algn="just">
              <a:spcAft>
                <a:spcPts val="0"/>
              </a:spcAft>
            </a:pPr>
            <a:r>
              <a:rPr lang="ru-RU" sz="6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«Клякса»</a:t>
            </a:r>
          </a:p>
          <a:p>
            <a:pPr algn="just">
              <a:spcAft>
                <a:spcPts val="0"/>
              </a:spcAft>
            </a:pP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173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2.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Анаграммы</a:t>
            </a:r>
            <a:endParaRPr lang="ru-RU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0446" y="1337733"/>
            <a:ext cx="79030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КАРКАС → К_ _ _ _ _ (материал для рисования) 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НАНОМЕТР → О_ _ _ _ _ _ _ (живописное, скульптурное или графическое украшение). 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КОНВОИР → К_ _ _ _ _ _ (российский художник 19-20 </a:t>
            </a:r>
            <a:r>
              <a:rPr lang="ru-RU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автор таких картин, как «Зимой», «У балкона»)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3989619"/>
            <a:ext cx="3943351" cy="269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0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2.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Анаграммы</a:t>
            </a:r>
            <a:endParaRPr lang="ru-RU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1881051"/>
            <a:ext cx="75748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КОЛЬЦО → Ц_ _ _ _ _ (нижняя часть здания, лежащая на фундаменте). </a:t>
            </a: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КОРОБКА → Б_ _ _ _ _ _ (стиль европейского искусства 17-18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</a:p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МОЛЬБА → А_ _ _ _ _ (сборник репродукций, фотографий). </a:t>
            </a:r>
            <a:endParaRPr lang="ru-RU" sz="3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540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09005"/>
            <a:ext cx="7886700" cy="1128727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 Шуточная викторина.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" y="1337733"/>
            <a:ext cx="902643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</a:t>
            </a:r>
            <a:r>
              <a:rPr lang="ru-RU" sz="2400" b="1" dirty="0"/>
              <a:t>. Что говорят о человеке, который драматизирует ситуацию?</a:t>
            </a:r>
          </a:p>
          <a:p>
            <a:r>
              <a:rPr lang="ru-RU" sz="2400" dirty="0"/>
              <a:t>А. Точит карандаши.             В. Моет кисти.</a:t>
            </a:r>
          </a:p>
          <a:p>
            <a:r>
              <a:rPr lang="ru-RU" sz="2400" dirty="0"/>
              <a:t>Б. Сгущает краски.</a:t>
            </a:r>
            <a:r>
              <a:rPr lang="ru-RU" sz="2400" i="1" dirty="0"/>
              <a:t>              </a:t>
            </a:r>
            <a:r>
              <a:rPr lang="ru-RU" sz="2400" dirty="0"/>
              <a:t>Г. Ломает палитру</a:t>
            </a:r>
          </a:p>
          <a:p>
            <a:r>
              <a:rPr lang="ru-RU" sz="2400" dirty="0"/>
              <a:t> </a:t>
            </a:r>
          </a:p>
          <a:p>
            <a:r>
              <a:rPr lang="ru-RU" sz="2400" b="1" dirty="0"/>
              <a:t>2. Как в повести Н.Н. Носова звали художника, приятеля Незнайки?</a:t>
            </a:r>
          </a:p>
          <a:p>
            <a:r>
              <a:rPr lang="ru-RU" sz="2400" dirty="0"/>
              <a:t>А. Карандашик                       В. Тюбик</a:t>
            </a:r>
          </a:p>
          <a:p>
            <a:r>
              <a:rPr lang="ru-RU" sz="2400" dirty="0"/>
              <a:t>Б. Кисточка </a:t>
            </a:r>
            <a:r>
              <a:rPr lang="ru-RU" sz="2400" i="1" dirty="0"/>
              <a:t>  </a:t>
            </a:r>
            <a:r>
              <a:rPr lang="ru-RU" sz="2400" b="1" i="1" dirty="0"/>
              <a:t>                          </a:t>
            </a:r>
            <a:r>
              <a:rPr lang="ru-RU" sz="2400" dirty="0"/>
              <a:t>Г. </a:t>
            </a:r>
            <a:r>
              <a:rPr lang="ru-RU" sz="2400" dirty="0" err="1"/>
              <a:t>Мольбертик</a:t>
            </a:r>
            <a:endParaRPr lang="ru-RU" sz="2400" dirty="0"/>
          </a:p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3. Как называется известнейший плакат военного времени работы художницы Н. Н. </a:t>
            </a:r>
            <a:r>
              <a:rPr lang="ru-RU" sz="2400" b="1" dirty="0" err="1"/>
              <a:t>Ватолиной</a:t>
            </a:r>
            <a:r>
              <a:rPr lang="ru-RU" sz="2400" b="1" dirty="0"/>
              <a:t>?</a:t>
            </a:r>
          </a:p>
          <a:p>
            <a:r>
              <a:rPr lang="ru-RU" sz="2400" dirty="0"/>
              <a:t>А. «Не подсказывай!»                      В. «Не болтай!»</a:t>
            </a:r>
          </a:p>
          <a:p>
            <a:r>
              <a:rPr lang="ru-RU" sz="2400" dirty="0"/>
              <a:t>Б.  «Не крутись»</a:t>
            </a:r>
            <a:r>
              <a:rPr lang="ru-RU" sz="2400" b="1" i="1" dirty="0"/>
              <a:t>                               </a:t>
            </a:r>
            <a:r>
              <a:rPr lang="ru-RU" sz="2400" dirty="0"/>
              <a:t>Г.  «Не опаздывай!»</a:t>
            </a:r>
          </a:p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71265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09005"/>
            <a:ext cx="7886700" cy="1128727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550" y="209005"/>
            <a:ext cx="49149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903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09005"/>
            <a:ext cx="7886700" cy="1128727"/>
          </a:xfrm>
        </p:spPr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 Шуточная викторина.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" y="1337733"/>
            <a:ext cx="902643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 Как  называется известная картина Павла Федотова?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«Ланч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бюррократа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                                        В. «Обед демократа»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 «Завтрак аристократа»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 «Ужин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партократа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Какой из этих глаголов русского языка совпадает с фамилией замечательного художника, выходца из России?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А. Бежал                                         В. Сидел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 Лежал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 Шагал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Как называется картина Васнецова?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А. «Гармонь»                                      В. «Аккордеон»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  «Баян»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 «Губная гармошка»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166545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654</TotalTime>
  <Words>581</Words>
  <Application>Microsoft Macintosh PowerPoint</Application>
  <PresentationFormat>On-screen Show (4:3)</PresentationFormat>
  <Paragraphs>123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PowerPoint Presentation</vt:lpstr>
      <vt:lpstr>Пирамида обучения</vt:lpstr>
      <vt:lpstr>PowerPoint Presentation</vt:lpstr>
      <vt:lpstr>PowerPoint Presentation</vt:lpstr>
      <vt:lpstr>Задание 2. Анаграммы</vt:lpstr>
      <vt:lpstr>Задание 2. Анаграммы</vt:lpstr>
      <vt:lpstr>Задание 3. Шуточная викторина. </vt:lpstr>
      <vt:lpstr> </vt:lpstr>
      <vt:lpstr>Задание 3. Шуточная викторина. </vt:lpstr>
      <vt:lpstr> </vt:lpstr>
      <vt:lpstr>  Задание 4. Отгадать картину по 2-3  словам - подсказкам.  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«Соломенная шляпа»</vt:lpstr>
      <vt:lpstr>«Над городом» Марк Шагал</vt:lpstr>
      <vt:lpstr>Верещагин</vt:lpstr>
      <vt:lpstr> </vt:lpstr>
      <vt:lpstr>Задание 8. «Колорист»</vt:lpstr>
      <vt:lpstr>PowerPoint Presentation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PowerPoint Presentation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Роман</cp:lastModifiedBy>
  <cp:revision>119</cp:revision>
  <dcterms:created xsi:type="dcterms:W3CDTF">2016-11-18T14:12:19Z</dcterms:created>
  <dcterms:modified xsi:type="dcterms:W3CDTF">2024-03-17T16:02:41Z</dcterms:modified>
</cp:coreProperties>
</file>