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672949-9B67-F5A0-4BF2-188E6D9FDF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F353C52-4A45-E34F-4E84-983D1B153B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7706C97-0403-EB3C-0348-2485AF3B4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89713-9B3E-42A3-B8CD-94F204B518BF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62E5B4-F28B-CA0D-94CC-D79974CA6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F23689-7D16-E546-11FA-2B55B379C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B0E97-E0F5-4A48-811C-18963E793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174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A71B37-80CF-7478-0BA3-ACC8ECB9A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D6BA1B8-2CE4-4393-EFCF-276926DD97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FDBD43-EC79-FE05-524D-178BB1688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89713-9B3E-42A3-B8CD-94F204B518BF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196D861-9063-E37F-8DD8-A5C40ED34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BD11F8-D9E0-4BA8-2972-09E45CD6C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B0E97-E0F5-4A48-811C-18963E793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578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0003263-46B1-8C84-C28B-F4A80939C3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352E58A-50FC-8656-55E1-71E7AC6117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D69390-9D40-814D-051C-5C033BDB8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89713-9B3E-42A3-B8CD-94F204B518BF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E7A318-31B9-416F-9F31-0EF98C5C1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0FB994-E894-4EDA-3BCD-10814AA83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B0E97-E0F5-4A48-811C-18963E793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190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D414A2-3EE9-F0FC-10E3-7EA1A54AB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3F1048-B276-656B-D985-4EF117D08A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5624928-AA84-E291-9802-63FEEAE87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89713-9B3E-42A3-B8CD-94F204B518BF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6AAD27-9865-A3B4-109A-07325E25F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CD8B44-3A2B-F5D4-59DC-4AE38BC0E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B0E97-E0F5-4A48-811C-18963E793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849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E88C57-A73A-1698-15C7-921A54A30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AD8A5DC-CDF5-B5E1-2316-49012B30B3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437C80-2A3B-7323-B799-08F21A1E4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89713-9B3E-42A3-B8CD-94F204B518BF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CF2F2D0-9100-7F38-FD38-8579086BA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B4E255-AB6D-B0CD-CD4B-4829E3E73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B0E97-E0F5-4A48-811C-18963E793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271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B7F7E9-151A-48A0-0F65-235F4315C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3BDF07-5DD8-D9D2-7D13-CB1701DEAB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17BB7F2-EDD4-ED22-51F0-971E2E365D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23C5C3C-931E-B863-D916-41119A2FE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89713-9B3E-42A3-B8CD-94F204B518BF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A71F911-7700-F06B-1B6F-281792073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4E8CCC-2F55-CDD1-4F16-6FBD76ADC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B0E97-E0F5-4A48-811C-18963E793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289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AE8AE1-6A2D-D587-C651-529A5B381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D867755-E52D-C047-FA35-9C73D214B2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8065522-FF80-AAF8-659F-391839058D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B21A4C7-1CD7-110F-61CF-6D0058EC73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9FC5682-0C7F-9CEB-6933-7D841130FC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3D87F1D-3D53-F392-23D8-0137E7F10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89713-9B3E-42A3-B8CD-94F204B518BF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F9A9C3A-126A-3151-860C-EF8EC1B9F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16CA2CC-889B-FFDA-CDA4-1B6FA2C68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B0E97-E0F5-4A48-811C-18963E793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951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BEC390-4A4A-9EA1-54AF-28D6CF9C3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82751EE-1DCA-89CF-4010-2211C1449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89713-9B3E-42A3-B8CD-94F204B518BF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59E24DD-8BE6-DBF5-2286-5738BBC8D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D14E24B-4811-884A-3C61-AAFA3875B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B0E97-E0F5-4A48-811C-18963E793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149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DB2A882-4D9B-F68C-C3B0-2C6370B63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89713-9B3E-42A3-B8CD-94F204B518BF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938FE96-F4D7-3280-3186-BC812122A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DCD40DC-7CEB-D75D-3C27-985E0A793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B0E97-E0F5-4A48-811C-18963E793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305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700575-3AB9-9B1C-B714-B410117CCC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DF3998-C195-19CC-C5DE-7DA80F2BF8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3C20D0E-C95E-3967-4F65-0DCD57B378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57D9B8F-1E8E-717C-C36C-3A7ACE2BE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89713-9B3E-42A3-B8CD-94F204B518BF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06633A8-1996-076E-82A5-A1D062C2F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A4B3A71-9595-1DD3-70B2-EA01BCBD3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B0E97-E0F5-4A48-811C-18963E793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262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B088AA-DE8C-9E74-4492-EB2E64FD6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6C6A5E9-FBC4-21F1-53D4-4032F3A25A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FF3A2C9-9F1E-8B83-11A6-C701034E93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ACE47F5-4FF9-756E-81A1-D687A0CF2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89713-9B3E-42A3-B8CD-94F204B518BF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3060796-71C4-C1B3-A51A-50E97D4F6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8FDFDEC-3360-BCED-7ABF-9B2BC66A2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B0E97-E0F5-4A48-811C-18963E793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456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D5DBCA-DEC8-F80A-E4F0-E34D73CC5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A00CA9C-DC80-67A8-8E21-68684EDC62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5F0AE2-A340-F3A8-AC66-AD0BAB6AA4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89713-9B3E-42A3-B8CD-94F204B518BF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E6EFB37-C550-34DF-5829-6782E270FE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DFC144-B062-5426-F78A-23C0EEFA1D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B0E97-E0F5-4A48-811C-18963E7933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912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35D2CB-F21A-ED5D-0797-8D473EACA7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628" y="0"/>
            <a:ext cx="7525255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837AEF2-1AFF-DC13-D90F-8D4C37D3EBFD}"/>
              </a:ext>
            </a:extLst>
          </p:cNvPr>
          <p:cNvSpPr txBox="1"/>
          <p:nvPr/>
        </p:nvSpPr>
        <p:spPr>
          <a:xfrm>
            <a:off x="3021184" y="1855823"/>
            <a:ext cx="61496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urlz MT" panose="04040404050702020202" pitchFamily="82" charset="0"/>
              </a:rPr>
              <a:t>CHRISTMAS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11051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370A4E9-F3BC-20FA-54F3-6E4E0AE07A3F}"/>
              </a:ext>
            </a:extLst>
          </p:cNvPr>
          <p:cNvSpPr txBox="1"/>
          <p:nvPr/>
        </p:nvSpPr>
        <p:spPr>
          <a:xfrm>
            <a:off x="6611816" y="3075057"/>
            <a:ext cx="51136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0" i="0" dirty="0">
                <a:solidFill>
                  <a:schemeClr val="accent6">
                    <a:lumMod val="50000"/>
                  </a:schemeClr>
                </a:solidFill>
                <a:effectLst/>
                <a:latin typeface="Source Sans Pro" panose="020B0503030403020204" pitchFamily="34" charset="0"/>
              </a:rPr>
              <a:t>    </a:t>
            </a:r>
            <a:r>
              <a:rPr lang="en-US" sz="2000" b="1" i="0" dirty="0">
                <a:solidFill>
                  <a:schemeClr val="accent6">
                    <a:lumMod val="50000"/>
                  </a:schemeClr>
                </a:solidFill>
                <a:effectLst/>
                <a:latin typeface="Source Sans Pro" panose="020B0503030403020204" pitchFamily="34" charset="0"/>
              </a:rPr>
              <a:t>Families try to get together at Christmas and celebrate with special food.</a:t>
            </a:r>
            <a:endParaRPr lang="en-US" sz="2000" b="1" i="0" dirty="0">
              <a:solidFill>
                <a:schemeClr val="accent6">
                  <a:lumMod val="50000"/>
                </a:schemeClr>
              </a:solidFill>
              <a:effectLst/>
              <a:latin typeface="Aptos" panose="020B00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FA1392E-5B09-BAA6-6146-1DF278937D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6288258" cy="693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432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370A4E9-F3BC-20FA-54F3-6E4E0AE07A3F}"/>
              </a:ext>
            </a:extLst>
          </p:cNvPr>
          <p:cNvSpPr txBox="1"/>
          <p:nvPr/>
        </p:nvSpPr>
        <p:spPr>
          <a:xfrm>
            <a:off x="213360" y="6025621"/>
            <a:ext cx="11765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0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In Britain people eat </a:t>
            </a:r>
            <a:r>
              <a:rPr lang="en-US" sz="2000" b="1" i="0" u="none" strike="noStrike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mince pies</a:t>
            </a:r>
            <a:r>
              <a:rPr lang="en-US" sz="2000" b="1" i="0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 and </a:t>
            </a:r>
            <a:r>
              <a:rPr lang="en-US" sz="2000" b="1" i="0" u="none" strike="noStrike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Christmas cake</a:t>
            </a:r>
            <a:r>
              <a:rPr lang="en-US" sz="2000" b="1" i="0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, and in the US they make Christmas cookies. 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21481F-5FAF-728D-292A-04D3FC090ACF}"/>
              </a:ext>
            </a:extLst>
          </p:cNvPr>
          <p:cNvSpPr txBox="1"/>
          <p:nvPr/>
        </p:nvSpPr>
        <p:spPr>
          <a:xfrm>
            <a:off x="6265222" y="4798180"/>
            <a:ext cx="55484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Aptos" panose="020B0004020202020204" pitchFamily="34" charset="0"/>
              </a:rPr>
              <a:t>Christmas cake</a:t>
            </a:r>
            <a:endParaRPr lang="en-US" sz="4400" b="0" i="0" dirty="0">
              <a:solidFill>
                <a:schemeClr val="accent2">
                  <a:lumMod val="75000"/>
                </a:schemeClr>
              </a:solidFill>
              <a:effectLst/>
              <a:latin typeface="Aptos" panose="020B00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1ED5FC4-0C29-5418-DFC1-95E492F12D3E}"/>
              </a:ext>
            </a:extLst>
          </p:cNvPr>
          <p:cNvSpPr txBox="1"/>
          <p:nvPr/>
        </p:nvSpPr>
        <p:spPr>
          <a:xfrm>
            <a:off x="547581" y="4834404"/>
            <a:ext cx="55484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Aptos" panose="020B0004020202020204" pitchFamily="34" charset="0"/>
              </a:rPr>
              <a:t>Mince pies</a:t>
            </a:r>
            <a:endParaRPr lang="en-US" sz="4400" b="0" i="0" dirty="0">
              <a:solidFill>
                <a:schemeClr val="accent2">
                  <a:lumMod val="75000"/>
                </a:schemeClr>
              </a:solidFill>
              <a:effectLst/>
              <a:latin typeface="Aptos" panose="020B00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65A43EE-D01A-EF87-F6BD-FF40E15413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501" y="0"/>
            <a:ext cx="6096000" cy="38576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6357A6A-8C31-3448-3914-3AC706D96B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-1061379"/>
            <a:ext cx="6858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217D793-42C6-4AD5-449E-7932B9405A57}"/>
              </a:ext>
            </a:extLst>
          </p:cNvPr>
          <p:cNvSpPr txBox="1"/>
          <p:nvPr/>
        </p:nvSpPr>
        <p:spPr>
          <a:xfrm>
            <a:off x="547580" y="4256907"/>
            <a:ext cx="55484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92D050"/>
                </a:solidFill>
                <a:latin typeface="Aptos" panose="020B0004020202020204" pitchFamily="34" charset="0"/>
              </a:rPr>
              <a:t>Britain</a:t>
            </a:r>
            <a:endParaRPr lang="en-US" sz="4400" b="0" i="0" dirty="0">
              <a:solidFill>
                <a:srgbClr val="92D050"/>
              </a:solidFill>
              <a:effectLst/>
              <a:latin typeface="Aptos" panose="020B00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6E8DFC-4A47-0FCE-71AE-17BE1077416A}"/>
              </a:ext>
            </a:extLst>
          </p:cNvPr>
          <p:cNvSpPr txBox="1"/>
          <p:nvPr/>
        </p:nvSpPr>
        <p:spPr>
          <a:xfrm>
            <a:off x="6096000" y="4335184"/>
            <a:ext cx="55484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92D050"/>
                </a:solidFill>
                <a:latin typeface="Aptos" panose="020B0004020202020204" pitchFamily="34" charset="0"/>
              </a:rPr>
              <a:t>USA</a:t>
            </a:r>
            <a:endParaRPr lang="en-US" sz="4400" b="0" i="0" dirty="0">
              <a:solidFill>
                <a:srgbClr val="92D050"/>
              </a:solidFill>
              <a:effectLst/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872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370A4E9-F3BC-20FA-54F3-6E4E0AE07A3F}"/>
              </a:ext>
            </a:extLst>
          </p:cNvPr>
          <p:cNvSpPr txBox="1"/>
          <p:nvPr/>
        </p:nvSpPr>
        <p:spPr>
          <a:xfrm>
            <a:off x="213360" y="6025621"/>
            <a:ext cx="11765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0" i="0" dirty="0">
                <a:solidFill>
                  <a:schemeClr val="accent6">
                    <a:lumMod val="50000"/>
                  </a:schemeClr>
                </a:solidFill>
                <a:effectLst/>
                <a:latin typeface="Source Sans Pro" panose="020B0503030403020204" pitchFamily="34" charset="0"/>
              </a:rPr>
              <a:t>    </a:t>
            </a:r>
            <a:r>
              <a:rPr lang="en-US" sz="2000" b="1" i="0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They share a special meal, Christmas dinner, which in Britain usually consists of </a:t>
            </a:r>
            <a:r>
              <a:rPr lang="en-US" sz="2000" b="1" i="0" u="none" strike="noStrike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turkey</a:t>
            </a:r>
            <a:r>
              <a:rPr lang="en-US" sz="2000" b="1" i="0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 or </a:t>
            </a:r>
            <a:r>
              <a:rPr lang="en-US" sz="2000" b="1" i="0" u="none" strike="noStrike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goose</a:t>
            </a:r>
            <a:r>
              <a:rPr lang="en-US" sz="2000" b="1" i="0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 and vegetables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21481F-5FAF-728D-292A-04D3FC090ACF}"/>
              </a:ext>
            </a:extLst>
          </p:cNvPr>
          <p:cNvSpPr txBox="1"/>
          <p:nvPr/>
        </p:nvSpPr>
        <p:spPr>
          <a:xfrm>
            <a:off x="6265222" y="4798180"/>
            <a:ext cx="55484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Aptos" panose="020B0004020202020204" pitchFamily="34" charset="0"/>
              </a:rPr>
              <a:t>Christmas turkey</a:t>
            </a:r>
            <a:endParaRPr lang="en-US" sz="4400" b="0" i="0" dirty="0">
              <a:solidFill>
                <a:schemeClr val="accent2">
                  <a:lumMod val="75000"/>
                </a:schemeClr>
              </a:solidFill>
              <a:effectLst/>
              <a:latin typeface="Aptos" panose="020B00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1ED5FC4-0C29-5418-DFC1-95E492F12D3E}"/>
              </a:ext>
            </a:extLst>
          </p:cNvPr>
          <p:cNvSpPr txBox="1"/>
          <p:nvPr/>
        </p:nvSpPr>
        <p:spPr>
          <a:xfrm>
            <a:off x="270479" y="5140670"/>
            <a:ext cx="55484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Aptos" panose="020B0004020202020204" pitchFamily="34" charset="0"/>
              </a:rPr>
              <a:t>Christmas cookies</a:t>
            </a:r>
            <a:endParaRPr lang="en-US" sz="4400" b="0" i="0" dirty="0">
              <a:solidFill>
                <a:schemeClr val="accent2">
                  <a:lumMod val="75000"/>
                </a:schemeClr>
              </a:solidFill>
              <a:effectLst/>
              <a:latin typeface="Aptos" panose="020B00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2E9487-A05C-9546-E4B4-D00A203BC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78" y="0"/>
            <a:ext cx="4572000" cy="50292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AE3E299-94D1-7FD7-0D29-557F14BA72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730"/>
          <a:stretch/>
        </p:blipFill>
        <p:spPr>
          <a:xfrm>
            <a:off x="5818898" y="1055312"/>
            <a:ext cx="6213481" cy="3562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7981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370A4E9-F3BC-20FA-54F3-6E4E0AE07A3F}"/>
              </a:ext>
            </a:extLst>
          </p:cNvPr>
          <p:cNvSpPr txBox="1"/>
          <p:nvPr/>
        </p:nvSpPr>
        <p:spPr>
          <a:xfrm>
            <a:off x="213360" y="6025621"/>
            <a:ext cx="11765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0" i="0" dirty="0">
                <a:solidFill>
                  <a:schemeClr val="accent6">
                    <a:lumMod val="50000"/>
                  </a:schemeClr>
                </a:solidFill>
                <a:effectLst/>
                <a:latin typeface="Source Sans Pro" panose="020B0503030403020204" pitchFamily="34" charset="0"/>
              </a:rPr>
              <a:t>    </a:t>
            </a:r>
            <a:r>
              <a:rPr lang="en-US" sz="2000" b="1" i="0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Christmas pudding is eaten with </a:t>
            </a:r>
            <a:r>
              <a:rPr lang="en-US" sz="2000" b="1" i="0" u="none" strike="noStrike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brandy butter</a:t>
            </a:r>
            <a:r>
              <a:rPr lang="en-US" sz="2000" b="1" i="0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21481F-5FAF-728D-292A-04D3FC090ACF}"/>
              </a:ext>
            </a:extLst>
          </p:cNvPr>
          <p:cNvSpPr txBox="1"/>
          <p:nvPr/>
        </p:nvSpPr>
        <p:spPr>
          <a:xfrm>
            <a:off x="6265222" y="2332502"/>
            <a:ext cx="5548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Aptos" panose="020B0004020202020204" pitchFamily="34" charset="0"/>
              </a:rPr>
              <a:t>Brandy butter is </a:t>
            </a:r>
            <a:r>
              <a:rPr lang="en-US" b="1" i="0" dirty="0">
                <a:solidFill>
                  <a:schemeClr val="accent6">
                    <a:lumMod val="50000"/>
                  </a:schemeClr>
                </a:solidFill>
                <a:effectLst/>
                <a:latin typeface="Source Sans Pro" panose="020B0503030403020204" pitchFamily="34" charset="0"/>
              </a:rPr>
              <a:t>a very thick sweet sauce made with butter, sugar and </a:t>
            </a:r>
            <a:r>
              <a:rPr lang="en-US" b="1" i="0" dirty="0">
                <a:solidFill>
                  <a:schemeClr val="accent6">
                    <a:lumMod val="50000"/>
                  </a:schemeClr>
                </a:solidFill>
                <a:effectLst/>
                <a:latin typeface="inherit"/>
              </a:rPr>
              <a:t>brandy</a:t>
            </a:r>
            <a:endParaRPr lang="en-US" b="1" i="0" dirty="0">
              <a:solidFill>
                <a:schemeClr val="accent6">
                  <a:lumMod val="50000"/>
                </a:schemeClr>
              </a:solidFill>
              <a:effectLst/>
              <a:latin typeface="Aptos" panose="020B00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1ED5FC4-0C29-5418-DFC1-95E492F12D3E}"/>
              </a:ext>
            </a:extLst>
          </p:cNvPr>
          <p:cNvSpPr txBox="1"/>
          <p:nvPr/>
        </p:nvSpPr>
        <p:spPr>
          <a:xfrm>
            <a:off x="270479" y="5140670"/>
            <a:ext cx="55484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Aptos" panose="020B0004020202020204" pitchFamily="34" charset="0"/>
              </a:rPr>
              <a:t>Christmas pudding</a:t>
            </a:r>
            <a:endParaRPr lang="en-US" sz="4400" b="0" i="0" dirty="0">
              <a:solidFill>
                <a:schemeClr val="accent2">
                  <a:lumMod val="75000"/>
                </a:schemeClr>
              </a:solidFill>
              <a:effectLst/>
              <a:latin typeface="Aptos" panose="020B00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980271-3699-BB66-6604-CC79DBC00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59" y="153673"/>
            <a:ext cx="4986997" cy="4986997"/>
          </a:xfrm>
          <a:prstGeom prst="rect">
            <a:avLst/>
          </a:prstGeom>
        </p:spPr>
      </p:pic>
      <p:pic>
        <p:nvPicPr>
          <p:cNvPr id="6146" name="Picture 2" descr="Jar of Marks And Spencer Christmas Brandy Butter Isolated Against A White  Background With No People And A Clipping Path Stock Photo - Alamy">
            <a:extLst>
              <a:ext uri="{FF2B5EF4-FFF2-40B4-BE49-F238E27FC236}">
                <a16:creationId xmlns:a16="http://schemas.microsoft.com/office/drawing/2014/main" id="{AB54FC48-ADA2-0FC9-7311-85AC908F3D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53"/>
          <a:stretch/>
        </p:blipFill>
        <p:spPr bwMode="auto">
          <a:xfrm>
            <a:off x="4706838" y="2912011"/>
            <a:ext cx="2569636" cy="1865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37912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370A4E9-F3BC-20FA-54F3-6E4E0AE07A3F}"/>
              </a:ext>
            </a:extLst>
          </p:cNvPr>
          <p:cNvSpPr txBox="1"/>
          <p:nvPr/>
        </p:nvSpPr>
        <p:spPr>
          <a:xfrm>
            <a:off x="213360" y="6025621"/>
            <a:ext cx="11765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0" i="0" dirty="0">
                <a:solidFill>
                  <a:schemeClr val="accent6">
                    <a:lumMod val="50000"/>
                  </a:schemeClr>
                </a:solidFill>
                <a:effectLst/>
                <a:latin typeface="Source Sans Pro" panose="020B0503030403020204" pitchFamily="34" charset="0"/>
              </a:rPr>
              <a:t>    </a:t>
            </a:r>
            <a:r>
              <a:rPr lang="en-US" sz="2000" b="1" i="0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On the day after Christmas, called </a:t>
            </a:r>
            <a:r>
              <a:rPr lang="en-US" sz="2000" b="1" i="0" u="none" strike="noStrike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Boxing Day</a:t>
            </a:r>
            <a:r>
              <a:rPr lang="en-US" sz="2000" b="1" i="0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 in Britain, many sporting events take place, and large shops begin their sales..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C17B446-F57D-2713-690C-D73E78F0AE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717" y="170860"/>
            <a:ext cx="7695028" cy="5581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938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370A4E9-F3BC-20FA-54F3-6E4E0AE07A3F}"/>
              </a:ext>
            </a:extLst>
          </p:cNvPr>
          <p:cNvSpPr txBox="1"/>
          <p:nvPr/>
        </p:nvSpPr>
        <p:spPr>
          <a:xfrm>
            <a:off x="547581" y="1690061"/>
            <a:ext cx="554841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0" i="0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Before </a:t>
            </a:r>
            <a:r>
              <a:rPr lang="en-US" sz="4400" b="1" i="0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Christmas</a:t>
            </a:r>
            <a:r>
              <a:rPr lang="en-US" sz="4400" b="0" i="0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, in Britain and the US, </a:t>
            </a:r>
          </a:p>
          <a:p>
            <a:pPr algn="ctr"/>
            <a:r>
              <a:rPr lang="en-US" sz="4400" b="0" i="0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people who celebrate Christmas send</a:t>
            </a:r>
          </a:p>
          <a:p>
            <a:pPr algn="ctr"/>
            <a:r>
              <a:rPr lang="en-US" sz="4400" b="0" i="0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Christmas cards.</a:t>
            </a:r>
          </a:p>
        </p:txBody>
      </p:sp>
      <p:pic>
        <p:nvPicPr>
          <p:cNvPr id="2050" name="Picture 2" descr="Looking for Easy Handmade Christmas Card Ideas? - Rubbernecker Blog">
            <a:extLst>
              <a:ext uri="{FF2B5EF4-FFF2-40B4-BE49-F238E27FC236}">
                <a16:creationId xmlns:a16="http://schemas.microsoft.com/office/drawing/2014/main" id="{2DCD2C45-0DB1-36FA-B8E7-7DC0B09A70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42"/>
          <a:stretch/>
        </p:blipFill>
        <p:spPr bwMode="auto">
          <a:xfrm>
            <a:off x="6415014" y="606084"/>
            <a:ext cx="5467350" cy="5428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2774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370A4E9-F3BC-20FA-54F3-6E4E0AE07A3F}"/>
              </a:ext>
            </a:extLst>
          </p:cNvPr>
          <p:cNvSpPr txBox="1"/>
          <p:nvPr/>
        </p:nvSpPr>
        <p:spPr>
          <a:xfrm>
            <a:off x="844163" y="384720"/>
            <a:ext cx="55484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6">
                    <a:lumMod val="50000"/>
                  </a:schemeClr>
                </a:solidFill>
                <a:latin typeface="Aptos" panose="020B0004020202020204" pitchFamily="34" charset="0"/>
              </a:rPr>
              <a:t>T</a:t>
            </a:r>
            <a:r>
              <a:rPr lang="en-US" sz="4400" b="0" i="0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raditional Christmas symbols are: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CB011F-86B5-4F0D-A651-984289E950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606" y="136877"/>
            <a:ext cx="4427224" cy="56659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FE077D4-33A4-B642-FD82-CE440E78C782}"/>
              </a:ext>
            </a:extLst>
          </p:cNvPr>
          <p:cNvSpPr txBox="1"/>
          <p:nvPr/>
        </p:nvSpPr>
        <p:spPr>
          <a:xfrm>
            <a:off x="6839008" y="0"/>
            <a:ext cx="55484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Aptos" panose="020B0004020202020204" pitchFamily="34" charset="0"/>
              </a:rPr>
              <a:t>Santa Clause</a:t>
            </a:r>
            <a:endParaRPr lang="en-US" sz="4400" b="0" i="0" dirty="0">
              <a:solidFill>
                <a:schemeClr val="accent2">
                  <a:lumMod val="75000"/>
                </a:schemeClr>
              </a:solidFill>
              <a:effectLst/>
              <a:latin typeface="Aptos" panose="020B00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CC2252B-4E69-B158-CDA8-DE92131AD2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3" y="2299095"/>
            <a:ext cx="6409709" cy="455890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CE96F58-63A4-1851-67F3-6E582C905FBC}"/>
              </a:ext>
            </a:extLst>
          </p:cNvPr>
          <p:cNvSpPr txBox="1"/>
          <p:nvPr/>
        </p:nvSpPr>
        <p:spPr>
          <a:xfrm>
            <a:off x="4394971" y="4450602"/>
            <a:ext cx="55484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Aptos" panose="020B0004020202020204" pitchFamily="34" charset="0"/>
              </a:rPr>
              <a:t>Angels</a:t>
            </a:r>
            <a:endParaRPr lang="en-US" sz="4400" b="0" i="0" dirty="0">
              <a:solidFill>
                <a:schemeClr val="accent2">
                  <a:lumMod val="75000"/>
                </a:schemeClr>
              </a:solidFill>
              <a:effectLst/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768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370A4E9-F3BC-20FA-54F3-6E4E0AE07A3F}"/>
              </a:ext>
            </a:extLst>
          </p:cNvPr>
          <p:cNvSpPr txBox="1"/>
          <p:nvPr/>
        </p:nvSpPr>
        <p:spPr>
          <a:xfrm>
            <a:off x="365170" y="339563"/>
            <a:ext cx="55484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6">
                    <a:lumMod val="50000"/>
                  </a:schemeClr>
                </a:solidFill>
                <a:latin typeface="Aptos" panose="020B0004020202020204" pitchFamily="34" charset="0"/>
              </a:rPr>
              <a:t>T</a:t>
            </a:r>
            <a:r>
              <a:rPr lang="en-US" sz="4400" b="0" i="0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raditional Christmas symbols are: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E077D4-33A4-B642-FD82-CE440E78C782}"/>
              </a:ext>
            </a:extLst>
          </p:cNvPr>
          <p:cNvSpPr txBox="1"/>
          <p:nvPr/>
        </p:nvSpPr>
        <p:spPr>
          <a:xfrm>
            <a:off x="7035955" y="339563"/>
            <a:ext cx="55484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Aptos" panose="020B0004020202020204" pitchFamily="34" charset="0"/>
              </a:rPr>
              <a:t>Snowman</a:t>
            </a:r>
            <a:endParaRPr lang="en-US" sz="4400" b="0" i="0" dirty="0">
              <a:solidFill>
                <a:schemeClr val="accent2">
                  <a:lumMod val="75000"/>
                </a:schemeClr>
              </a:solidFill>
              <a:effectLst/>
              <a:latin typeface="Aptos" panose="020B00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E96F58-63A4-1851-67F3-6E582C905FBC}"/>
              </a:ext>
            </a:extLst>
          </p:cNvPr>
          <p:cNvSpPr txBox="1"/>
          <p:nvPr/>
        </p:nvSpPr>
        <p:spPr>
          <a:xfrm>
            <a:off x="4792395" y="4449684"/>
            <a:ext cx="55484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Aptos" panose="020B0004020202020204" pitchFamily="34" charset="0"/>
              </a:rPr>
              <a:t>Holly</a:t>
            </a:r>
            <a:endParaRPr lang="en-US" sz="4400" b="0" i="0" dirty="0">
              <a:solidFill>
                <a:schemeClr val="accent2">
                  <a:lumMod val="75000"/>
                </a:schemeClr>
              </a:solidFill>
              <a:effectLst/>
              <a:latin typeface="Aptos" panose="020B00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9C5DBDC-12A8-A2E1-AF03-E2C8125E05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03" y="2078795"/>
            <a:ext cx="7054177" cy="477920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2C1C32E-011F-36E5-35E7-249E0691DE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480" y="1324970"/>
            <a:ext cx="3090907" cy="492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279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370A4E9-F3BC-20FA-54F3-6E4E0AE07A3F}"/>
              </a:ext>
            </a:extLst>
          </p:cNvPr>
          <p:cNvSpPr txBox="1"/>
          <p:nvPr/>
        </p:nvSpPr>
        <p:spPr>
          <a:xfrm>
            <a:off x="111482" y="2367171"/>
            <a:ext cx="55484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0" i="0" dirty="0">
                <a:solidFill>
                  <a:schemeClr val="accent6">
                    <a:lumMod val="50000"/>
                  </a:schemeClr>
                </a:solidFill>
                <a:effectLst/>
                <a:latin typeface="Source Sans Pro" panose="020B0503030403020204" pitchFamily="34" charset="0"/>
              </a:rPr>
              <a:t>Shops are decorated for Christmas from September</a:t>
            </a:r>
            <a:endParaRPr lang="en-US" sz="4400" b="0" i="0" dirty="0">
              <a:solidFill>
                <a:schemeClr val="accent6">
                  <a:lumMod val="50000"/>
                </a:schemeClr>
              </a:solidFill>
              <a:effectLst/>
              <a:latin typeface="Aptos" panose="020B0004020202020204" pitchFamily="34" charset="0"/>
            </a:endParaRPr>
          </a:p>
        </p:txBody>
      </p:sp>
      <p:pic>
        <p:nvPicPr>
          <p:cNvPr id="4098" name="Picture 2" descr="Christmas Shopping PNG Transparent Images Free Download | Vector Files |  Pngtree">
            <a:extLst>
              <a:ext uri="{FF2B5EF4-FFF2-40B4-BE49-F238E27FC236}">
                <a16:creationId xmlns:a16="http://schemas.microsoft.com/office/drawing/2014/main" id="{AC2CA9E2-3827-A015-D6C6-BE7A8B83E3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883" y="0"/>
            <a:ext cx="6816383" cy="681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4266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370A4E9-F3BC-20FA-54F3-6E4E0AE07A3F}"/>
              </a:ext>
            </a:extLst>
          </p:cNvPr>
          <p:cNvSpPr txBox="1"/>
          <p:nvPr/>
        </p:nvSpPr>
        <p:spPr>
          <a:xfrm>
            <a:off x="0" y="133925"/>
            <a:ext cx="120560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0" i="0" dirty="0">
                <a:solidFill>
                  <a:schemeClr val="accent6">
                    <a:lumMod val="50000"/>
                  </a:schemeClr>
                </a:solidFill>
                <a:effectLst/>
                <a:latin typeface="Source Sans Pro" panose="020B0503030403020204" pitchFamily="34" charset="0"/>
              </a:rPr>
              <a:t> In schools in Britain at the end of the Christmas term children often sing carols</a:t>
            </a:r>
            <a:r>
              <a:rPr lang="en-US" sz="4400" dirty="0">
                <a:solidFill>
                  <a:schemeClr val="accent6">
                    <a:lumMod val="50000"/>
                  </a:schemeClr>
                </a:solidFill>
                <a:latin typeface="Source Sans Pro" panose="020B0503030403020204" pitchFamily="34" charset="0"/>
              </a:rPr>
              <a:t>.</a:t>
            </a:r>
            <a:endParaRPr lang="en-US" sz="4400" b="0" i="0" dirty="0">
              <a:solidFill>
                <a:schemeClr val="accent6">
                  <a:lumMod val="50000"/>
                </a:schemeClr>
              </a:solidFill>
              <a:effectLst/>
              <a:latin typeface="Aptos" panose="020B00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A5733AC-B4E5-007B-D8BD-964F6F9F1D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797" y="1580475"/>
            <a:ext cx="6463274" cy="494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083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370A4E9-F3BC-20FA-54F3-6E4E0AE07A3F}"/>
              </a:ext>
            </a:extLst>
          </p:cNvPr>
          <p:cNvSpPr txBox="1"/>
          <p:nvPr/>
        </p:nvSpPr>
        <p:spPr>
          <a:xfrm>
            <a:off x="0" y="133925"/>
            <a:ext cx="120560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0" i="0" dirty="0">
                <a:solidFill>
                  <a:schemeClr val="accent6">
                    <a:lumMod val="50000"/>
                  </a:schemeClr>
                </a:solidFill>
                <a:effectLst/>
                <a:latin typeface="Source Sans Pro" panose="020B0503030403020204" pitchFamily="34" charset="0"/>
              </a:rPr>
              <a:t>  They perform a </a:t>
            </a:r>
            <a:r>
              <a:rPr lang="en-US" sz="4400" b="0" i="0" u="none" strike="noStrike" dirty="0">
                <a:solidFill>
                  <a:schemeClr val="accent6">
                    <a:lumMod val="50000"/>
                  </a:schemeClr>
                </a:solidFill>
                <a:effectLst/>
                <a:latin typeface="inherit"/>
              </a:rPr>
              <a:t>nativity play</a:t>
            </a:r>
            <a:r>
              <a:rPr lang="en-US" sz="4400" b="0" i="0" dirty="0">
                <a:solidFill>
                  <a:schemeClr val="accent6">
                    <a:lumMod val="50000"/>
                  </a:schemeClr>
                </a:solidFill>
                <a:effectLst/>
                <a:latin typeface="Source Sans Pro" panose="020B0503030403020204" pitchFamily="34" charset="0"/>
              </a:rPr>
              <a:t> </a:t>
            </a:r>
          </a:p>
          <a:p>
            <a:pPr algn="ctr"/>
            <a:r>
              <a:rPr lang="en-US" sz="4400" b="0" i="0" dirty="0">
                <a:solidFill>
                  <a:schemeClr val="accent6">
                    <a:lumMod val="50000"/>
                  </a:schemeClr>
                </a:solidFill>
                <a:effectLst/>
                <a:latin typeface="Source Sans Pro" panose="020B0503030403020204" pitchFamily="34" charset="0"/>
              </a:rPr>
              <a:t>representing the birth of Christ.</a:t>
            </a:r>
            <a:endParaRPr lang="en-US" sz="4400" b="0" i="0" dirty="0">
              <a:solidFill>
                <a:schemeClr val="accent6">
                  <a:lumMod val="50000"/>
                </a:schemeClr>
              </a:solidFill>
              <a:effectLst/>
              <a:latin typeface="Aptos" panose="020B00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E4EE387-5388-9554-CB45-DA20250226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998" y="1378634"/>
            <a:ext cx="5610870" cy="5479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9086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370A4E9-F3BC-20FA-54F3-6E4E0AE07A3F}"/>
              </a:ext>
            </a:extLst>
          </p:cNvPr>
          <p:cNvSpPr txBox="1"/>
          <p:nvPr/>
        </p:nvSpPr>
        <p:spPr>
          <a:xfrm>
            <a:off x="0" y="133925"/>
            <a:ext cx="6555545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0" i="0" dirty="0">
                <a:solidFill>
                  <a:schemeClr val="accent6">
                    <a:lumMod val="50000"/>
                  </a:schemeClr>
                </a:solidFill>
                <a:effectLst/>
                <a:latin typeface="Source Sans Pro" panose="020B0503030403020204" pitchFamily="34" charset="0"/>
              </a:rPr>
              <a:t>  </a:t>
            </a:r>
            <a:r>
              <a:rPr lang="en-US" sz="4400" b="0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 </a:t>
            </a:r>
            <a:r>
              <a:rPr lang="en-US" sz="4400" b="0" i="0" dirty="0">
                <a:solidFill>
                  <a:schemeClr val="accent6">
                    <a:lumMod val="50000"/>
                  </a:schemeClr>
                </a:solidFill>
                <a:effectLst/>
                <a:latin typeface="Source Sans Pro" panose="020B0503030403020204" pitchFamily="34" charset="0"/>
              </a:rPr>
              <a:t>A few days before Christmas, families decorate a </a:t>
            </a:r>
            <a:r>
              <a:rPr lang="en-US" sz="4400" b="0" i="0" u="none" strike="noStrike" dirty="0">
                <a:solidFill>
                  <a:schemeClr val="accent6">
                    <a:lumMod val="50000"/>
                  </a:schemeClr>
                </a:solidFill>
                <a:effectLst/>
                <a:latin typeface="inherit"/>
              </a:rPr>
              <a:t>Christmas tree</a:t>
            </a:r>
            <a:r>
              <a:rPr lang="en-US" sz="4400" b="0" i="0" dirty="0">
                <a:solidFill>
                  <a:schemeClr val="accent6">
                    <a:lumMod val="50000"/>
                  </a:schemeClr>
                </a:solidFill>
                <a:effectLst/>
                <a:latin typeface="Source Sans Pro" panose="020B0503030403020204" pitchFamily="34" charset="0"/>
              </a:rPr>
              <a:t> in their home with lights and decorations. Young children believe that Santa Claus (also called Father Christmas) will bring them presents during the night. </a:t>
            </a:r>
            <a:endParaRPr lang="en-US" sz="4400" b="0" i="0" dirty="0">
              <a:solidFill>
                <a:schemeClr val="accent6">
                  <a:lumMod val="50000"/>
                </a:schemeClr>
              </a:solidFill>
              <a:effectLst/>
              <a:latin typeface="Aptos" panose="020B00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D323A17-EA2F-9A87-D03D-16DAC1154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8134" y="0"/>
            <a:ext cx="5077878" cy="6827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595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F331F1A-F366-B1DE-69C1-B49FB83D4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189" y="-217206"/>
            <a:ext cx="5219979" cy="52199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370A4E9-F3BC-20FA-54F3-6E4E0AE07A3F}"/>
              </a:ext>
            </a:extLst>
          </p:cNvPr>
          <p:cNvSpPr txBox="1"/>
          <p:nvPr/>
        </p:nvSpPr>
        <p:spPr>
          <a:xfrm>
            <a:off x="213360" y="6025621"/>
            <a:ext cx="11765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0" dirty="0">
                <a:solidFill>
                  <a:schemeClr val="accent6">
                    <a:lumMod val="50000"/>
                  </a:schemeClr>
                </a:solidFill>
                <a:effectLst/>
                <a:latin typeface="Source Sans Pro" panose="020B0503030403020204" pitchFamily="34" charset="0"/>
              </a:rPr>
              <a:t>  </a:t>
            </a:r>
            <a:r>
              <a:rPr lang="en-US" sz="2000" b="1" i="0" dirty="0">
                <a:solidFill>
                  <a:srgbClr val="333333"/>
                </a:solidFill>
                <a:effectLst/>
                <a:latin typeface="Source Sans Pro" panose="020B0503030403020204" pitchFamily="34" charset="0"/>
              </a:rPr>
              <a:t>  </a:t>
            </a:r>
            <a:r>
              <a:rPr lang="en-US" sz="2000" b="1" i="0" dirty="0">
                <a:solidFill>
                  <a:schemeClr val="accent6">
                    <a:lumMod val="50000"/>
                  </a:schemeClr>
                </a:solidFill>
                <a:effectLst/>
                <a:latin typeface="Source Sans Pro" panose="020B0503030403020204" pitchFamily="34" charset="0"/>
              </a:rPr>
              <a:t>They leave a </a:t>
            </a:r>
            <a:r>
              <a:rPr lang="en-US" sz="2000" b="1" i="0" u="none" strike="noStrike" dirty="0">
                <a:solidFill>
                  <a:schemeClr val="accent6">
                    <a:lumMod val="50000"/>
                  </a:schemeClr>
                </a:solidFill>
                <a:effectLst/>
                <a:latin typeface="inherit"/>
              </a:rPr>
              <a:t>Christmas stocking</a:t>
            </a:r>
            <a:r>
              <a:rPr lang="en-US" sz="2000" b="1" i="0" dirty="0">
                <a:solidFill>
                  <a:schemeClr val="accent6">
                    <a:lumMod val="50000"/>
                  </a:schemeClr>
                </a:solidFill>
                <a:effectLst/>
                <a:latin typeface="Source Sans Pro" panose="020B0503030403020204" pitchFamily="34" charset="0"/>
              </a:rPr>
              <a:t> at the end of the bed in Britain or hanging on the mantelpiece above the fire in the US, which they will find full of small presents when they wake up.</a:t>
            </a:r>
            <a:endParaRPr lang="en-US" sz="2000" b="1" i="0" dirty="0">
              <a:solidFill>
                <a:schemeClr val="accent6">
                  <a:lumMod val="50000"/>
                </a:schemeClr>
              </a:solidFill>
              <a:effectLst/>
              <a:latin typeface="Aptos" panose="020B00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B3A4DC0-8566-2EB2-24AF-A80E2C7B35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696" y="580870"/>
            <a:ext cx="4851472" cy="252276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0AC903A-331A-1D86-9414-D2FFA5FB7F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832" y="422030"/>
            <a:ext cx="4898916" cy="43289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D3B74F6-04E0-5E29-807B-8889D2BC3C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64681">
            <a:off x="3134213" y="2179298"/>
            <a:ext cx="1024660" cy="145600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321481F-5FAF-728D-292A-04D3FC090ACF}"/>
              </a:ext>
            </a:extLst>
          </p:cNvPr>
          <p:cNvSpPr txBox="1"/>
          <p:nvPr/>
        </p:nvSpPr>
        <p:spPr>
          <a:xfrm>
            <a:off x="6265222" y="4798180"/>
            <a:ext cx="55484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Aptos" panose="020B0004020202020204" pitchFamily="34" charset="0"/>
              </a:rPr>
              <a:t>USA</a:t>
            </a:r>
            <a:endParaRPr lang="en-US" sz="4400" b="0" i="0" dirty="0">
              <a:solidFill>
                <a:schemeClr val="accent2">
                  <a:lumMod val="75000"/>
                </a:schemeClr>
              </a:solidFill>
              <a:effectLst/>
              <a:latin typeface="Aptos" panose="020B00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1ED5FC4-0C29-5418-DFC1-95E492F12D3E}"/>
              </a:ext>
            </a:extLst>
          </p:cNvPr>
          <p:cNvSpPr txBox="1"/>
          <p:nvPr/>
        </p:nvSpPr>
        <p:spPr>
          <a:xfrm>
            <a:off x="547581" y="4834404"/>
            <a:ext cx="55484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accent2">
                    <a:lumMod val="75000"/>
                  </a:schemeClr>
                </a:solidFill>
                <a:latin typeface="Aptos" panose="020B0004020202020204" pitchFamily="34" charset="0"/>
              </a:rPr>
              <a:t>Britain</a:t>
            </a:r>
            <a:endParaRPr lang="en-US" sz="4400" b="0" i="0" dirty="0">
              <a:solidFill>
                <a:schemeClr val="accent2">
                  <a:lumMod val="75000"/>
                </a:schemeClr>
              </a:solidFill>
              <a:effectLst/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8030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2906</TotalTime>
  <Words>266</Words>
  <Application>Microsoft Office PowerPoint</Application>
  <PresentationFormat>Широкоэкранный</PresentationFormat>
  <Paragraphs>31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Aptos</vt:lpstr>
      <vt:lpstr>Arial</vt:lpstr>
      <vt:lpstr>Calibri</vt:lpstr>
      <vt:lpstr>Calibri Light</vt:lpstr>
      <vt:lpstr>Curlz MT</vt:lpstr>
      <vt:lpstr>inherit</vt:lpstr>
      <vt:lpstr>Source Sans Pro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Колотий</dc:creator>
  <cp:lastModifiedBy>Ирина Колотий</cp:lastModifiedBy>
  <cp:revision>2</cp:revision>
  <dcterms:created xsi:type="dcterms:W3CDTF">2024-03-20T00:15:26Z</dcterms:created>
  <dcterms:modified xsi:type="dcterms:W3CDTF">2024-03-25T00:13:04Z</dcterms:modified>
</cp:coreProperties>
</file>