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5EB9E0-CBAA-94DC-221A-CB0488866048}"/>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DE970349-99DB-5F6C-256D-91BCD4CC8F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E4659238-1C3B-546A-DCDC-925D91C5F688}"/>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5" name="Нижний колонтитул 4">
            <a:extLst>
              <a:ext uri="{FF2B5EF4-FFF2-40B4-BE49-F238E27FC236}">
                <a16:creationId xmlns:a16="http://schemas.microsoft.com/office/drawing/2014/main" id="{04F2764D-F754-65C9-C5CE-0A1FDF23408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4C2E99C-975B-23F3-6782-ADC8A21EE0E7}"/>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2196361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A02A8A-ADD3-98CE-BE98-8174AB672119}"/>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2B2770D-B622-973A-6597-E2B7876C1418}"/>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946B5B8-81D9-C495-3B9F-753AD19C5F7A}"/>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5" name="Нижний колонтитул 4">
            <a:extLst>
              <a:ext uri="{FF2B5EF4-FFF2-40B4-BE49-F238E27FC236}">
                <a16:creationId xmlns:a16="http://schemas.microsoft.com/office/drawing/2014/main" id="{171E45E6-80F8-4AC6-E92A-68B7A03E66D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E4D95A-873F-4779-7988-8B89FA151AE8}"/>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2150434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CFCAEFF0-8B9C-18A5-E230-481E35B8F30A}"/>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85FE7AD5-C7AA-D7C2-0918-E56A143E6BA9}"/>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F5EFDEE-E3DC-A136-7364-BD03B3E5A95B}"/>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5" name="Нижний колонтитул 4">
            <a:extLst>
              <a:ext uri="{FF2B5EF4-FFF2-40B4-BE49-F238E27FC236}">
                <a16:creationId xmlns:a16="http://schemas.microsoft.com/office/drawing/2014/main" id="{CFADC217-2CDF-085B-130C-D788442E296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AEE7DCA-4994-6937-6824-6648E80B8CB7}"/>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274493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468ECE9-1D07-7A3D-3EF0-1C01CE22925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80E0F5C-2CEC-951B-2CF2-54FCEF26442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3400EDB-8089-3A0A-0EF9-0FFA77BFF05D}"/>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5" name="Нижний колонтитул 4">
            <a:extLst>
              <a:ext uri="{FF2B5EF4-FFF2-40B4-BE49-F238E27FC236}">
                <a16:creationId xmlns:a16="http://schemas.microsoft.com/office/drawing/2014/main" id="{EE71BFC2-98BB-BA93-CD25-FA3460FAE5E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47CEEDC-5119-3B0C-88E9-D3D2AD393C80}"/>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2171030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471FA1-3150-B09B-E09A-1A7171CD62C6}"/>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C3D4FF61-B64C-7A46-C88C-730B63F9E47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6C4DF312-9AD6-4035-8050-C509EF008DE8}"/>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5" name="Нижний колонтитул 4">
            <a:extLst>
              <a:ext uri="{FF2B5EF4-FFF2-40B4-BE49-F238E27FC236}">
                <a16:creationId xmlns:a16="http://schemas.microsoft.com/office/drawing/2014/main" id="{89EBC94A-8F80-1B7F-3694-78FC418B931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ADA8FDD-4291-0E5F-EA0A-2C04D1F827CD}"/>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2931864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9711B6-EC1D-A33C-03E0-3E6B0066AC6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9A9D5BF-D58A-C80C-C7CD-DB86E578275F}"/>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E696A237-A64C-0537-6D39-14F8E780EB9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CF909F21-3784-5186-B0BF-2A6DA4E48F64}"/>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6" name="Нижний колонтитул 5">
            <a:extLst>
              <a:ext uri="{FF2B5EF4-FFF2-40B4-BE49-F238E27FC236}">
                <a16:creationId xmlns:a16="http://schemas.microsoft.com/office/drawing/2014/main" id="{F1F67F12-D95F-537B-9779-3BCD100DBA3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88762FD-15EA-411E-2005-D29F9F5CA1E9}"/>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3583947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AE5B63-0203-DE77-0394-53FEA46E4AD5}"/>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3FB9A8B2-C517-7DD4-C273-76617EA8BF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698B2D1A-B8F4-F696-4C41-025967E866A0}"/>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8642183B-B058-5896-4739-DD13956629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C928F759-0A60-4918-71B7-0E5C8BDE4510}"/>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3ADF850-5942-4C33-D734-FB425267428C}"/>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8" name="Нижний колонтитул 7">
            <a:extLst>
              <a:ext uri="{FF2B5EF4-FFF2-40B4-BE49-F238E27FC236}">
                <a16:creationId xmlns:a16="http://schemas.microsoft.com/office/drawing/2014/main" id="{08705B62-B6E4-DFED-6E6A-423855C65E8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43F6163-3A0F-7E09-D822-B2590627A6DD}"/>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244311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1DFC35-18FD-6482-F698-D83716C97C39}"/>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67112112-AD8C-58AC-E36F-A33AB874AAEC}"/>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4" name="Нижний колонтитул 3">
            <a:extLst>
              <a:ext uri="{FF2B5EF4-FFF2-40B4-BE49-F238E27FC236}">
                <a16:creationId xmlns:a16="http://schemas.microsoft.com/office/drawing/2014/main" id="{4363708F-627A-8805-769B-23B2599622B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3F8319EC-B49F-038F-91C7-9856C3894BD0}"/>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3560879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85CC4EC-E218-CC36-7904-D6585DEB42D6}"/>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3" name="Нижний колонтитул 2">
            <a:extLst>
              <a:ext uri="{FF2B5EF4-FFF2-40B4-BE49-F238E27FC236}">
                <a16:creationId xmlns:a16="http://schemas.microsoft.com/office/drawing/2014/main" id="{2BC26376-37E3-7546-2383-73998697DACA}"/>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4EC6CDE1-D022-EC03-61EC-E507DD0F9883}"/>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3584524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233328-5B5E-C405-A13A-E6C43D08EB5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4ED8AD3C-1F05-978D-7D93-4B69FBCD69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75DEC2B-4A07-62B8-2817-59096145EE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452D0D5-E6CA-72CC-2F73-7F84476854E7}"/>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6" name="Нижний колонтитул 5">
            <a:extLst>
              <a:ext uri="{FF2B5EF4-FFF2-40B4-BE49-F238E27FC236}">
                <a16:creationId xmlns:a16="http://schemas.microsoft.com/office/drawing/2014/main" id="{D790C96B-BED1-A155-8CE5-FEA2C9BE6BC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A6B002C-B9C1-B30E-EA6B-6B7291AB55A1}"/>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557951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4B8A87-B178-E8E1-530B-6320D75BB20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3A769FB7-F213-75F8-BDF3-221DEC151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C55DF79-1C4C-3B6E-B382-879101B7AE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5645FE0-73B7-151B-223A-2CFCC8604036}"/>
              </a:ext>
            </a:extLst>
          </p:cNvPr>
          <p:cNvSpPr>
            <a:spLocks noGrp="1"/>
          </p:cNvSpPr>
          <p:nvPr>
            <p:ph type="dt" sz="half" idx="10"/>
          </p:nvPr>
        </p:nvSpPr>
        <p:spPr/>
        <p:txBody>
          <a:bodyPr/>
          <a:lstStyle/>
          <a:p>
            <a:fld id="{B268E6F1-919E-4919-B05A-2D184CB6887B}" type="datetimeFigureOut">
              <a:rPr lang="ru-RU" smtClean="0"/>
              <a:t>19.03.2024</a:t>
            </a:fld>
            <a:endParaRPr lang="ru-RU"/>
          </a:p>
        </p:txBody>
      </p:sp>
      <p:sp>
        <p:nvSpPr>
          <p:cNvPr id="6" name="Нижний колонтитул 5">
            <a:extLst>
              <a:ext uri="{FF2B5EF4-FFF2-40B4-BE49-F238E27FC236}">
                <a16:creationId xmlns:a16="http://schemas.microsoft.com/office/drawing/2014/main" id="{506DAC95-BE31-DF3E-704A-ADBB2C59C7A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90F3055-8CA0-5A46-82B7-8FB43539AEFD}"/>
              </a:ext>
            </a:extLst>
          </p:cNvPr>
          <p:cNvSpPr>
            <a:spLocks noGrp="1"/>
          </p:cNvSpPr>
          <p:nvPr>
            <p:ph type="sldNum" sz="quarter" idx="12"/>
          </p:nvPr>
        </p:nvSpPr>
        <p:spPr/>
        <p:txBody>
          <a:bodyPr/>
          <a:lstStyle/>
          <a:p>
            <a:fld id="{9DA69D68-8A79-4691-BD5F-B0012F439BA0}" type="slidenum">
              <a:rPr lang="ru-RU" smtClean="0"/>
              <a:t>‹#›</a:t>
            </a:fld>
            <a:endParaRPr lang="ru-RU"/>
          </a:p>
        </p:txBody>
      </p:sp>
    </p:spTree>
    <p:extLst>
      <p:ext uri="{BB962C8B-B14F-4D97-AF65-F5344CB8AC3E}">
        <p14:creationId xmlns:p14="http://schemas.microsoft.com/office/powerpoint/2010/main" val="169399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DF05ED-F64E-8BBF-096F-FFE0B2334C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66040A34-CDFB-D940-39AB-81DC8E46EE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EF5079E-FF17-6ABD-0696-1F4BA5A48E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68E6F1-919E-4919-B05A-2D184CB6887B}" type="datetimeFigureOut">
              <a:rPr lang="ru-RU" smtClean="0"/>
              <a:t>19.03.2024</a:t>
            </a:fld>
            <a:endParaRPr lang="ru-RU"/>
          </a:p>
        </p:txBody>
      </p:sp>
      <p:sp>
        <p:nvSpPr>
          <p:cNvPr id="5" name="Нижний колонтитул 4">
            <a:extLst>
              <a:ext uri="{FF2B5EF4-FFF2-40B4-BE49-F238E27FC236}">
                <a16:creationId xmlns:a16="http://schemas.microsoft.com/office/drawing/2014/main" id="{24F9ACCE-1CCB-C3F3-B104-C00B40EC21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74AF629-13FE-2B5C-8298-B4DF845A9B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A69D68-8A79-4691-BD5F-B0012F439BA0}" type="slidenum">
              <a:rPr lang="ru-RU" smtClean="0"/>
              <a:t>‹#›</a:t>
            </a:fld>
            <a:endParaRPr lang="ru-RU"/>
          </a:p>
        </p:txBody>
      </p:sp>
    </p:spTree>
    <p:extLst>
      <p:ext uri="{BB962C8B-B14F-4D97-AF65-F5344CB8AC3E}">
        <p14:creationId xmlns:p14="http://schemas.microsoft.com/office/powerpoint/2010/main" val="1038807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E8F527F-0A35-BBE0-C293-86A7BF68C3ED}"/>
              </a:ext>
            </a:extLst>
          </p:cNvPr>
          <p:cNvSpPr>
            <a:spLocks noGrp="1"/>
          </p:cNvSpPr>
          <p:nvPr>
            <p:ph type="ctrTitle"/>
          </p:nvPr>
        </p:nvSpPr>
        <p:spPr/>
        <p:txBody>
          <a:bodyPr/>
          <a:lstStyle/>
          <a:p>
            <a:r>
              <a:rPr lang="ru-RU" dirty="0">
                <a:solidFill>
                  <a:srgbClr val="FFFF00"/>
                </a:solidFill>
              </a:rPr>
              <a:t>Проект Масленица</a:t>
            </a:r>
          </a:p>
        </p:txBody>
      </p:sp>
      <p:sp>
        <p:nvSpPr>
          <p:cNvPr id="3" name="Подзаголовок 2">
            <a:extLst>
              <a:ext uri="{FF2B5EF4-FFF2-40B4-BE49-F238E27FC236}">
                <a16:creationId xmlns:a16="http://schemas.microsoft.com/office/drawing/2014/main" id="{F06958AD-7CD9-D5D2-753D-7051D0A71A02}"/>
              </a:ext>
            </a:extLst>
          </p:cNvPr>
          <p:cNvSpPr>
            <a:spLocks noGrp="1"/>
          </p:cNvSpPr>
          <p:nvPr>
            <p:ph type="subTitle" idx="1"/>
          </p:nvPr>
        </p:nvSpPr>
        <p:spPr/>
        <p:txBody>
          <a:bodyPr/>
          <a:lstStyle/>
          <a:p>
            <a:r>
              <a:rPr lang="ru-RU" dirty="0">
                <a:solidFill>
                  <a:srgbClr val="FF0000"/>
                </a:solidFill>
              </a:rPr>
              <a:t>Автор</a:t>
            </a:r>
            <a:r>
              <a:rPr lang="en-US" dirty="0">
                <a:solidFill>
                  <a:srgbClr val="FF0000"/>
                </a:solidFill>
              </a:rPr>
              <a:t>:</a:t>
            </a:r>
            <a:r>
              <a:rPr lang="ru-RU" dirty="0">
                <a:solidFill>
                  <a:srgbClr val="FF0000"/>
                </a:solidFill>
              </a:rPr>
              <a:t>Лебедков Владимир</a:t>
            </a:r>
          </a:p>
        </p:txBody>
      </p:sp>
    </p:spTree>
    <p:extLst>
      <p:ext uri="{BB962C8B-B14F-4D97-AF65-F5344CB8AC3E}">
        <p14:creationId xmlns:p14="http://schemas.microsoft.com/office/powerpoint/2010/main" val="3484237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9A780BB-5FA3-ECC8-E50D-D4A0DDC6F998}"/>
              </a:ext>
            </a:extLst>
          </p:cNvPr>
          <p:cNvSpPr>
            <a:spLocks noGrp="1"/>
          </p:cNvSpPr>
          <p:nvPr>
            <p:ph type="title"/>
          </p:nvPr>
        </p:nvSpPr>
        <p:spPr>
          <a:xfrm flipV="1">
            <a:off x="839788" y="-2147582"/>
            <a:ext cx="3932237" cy="453006"/>
          </a:xfrm>
        </p:spPr>
        <p:txBody>
          <a:bodyPr>
            <a:normAutofit fontScale="90000"/>
          </a:bodyPr>
          <a:lstStyle/>
          <a:p>
            <a:endParaRPr lang="ru-RU" dirty="0"/>
          </a:p>
        </p:txBody>
      </p:sp>
      <p:pic>
        <p:nvPicPr>
          <p:cNvPr id="6" name="Рисунок 5">
            <a:extLst>
              <a:ext uri="{FF2B5EF4-FFF2-40B4-BE49-F238E27FC236}">
                <a16:creationId xmlns:a16="http://schemas.microsoft.com/office/drawing/2014/main" id="{B968874E-CAEB-3C30-707D-3ED140D23A0E}"/>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7785" r="7785"/>
          <a:stretch>
            <a:fillRect/>
          </a:stretch>
        </p:blipFill>
        <p:spPr/>
      </p:pic>
      <p:sp>
        <p:nvSpPr>
          <p:cNvPr id="4" name="Текст 3">
            <a:extLst>
              <a:ext uri="{FF2B5EF4-FFF2-40B4-BE49-F238E27FC236}">
                <a16:creationId xmlns:a16="http://schemas.microsoft.com/office/drawing/2014/main" id="{FC1B6BAC-1AD5-C3B5-F9F8-87AD27285710}"/>
              </a:ext>
            </a:extLst>
          </p:cNvPr>
          <p:cNvSpPr>
            <a:spLocks noGrp="1"/>
          </p:cNvSpPr>
          <p:nvPr>
            <p:ph type="body" sz="half" idx="2"/>
          </p:nvPr>
        </p:nvSpPr>
        <p:spPr>
          <a:xfrm>
            <a:off x="839788" y="1644242"/>
            <a:ext cx="3932237" cy="2206305"/>
          </a:xfrm>
        </p:spPr>
        <p:txBody>
          <a:bodyPr>
            <a:normAutofit/>
          </a:bodyPr>
          <a:lstStyle/>
          <a:p>
            <a:r>
              <a:rPr lang="ru-RU" b="0" i="0" dirty="0">
                <a:solidFill>
                  <a:srgbClr val="333333"/>
                </a:solidFill>
                <a:effectLst/>
                <a:latin typeface="YS Text"/>
              </a:rPr>
              <a:t>Традиционное блюдо Масленицы — блины. Изначально их готовили как ритуальное блюдо на поминки, а позже стали печь на Масленицу как символ солнца. Блинов должно быть много, чтобы и соседей накормить, и в костер пару штук бросить. И обязательно угощение делали с маслом. Есть версия, что от этого и пошло название праздника</a:t>
            </a:r>
            <a:r>
              <a:rPr lang="en-US" b="0" i="0" dirty="0">
                <a:solidFill>
                  <a:srgbClr val="333333"/>
                </a:solidFill>
                <a:effectLst/>
                <a:latin typeface="YS Text"/>
              </a:rPr>
              <a:t>.</a:t>
            </a:r>
            <a:endParaRPr lang="ru-RU" dirty="0"/>
          </a:p>
        </p:txBody>
      </p:sp>
    </p:spTree>
    <p:extLst>
      <p:ext uri="{BB962C8B-B14F-4D97-AF65-F5344CB8AC3E}">
        <p14:creationId xmlns:p14="http://schemas.microsoft.com/office/powerpoint/2010/main" val="995916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FC9853-280F-8001-B53B-CADE2D37263A}"/>
              </a:ext>
            </a:extLst>
          </p:cNvPr>
          <p:cNvSpPr>
            <a:spLocks noGrp="1"/>
          </p:cNvSpPr>
          <p:nvPr>
            <p:ph type="title"/>
          </p:nvPr>
        </p:nvSpPr>
        <p:spPr>
          <a:xfrm flipV="1">
            <a:off x="839788" y="-4664278"/>
            <a:ext cx="3932237" cy="1048624"/>
          </a:xfrm>
        </p:spPr>
        <p:txBody>
          <a:bodyPr>
            <a:normAutofit/>
          </a:bodyPr>
          <a:lstStyle/>
          <a:p>
            <a:endParaRPr lang="ru-RU" dirty="0"/>
          </a:p>
        </p:txBody>
      </p:sp>
      <p:pic>
        <p:nvPicPr>
          <p:cNvPr id="6" name="Объект 5">
            <a:extLst>
              <a:ext uri="{FF2B5EF4-FFF2-40B4-BE49-F238E27FC236}">
                <a16:creationId xmlns:a16="http://schemas.microsoft.com/office/drawing/2014/main" id="{98390047-E57E-2EC8-1ECE-C1626315B92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3188" y="897622"/>
            <a:ext cx="6172200" cy="3967993"/>
          </a:xfrm>
        </p:spPr>
      </p:pic>
      <p:sp>
        <p:nvSpPr>
          <p:cNvPr id="4" name="Текст 3">
            <a:extLst>
              <a:ext uri="{FF2B5EF4-FFF2-40B4-BE49-F238E27FC236}">
                <a16:creationId xmlns:a16="http://schemas.microsoft.com/office/drawing/2014/main" id="{96DF71D7-FE66-F8F2-6219-8B478C2E381D}"/>
              </a:ext>
            </a:extLst>
          </p:cNvPr>
          <p:cNvSpPr>
            <a:spLocks noGrp="1"/>
          </p:cNvSpPr>
          <p:nvPr>
            <p:ph type="body" sz="half" idx="2"/>
          </p:nvPr>
        </p:nvSpPr>
        <p:spPr>
          <a:xfrm>
            <a:off x="839788" y="1191238"/>
            <a:ext cx="3932237" cy="4303551"/>
          </a:xfrm>
        </p:spPr>
        <p:txBody>
          <a:bodyPr>
            <a:normAutofit fontScale="70000" lnSpcReduction="20000"/>
          </a:bodyPr>
          <a:lstStyle/>
          <a:p>
            <a:pPr algn="just"/>
            <a:r>
              <a:rPr lang="ru-RU" b="0" i="0" dirty="0">
                <a:solidFill>
                  <a:srgbClr val="000000"/>
                </a:solidFill>
                <a:effectLst/>
                <a:latin typeface="PT Sans" panose="020F0502020204030204" pitchFamily="34" charset="-52"/>
              </a:rPr>
              <a:t>На Руси издавна было принято отмечать смену времен года. Зима всегда была трудным временем для людей: холодно, голодно, темно. Потому приходу весны особенно радовались, и это обязательно нужно было отпраздновать. Наши предки говорили, что молодой Весне сложно одолеть старую коварную Зиму. Чтобы помочь Весне прогнать Зиму, устраивали веселые гулянья на Масленицу. Прощаясь с Зимой, древние славили Ярилу — языческого бога солнца и плодородия. Ярило представлялся русичам в образе молодого мужчины, ежегодно умиравшего и вновь воскресавшего. Ярило, воскреснув, дарил людям солнце, а солнечное весеннее тепло — это первый шаг на пути к обильному урожаю. До крещения Руси праздник Масленицы отмечали 7 дней перед днем Весеннего Равноденствия и еще неделю после.</a:t>
            </a:r>
          </a:p>
          <a:p>
            <a:pPr algn="just"/>
            <a:r>
              <a:rPr lang="ru-RU" b="0" i="0" dirty="0">
                <a:solidFill>
                  <a:srgbClr val="000000"/>
                </a:solidFill>
                <a:effectLst/>
                <a:latin typeface="PT Sans" panose="020F0502020204030204" pitchFamily="34" charset="-52"/>
              </a:rPr>
              <a:t>С принятием христианства время празднования Масленицы сдвинулось и сократилось на целую неделю. Отменить Масленицу и запретить развлечения церковь не решилась, несмотря на все развеселые и не очень-то соответствующие религиозным правилам традиции: уж слишком значимым был этот праздник для народа. Но масленичная неделя достаточно гармонично вписалась и в христианские традиции. Масленицу стали праздновать накануне Великого поста. За неделю перед Великим Постом мясо есть уже нельзя, но людям и не особо это надо, ведь на Масленицу пекут блины. Их вполне хватает, чтобы чувствовать себя сытыми и не страдать от отсутствия мясной пищи. Это прекрасная возможность для православного наесться перед Великим Постом. Но в православной трактовке масленичная седмица — это не столько неделя веселья, сколько неделя подготовки к Великому Посту, прощения, примирения, это время, которое нужно посвятить доброму общению с родными, друзьями, благотворению.</a:t>
            </a:r>
          </a:p>
          <a:p>
            <a:endParaRPr lang="ru-RU" dirty="0"/>
          </a:p>
        </p:txBody>
      </p:sp>
    </p:spTree>
    <p:extLst>
      <p:ext uri="{BB962C8B-B14F-4D97-AF65-F5344CB8AC3E}">
        <p14:creationId xmlns:p14="http://schemas.microsoft.com/office/powerpoint/2010/main" val="879538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4907B7-C1AA-C50A-037A-A121FA58AB98}"/>
              </a:ext>
            </a:extLst>
          </p:cNvPr>
          <p:cNvSpPr>
            <a:spLocks noGrp="1"/>
          </p:cNvSpPr>
          <p:nvPr>
            <p:ph type="title"/>
          </p:nvPr>
        </p:nvSpPr>
        <p:spPr>
          <a:xfrm>
            <a:off x="839788" y="-2726422"/>
            <a:ext cx="3932237" cy="45719"/>
          </a:xfrm>
        </p:spPr>
        <p:txBody>
          <a:bodyPr>
            <a:normAutofit fontScale="90000"/>
          </a:bodyPr>
          <a:lstStyle/>
          <a:p>
            <a:endParaRPr lang="ru-RU" dirty="0"/>
          </a:p>
        </p:txBody>
      </p:sp>
      <p:pic>
        <p:nvPicPr>
          <p:cNvPr id="6" name="Объект 5">
            <a:extLst>
              <a:ext uri="{FF2B5EF4-FFF2-40B4-BE49-F238E27FC236}">
                <a16:creationId xmlns:a16="http://schemas.microsoft.com/office/drawing/2014/main" id="{DECD9168-F44D-E2B4-239F-75A3C881828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3188" y="1366837"/>
            <a:ext cx="6172200" cy="4114800"/>
          </a:xfrm>
        </p:spPr>
      </p:pic>
      <p:sp>
        <p:nvSpPr>
          <p:cNvPr id="4" name="Текст 3">
            <a:extLst>
              <a:ext uri="{FF2B5EF4-FFF2-40B4-BE49-F238E27FC236}">
                <a16:creationId xmlns:a16="http://schemas.microsoft.com/office/drawing/2014/main" id="{A6F6C7E3-AB34-52CE-D83B-B818BBD09CC6}"/>
              </a:ext>
            </a:extLst>
          </p:cNvPr>
          <p:cNvSpPr>
            <a:spLocks noGrp="1"/>
          </p:cNvSpPr>
          <p:nvPr>
            <p:ph type="body" sz="half" idx="2"/>
          </p:nvPr>
        </p:nvSpPr>
        <p:spPr>
          <a:xfrm>
            <a:off x="839788" y="2592198"/>
            <a:ext cx="3932237" cy="3276790"/>
          </a:xfrm>
        </p:spPr>
        <p:txBody>
          <a:bodyPr/>
          <a:lstStyle/>
          <a:p>
            <a:r>
              <a:rPr lang="ru-RU" b="0" i="0" dirty="0">
                <a:solidFill>
                  <a:srgbClr val="333333"/>
                </a:solidFill>
                <a:effectLst/>
                <a:latin typeface="YS Text"/>
              </a:rPr>
              <a:t>Кульминация Масленицы — это вовсе не поедание блинов, как многим хотелось бы думать, а сжигание чучела. Кукла символизирует ушедшую зиму — период, когда природа увядает и земля не плодоносит. Для наших предков зима ассоциировалась со смертью, которую олицетворяет чучело.</a:t>
            </a:r>
            <a:endParaRPr lang="ru-RU" dirty="0"/>
          </a:p>
        </p:txBody>
      </p:sp>
    </p:spTree>
    <p:extLst>
      <p:ext uri="{BB962C8B-B14F-4D97-AF65-F5344CB8AC3E}">
        <p14:creationId xmlns:p14="http://schemas.microsoft.com/office/powerpoint/2010/main" val="1884061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173EB7-A89C-34AC-A301-4D7DF2E478EC}"/>
              </a:ext>
            </a:extLst>
          </p:cNvPr>
          <p:cNvSpPr>
            <a:spLocks noGrp="1"/>
          </p:cNvSpPr>
          <p:nvPr>
            <p:ph type="title"/>
          </p:nvPr>
        </p:nvSpPr>
        <p:spPr>
          <a:xfrm>
            <a:off x="839788" y="457200"/>
            <a:ext cx="3932237" cy="530225"/>
          </a:xfrm>
        </p:spPr>
        <p:txBody>
          <a:bodyPr>
            <a:normAutofit fontScale="90000"/>
          </a:bodyPr>
          <a:lstStyle/>
          <a:p>
            <a:r>
              <a:rPr lang="ru-RU" dirty="0">
                <a:solidFill>
                  <a:srgbClr val="FFC000"/>
                </a:solidFill>
              </a:rPr>
              <a:t>История Масленицы</a:t>
            </a:r>
          </a:p>
        </p:txBody>
      </p:sp>
      <p:pic>
        <p:nvPicPr>
          <p:cNvPr id="6" name="Объект 5">
            <a:extLst>
              <a:ext uri="{FF2B5EF4-FFF2-40B4-BE49-F238E27FC236}">
                <a16:creationId xmlns:a16="http://schemas.microsoft.com/office/drawing/2014/main" id="{53BE3CE0-0D8F-65C5-135F-4F672DC359E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3188" y="1335507"/>
            <a:ext cx="6172200" cy="4177461"/>
          </a:xfrm>
        </p:spPr>
      </p:pic>
      <p:sp>
        <p:nvSpPr>
          <p:cNvPr id="4" name="Текст 3">
            <a:extLst>
              <a:ext uri="{FF2B5EF4-FFF2-40B4-BE49-F238E27FC236}">
                <a16:creationId xmlns:a16="http://schemas.microsoft.com/office/drawing/2014/main" id="{7CD27860-2B7A-68F4-2FAF-F2F41FEDEB89}"/>
              </a:ext>
            </a:extLst>
          </p:cNvPr>
          <p:cNvSpPr>
            <a:spLocks noGrp="1"/>
          </p:cNvSpPr>
          <p:nvPr>
            <p:ph type="body" sz="half" idx="2"/>
          </p:nvPr>
        </p:nvSpPr>
        <p:spPr>
          <a:xfrm>
            <a:off x="655230" y="1335507"/>
            <a:ext cx="3932237" cy="4367359"/>
          </a:xfrm>
        </p:spPr>
        <p:txBody>
          <a:bodyPr>
            <a:normAutofit fontScale="85000" lnSpcReduction="10000"/>
          </a:bodyPr>
          <a:lstStyle/>
          <a:p>
            <a:pPr algn="l"/>
            <a:br>
              <a:rPr lang="ru-RU" b="0" i="0" dirty="0">
                <a:solidFill>
                  <a:srgbClr val="292929"/>
                </a:solidFill>
                <a:effectLst/>
                <a:latin typeface="Arial" panose="020B0604020202020204" pitchFamily="34" charset="0"/>
              </a:rPr>
            </a:br>
            <a:r>
              <a:rPr lang="ru-RU" b="0" i="0" dirty="0">
                <a:solidFill>
                  <a:srgbClr val="212328"/>
                </a:solidFill>
                <a:effectLst/>
                <a:latin typeface="Euclid"/>
              </a:rPr>
              <a:t>Историки утверждают, что этот праздник — часть целой цепочки дохристианских земледельческих обрядов. Он был не только у славян, но почти всюду, где год делился на холодные и тёплые месяцы. На территории современной России, в Беларуси и Украине Масленицу отмечали в день весеннего равноденствия, по современному календарю примерно 21–22 марта (начало нового года по славянскому календарю). Именно к этому времени на смену холоду окончательно приходило тепло, природа пробуждалась. И это ежегодное чудо возрождения жизни, надежда на будущий урожай были главными поводами для празднования.</a:t>
            </a:r>
          </a:p>
          <a:p>
            <a:pPr algn="l"/>
            <a:r>
              <a:rPr lang="ru-RU" b="0" i="0" dirty="0">
                <a:solidFill>
                  <a:srgbClr val="212328"/>
                </a:solidFill>
                <a:effectLst/>
                <a:latin typeface="Euclid"/>
              </a:rPr>
              <a:t>После принятия на Руси христианства оказалось, что традиционное время праздника выпадает на Великий пост. Поскольку народный «пир на весь мир» противоречил духу поста, Масленицу сместили на последнюю перед ним неделю. Сам праздник своё исконное сакральное значение утратил, остались лишь присущая ему весёлость и внешний антураж.</a:t>
            </a:r>
          </a:p>
          <a:p>
            <a:pPr fontAlgn="base"/>
            <a:endParaRPr lang="ru-RU" dirty="0"/>
          </a:p>
        </p:txBody>
      </p:sp>
    </p:spTree>
    <p:extLst>
      <p:ext uri="{BB962C8B-B14F-4D97-AF65-F5344CB8AC3E}">
        <p14:creationId xmlns:p14="http://schemas.microsoft.com/office/powerpoint/2010/main" val="2832190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B88776-2D52-7B52-4515-7FCA69D94DAB}"/>
              </a:ext>
            </a:extLst>
          </p:cNvPr>
          <p:cNvSpPr>
            <a:spLocks noGrp="1"/>
          </p:cNvSpPr>
          <p:nvPr>
            <p:ph type="title"/>
          </p:nvPr>
        </p:nvSpPr>
        <p:spPr/>
        <p:txBody>
          <a:bodyPr/>
          <a:lstStyle/>
          <a:p>
            <a:r>
              <a:rPr lang="ru-RU" dirty="0">
                <a:solidFill>
                  <a:srgbClr val="92D050"/>
                </a:solidFill>
              </a:rPr>
              <a:t>                     Спасибо за внимание</a:t>
            </a:r>
          </a:p>
        </p:txBody>
      </p:sp>
      <p:pic>
        <p:nvPicPr>
          <p:cNvPr id="5" name="Объект 4">
            <a:extLst>
              <a:ext uri="{FF2B5EF4-FFF2-40B4-BE49-F238E27FC236}">
                <a16:creationId xmlns:a16="http://schemas.microsoft.com/office/drawing/2014/main" id="{4A270229-8789-D7BB-8D15-55C515C9035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5108" y="1825625"/>
            <a:ext cx="5801784" cy="4351338"/>
          </a:xfrm>
        </p:spPr>
      </p:pic>
    </p:spTree>
    <p:extLst>
      <p:ext uri="{BB962C8B-B14F-4D97-AF65-F5344CB8AC3E}">
        <p14:creationId xmlns:p14="http://schemas.microsoft.com/office/powerpoint/2010/main" val="11478428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546</Words>
  <Application>Microsoft Office PowerPoint</Application>
  <PresentationFormat>Широкоэкранный</PresentationFormat>
  <Paragraphs>10</Paragraphs>
  <Slides>6</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6</vt:i4>
      </vt:variant>
    </vt:vector>
  </HeadingPairs>
  <TitlesOfParts>
    <vt:vector size="13" baseType="lpstr">
      <vt:lpstr>Arial</vt:lpstr>
      <vt:lpstr>Calibri</vt:lpstr>
      <vt:lpstr>Calibri Light</vt:lpstr>
      <vt:lpstr>Euclid</vt:lpstr>
      <vt:lpstr>PT Sans</vt:lpstr>
      <vt:lpstr>YS Text</vt:lpstr>
      <vt:lpstr>Тема Office</vt:lpstr>
      <vt:lpstr>Проект Масленица</vt:lpstr>
      <vt:lpstr>Презентация PowerPoint</vt:lpstr>
      <vt:lpstr>Презентация PowerPoint</vt:lpstr>
      <vt:lpstr>Презентация PowerPoint</vt:lpstr>
      <vt:lpstr>История Масленицы</vt:lpstr>
      <vt:lpstr>                     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Масленица</dc:title>
  <dc:creator>Владимир Лебедков</dc:creator>
  <cp:lastModifiedBy>Владимир Лебедков</cp:lastModifiedBy>
  <cp:revision>2</cp:revision>
  <dcterms:created xsi:type="dcterms:W3CDTF">2024-03-19T14:54:51Z</dcterms:created>
  <dcterms:modified xsi:type="dcterms:W3CDTF">2024-03-19T15:57:08Z</dcterms:modified>
</cp:coreProperties>
</file>