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65" r:id="rId4"/>
    <p:sldId id="266" r:id="rId5"/>
    <p:sldId id="261" r:id="rId6"/>
    <p:sldId id="267" r:id="rId7"/>
    <p:sldId id="262" r:id="rId8"/>
    <p:sldId id="263" r:id="rId9"/>
    <p:sldId id="264" r:id="rId10"/>
    <p:sldId id="269" r:id="rId11"/>
    <p:sldId id="268" r:id="rId12"/>
    <p:sldId id="259" r:id="rId1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8" autoAdjust="0"/>
    <p:restoredTop sz="94660"/>
  </p:normalViewPr>
  <p:slideViewPr>
    <p:cSldViewPr>
      <p:cViewPr varScale="1">
        <p:scale>
          <a:sx n="97" d="100"/>
          <a:sy n="97" d="100"/>
        </p:scale>
        <p:origin x="1248" y="67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3159" y="571500"/>
            <a:ext cx="6000750" cy="2476501"/>
          </a:xfrm>
        </p:spPr>
        <p:txBody>
          <a:bodyPr anchor="b">
            <a:normAutofit/>
          </a:bodyPr>
          <a:lstStyle>
            <a:lvl1pPr algn="l">
              <a:defRPr sz="36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3159" y="3203223"/>
            <a:ext cx="4800600" cy="1622778"/>
          </a:xfrm>
        </p:spPr>
        <p:txBody>
          <a:bodyPr anchor="t">
            <a:normAutofit/>
          </a:bodyPr>
          <a:lstStyle>
            <a:lvl1pPr marL="0" indent="0" algn="l">
              <a:buNone/>
              <a:defRPr sz="1575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6171009" y="7056"/>
            <a:ext cx="2857500" cy="3175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81128" y="76288"/>
            <a:ext cx="4560491" cy="50672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426869" y="190500"/>
            <a:ext cx="3714750" cy="41275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5501878" y="26899"/>
            <a:ext cx="3639742" cy="404415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5884070" y="508001"/>
            <a:ext cx="3257549" cy="36194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393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14350" y="444500"/>
            <a:ext cx="8114109" cy="26035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1" y="3203223"/>
            <a:ext cx="6228158" cy="3810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99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71500"/>
            <a:ext cx="7543800" cy="2286000"/>
          </a:xfrm>
        </p:spPr>
        <p:txBody>
          <a:bodyPr anchor="ctr">
            <a:normAutofit/>
          </a:bodyPr>
          <a:lstStyle>
            <a:lvl1pPr algn="l">
              <a:defRPr sz="24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429000"/>
            <a:ext cx="6401991" cy="1566333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225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9" y="571500"/>
            <a:ext cx="6858001" cy="22860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84659" y="2857500"/>
            <a:ext cx="6400800" cy="3175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584223"/>
            <a:ext cx="6400800" cy="1404054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8859" y="676852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14059" y="2307168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954929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2857500"/>
            <a:ext cx="6400800" cy="1414500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8" y="4277484"/>
            <a:ext cx="6401993" cy="7170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584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571500"/>
            <a:ext cx="6858000" cy="2286000"/>
          </a:xfrm>
        </p:spPr>
        <p:txBody>
          <a:bodyPr anchor="ctr">
            <a:normAutofit/>
          </a:bodyPr>
          <a:lstStyle>
            <a:lvl1pPr algn="l">
              <a:defRPr sz="24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3273779"/>
            <a:ext cx="6400801" cy="874888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4148667"/>
            <a:ext cx="6400801" cy="846667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98859" y="676852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14059" y="2307168"/>
            <a:ext cx="457200" cy="48731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3086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60" y="571500"/>
            <a:ext cx="7543800" cy="2286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13159" y="3273778"/>
            <a:ext cx="6400800" cy="6985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8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3972277"/>
            <a:ext cx="6400801" cy="102305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444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75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909" y="571500"/>
            <a:ext cx="1543050" cy="3810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571500"/>
            <a:ext cx="5867400" cy="44238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93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441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159" y="1672167"/>
            <a:ext cx="6400801" cy="1901333"/>
          </a:xfrm>
        </p:spPr>
        <p:txBody>
          <a:bodyPr anchor="b">
            <a:normAutofit/>
          </a:bodyPr>
          <a:lstStyle>
            <a:lvl1pPr algn="l">
              <a:defRPr sz="27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60" y="3746500"/>
            <a:ext cx="6400800" cy="1248833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83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159" y="571500"/>
            <a:ext cx="3703241" cy="301272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6100" y="571501"/>
            <a:ext cx="3700859" cy="30127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203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061" y="571500"/>
            <a:ext cx="3487340" cy="480218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159" y="1058774"/>
            <a:ext cx="3703241" cy="252544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9299" y="571500"/>
            <a:ext cx="3498851" cy="480218"/>
          </a:xfrm>
        </p:spPr>
        <p:txBody>
          <a:bodyPr anchor="b">
            <a:noAutofit/>
          </a:bodyPr>
          <a:lstStyle>
            <a:lvl1pPr marL="0" indent="0">
              <a:buNone/>
              <a:defRPr sz="21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4909" y="1051719"/>
            <a:ext cx="3696891" cy="252544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217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33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285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59" y="571500"/>
            <a:ext cx="2743200" cy="11430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159" y="571500"/>
            <a:ext cx="4457701" cy="442383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3759" y="1841499"/>
            <a:ext cx="2743200" cy="1742723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77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2109" y="1206500"/>
            <a:ext cx="4514850" cy="952500"/>
          </a:xfrm>
        </p:spPr>
        <p:txBody>
          <a:bodyPr anchor="b">
            <a:normAutofit/>
          </a:bodyPr>
          <a:lstStyle>
            <a:lvl1pPr algn="l">
              <a:defRPr sz="21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1759" y="762000"/>
            <a:ext cx="2460731" cy="3810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2109" y="2314222"/>
            <a:ext cx="4516041" cy="1707444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39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905227" y="2469445"/>
            <a:ext cx="2236394" cy="2674056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159" y="3739444"/>
            <a:ext cx="6400800" cy="125588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159" y="571500"/>
            <a:ext cx="6400800" cy="3012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8309" y="5143500"/>
            <a:ext cx="1200150" cy="304271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EAF463A-BC7C-46EE-9F1E-7F377CCA4891}" type="datetimeFigureOut">
              <a:rPr lang="en-US" smtClean="0"/>
              <a:pPr/>
              <a:t>1/26/2024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159" y="5143500"/>
            <a:ext cx="5657850" cy="304271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2400" y="4648730"/>
            <a:ext cx="856684" cy="55827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4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2170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9820" y="2095500"/>
            <a:ext cx="7487841" cy="1295400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Вопросы  и  проблемы нравственного воспитания в рамках реализации  ФГОС нового поколения</a:t>
            </a:r>
            <a:b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Cambria" panose="02040503050406030204" pitchFamily="18" charset="0"/>
              </a:rPr>
            </a:b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5F19EAE-C6D0-4B46-85CA-E5F0A420B2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7000" y="4076700"/>
            <a:ext cx="6172200" cy="1025877"/>
          </a:xfrm>
        </p:spPr>
        <p:txBody>
          <a:bodyPr>
            <a:normAutofit fontScale="92500"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Учитель начальных классов  </a:t>
            </a:r>
          </a:p>
          <a:p>
            <a:r>
              <a:rPr lang="ru-RU" b="1" dirty="0">
                <a:solidFill>
                  <a:schemeClr val="bg1"/>
                </a:solidFill>
              </a:rPr>
              <a:t>МОУ « </a:t>
            </a:r>
            <a:r>
              <a:rPr lang="ru-RU" b="1" dirty="0" err="1">
                <a:solidFill>
                  <a:schemeClr val="bg1"/>
                </a:solidFill>
              </a:rPr>
              <a:t>Шелаевская</a:t>
            </a:r>
            <a:r>
              <a:rPr lang="ru-RU" b="1" dirty="0">
                <a:solidFill>
                  <a:schemeClr val="bg1"/>
                </a:solidFill>
              </a:rPr>
              <a:t> средняя общеобразовательная школа»   </a:t>
            </a:r>
          </a:p>
          <a:p>
            <a:r>
              <a:rPr lang="ru-RU" b="1" dirty="0">
                <a:solidFill>
                  <a:schemeClr val="bg1"/>
                </a:solidFill>
              </a:rPr>
              <a:t>Салова Светлана Вячеславовна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A9DDB9-7052-4EA3-BFB8-1DC23CA7D77E}"/>
              </a:ext>
            </a:extLst>
          </p:cNvPr>
          <p:cNvSpPr txBox="1"/>
          <p:nvPr/>
        </p:nvSpPr>
        <p:spPr>
          <a:xfrm>
            <a:off x="1219200" y="321959"/>
            <a:ext cx="7162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0" i="0" u="none" strike="noStrike" baseline="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</a:rPr>
              <a:t>М</a:t>
            </a:r>
            <a:r>
              <a:rPr lang="ru-RU" sz="1800" b="1" i="0" u="none" strike="noStrike" baseline="0" dirty="0">
                <a:latin typeface="Times New Roman" panose="02020603050405020304" pitchFamily="18" charset="0"/>
              </a:rPr>
              <a:t>униципальный этап  Всероссийского конкурса </a:t>
            </a:r>
            <a:endParaRPr lang="ru-RU" sz="1800" b="0" i="0" u="none" strike="noStrike" baseline="0" dirty="0">
              <a:latin typeface="Times New Roman" panose="02020603050405020304" pitchFamily="18" charset="0"/>
            </a:endParaRPr>
          </a:p>
          <a:p>
            <a:pPr algn="ctr"/>
            <a:r>
              <a:rPr lang="ru-RU" sz="1800" b="1" i="0" u="none" strike="noStrike" baseline="0" dirty="0">
                <a:latin typeface="Times New Roman" panose="02020603050405020304" pitchFamily="18" charset="0"/>
              </a:rPr>
              <a:t>«Учитель года России» 2024 года</a:t>
            </a:r>
            <a:endParaRPr lang="ru-RU" sz="1400" dirty="0">
              <a:effectLst/>
              <a:latin typeface="Cambria" panose="02040503050406030204" pitchFamily="18" charset="0"/>
              <a:ea typeface="Calibri" panose="020F0502020204030204" pitchFamily="34" charset="0"/>
              <a:cs typeface="Cambria" panose="020405030504060302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A13047-1FAA-483C-A835-D71C5BCA7A53}"/>
              </a:ext>
            </a:extLst>
          </p:cNvPr>
          <p:cNvSpPr txBox="1"/>
          <p:nvPr/>
        </p:nvSpPr>
        <p:spPr>
          <a:xfrm>
            <a:off x="2282058" y="1246829"/>
            <a:ext cx="57189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Конкурсное испытание «Вам слово, учитель!»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9750EEA-3140-4149-B316-E24DF9EE99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99" b="13533"/>
          <a:stretch/>
        </p:blipFill>
        <p:spPr>
          <a:xfrm>
            <a:off x="381000" y="141064"/>
            <a:ext cx="8001000" cy="530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58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504A65-90E1-4B7D-B935-0D3BEE80B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C43AB3D-B95D-4949-B14A-D6D953C868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8F38D0-A871-46DA-815C-D1A4A2794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66700"/>
            <a:ext cx="8173640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962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80F7A6-DA14-4DB3-A00F-3216CAA005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96" t="19481" b="18182"/>
          <a:stretch/>
        </p:blipFill>
        <p:spPr>
          <a:xfrm>
            <a:off x="609600" y="1257300"/>
            <a:ext cx="7848600" cy="2743200"/>
          </a:xfrm>
          <a:prstGeom prst="rect">
            <a:avLst/>
          </a:prstGeom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DB10DCB-7FDC-4542-BBA4-D2527F7FE2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42900"/>
            <a:ext cx="3962400" cy="506558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182253-49E7-49F0-9687-66F989A9BE02}"/>
              </a:ext>
            </a:extLst>
          </p:cNvPr>
          <p:cNvSpPr txBox="1"/>
          <p:nvPr/>
        </p:nvSpPr>
        <p:spPr>
          <a:xfrm>
            <a:off x="4343400" y="571500"/>
            <a:ext cx="403860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b="1" dirty="0">
                <a:solidFill>
                  <a:schemeClr val="bg1"/>
                </a:solidFill>
              </a:rPr>
              <a:t>Однажды Диоген вылез из своего жилища — бочки — среди ясного дня с зажженным фонарем и стал что-то или кого-то искать.</a:t>
            </a: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>- Что ты ищешь, Диоген,  днем с фонарем? – спрашивали его афиняне.</a:t>
            </a: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>-Я ищу человека,  – отвечал он.</a:t>
            </a: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>- Кого именно? Меня? Его?</a:t>
            </a:r>
          </a:p>
          <a:p>
            <a:pPr algn="just"/>
            <a:r>
              <a:rPr lang="ru-RU" b="1" dirty="0">
                <a:solidFill>
                  <a:schemeClr val="bg1"/>
                </a:solidFill>
              </a:rPr>
              <a:t>- Ищу человека, - повторял мудрец, вглядываясь в лица своих сограждан, и продолжая свой путь по городской площади.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7FFBAFC3-A4C8-42AF-85F9-F803C672F7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52500" y="142874"/>
            <a:ext cx="7239000" cy="542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09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B82CE1DA-128E-4D04-8D13-554AE7ED79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737" r="17509"/>
          <a:stretch/>
        </p:blipFill>
        <p:spPr>
          <a:xfrm>
            <a:off x="3756668" y="190500"/>
            <a:ext cx="4876801" cy="494453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6546933-6B96-47E5-8C4F-E8A587D7E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49" y="199697"/>
            <a:ext cx="3401251" cy="24045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35D34CC-5DD2-4F9C-8719-2C849036BD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776" y="2933699"/>
            <a:ext cx="3300623" cy="2163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837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28BE290-AF41-4EED-951A-73CF7B1C09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4" t="4861" b="7639"/>
          <a:stretch/>
        </p:blipFill>
        <p:spPr>
          <a:xfrm>
            <a:off x="457201" y="190500"/>
            <a:ext cx="8378370" cy="52578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FE58C7-9784-45B4-BF1D-2BCEA09939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05571"/>
            <a:ext cx="1384697" cy="138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903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FD5FC6-D1B2-4260-9C4F-8FC92B810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159" y="1672167"/>
            <a:ext cx="3424009" cy="19013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B3D3242-36B9-48EA-B4A3-F18CEAE246A1}"/>
              </a:ext>
            </a:extLst>
          </p:cNvPr>
          <p:cNvSpPr/>
          <p:nvPr/>
        </p:nvSpPr>
        <p:spPr>
          <a:xfrm>
            <a:off x="4745421" y="533400"/>
            <a:ext cx="4038600" cy="838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Урок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022B3E-D3D8-479D-B60E-F84CD9A83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2793" y="1795369"/>
            <a:ext cx="4054191" cy="8535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D7D07B9-FD37-44FC-A318-31BF9148E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3303" y="3036011"/>
            <a:ext cx="4054191" cy="853514"/>
          </a:xfrm>
          <a:prstGeom prst="rect">
            <a:avLst/>
          </a:prstGeom>
        </p:spPr>
      </p:pic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C9C4FFC8-AB02-4999-9F0C-931EB336E342}"/>
              </a:ext>
            </a:extLst>
          </p:cNvPr>
          <p:cNvSpPr/>
          <p:nvPr/>
        </p:nvSpPr>
        <p:spPr>
          <a:xfrm>
            <a:off x="3937168" y="952500"/>
            <a:ext cx="482433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E905818-67E3-4AB7-A573-04D0D752D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988" y="1956681"/>
            <a:ext cx="506012" cy="43895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4FEC755-98C5-41BA-98B3-7717DCEAE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595" y="3146374"/>
            <a:ext cx="506012" cy="43895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5A1EBC9-90A2-4299-8819-0B706144D0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5988" y="4371061"/>
            <a:ext cx="506012" cy="4389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F4EFAE6-504A-40A0-885A-5769443B2913}"/>
              </a:ext>
            </a:extLst>
          </p:cNvPr>
          <p:cNvSpPr txBox="1"/>
          <p:nvPr/>
        </p:nvSpPr>
        <p:spPr>
          <a:xfrm>
            <a:off x="4992526" y="3289693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Классный   час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56344FF-7426-430A-BF7A-2625220251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329" y="2007391"/>
            <a:ext cx="3481118" cy="49991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D67AD56-0761-4722-8C9E-0F2753E72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9393" y="4227159"/>
            <a:ext cx="4054191" cy="853514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2A05B3AE-4C24-4E7B-8A9B-1292CA325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00886" y="4385099"/>
            <a:ext cx="3220640" cy="537633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>
                <a:solidFill>
                  <a:schemeClr val="tx1"/>
                </a:solidFill>
              </a:rPr>
              <a:t>Работа с семьёй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2F3AA47-FAE1-499B-BE4B-7B6F256E34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866" y="311174"/>
            <a:ext cx="3534103" cy="509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6441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6863639-CD3A-4986-B45D-21BF58033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2461" y="220718"/>
            <a:ext cx="3938517" cy="2408182"/>
          </a:xfrm>
          <a:prstGeom prst="rect">
            <a:avLst/>
          </a:prstGeom>
        </p:spPr>
      </p:pic>
      <p:sp>
        <p:nvSpPr>
          <p:cNvPr id="3" name="Текст 2">
            <a:extLst>
              <a:ext uri="{FF2B5EF4-FFF2-40B4-BE49-F238E27FC236}">
                <a16:creationId xmlns:a16="http://schemas.microsoft.com/office/drawing/2014/main" id="{AD445680-E15C-4D99-94EE-43367D34BD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33800" y="3746501"/>
            <a:ext cx="3180160" cy="177800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2E420CB-DABE-4989-A934-C67500955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41325"/>
            <a:ext cx="4419600" cy="276857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98A624-164E-47E3-B28D-9E484C7E2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3390" y="3024629"/>
            <a:ext cx="3787587" cy="234747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BBFBD4F-DC83-4D15-B309-FB92F4BFE7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113138"/>
            <a:ext cx="4572000" cy="225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339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20AF95-BACC-40CD-94E0-6F45E13D6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03" y="1173598"/>
            <a:ext cx="3949139" cy="231356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7D5E9C4-91BA-48C0-AACE-562AE5BE0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679525"/>
            <a:ext cx="3429000" cy="192881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3491D5B-DA46-43E1-96E2-3200DA465E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173598"/>
            <a:ext cx="3970865" cy="231356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3807022-8267-4A0C-8B2A-F44A99A3D3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3635390"/>
            <a:ext cx="2339137" cy="2017082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73B8724-536D-4939-8A40-66D200B76A8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751" t="50000" r="20219" b="3863"/>
          <a:stretch/>
        </p:blipFill>
        <p:spPr>
          <a:xfrm>
            <a:off x="6705600" y="3631771"/>
            <a:ext cx="2323622" cy="1928812"/>
          </a:xfrm>
          <a:prstGeom prst="rect">
            <a:avLst/>
          </a:prstGeom>
        </p:spPr>
      </p:pic>
      <p:sp>
        <p:nvSpPr>
          <p:cNvPr id="18" name="Свиток: горизонтальный 17">
            <a:extLst>
              <a:ext uri="{FF2B5EF4-FFF2-40B4-BE49-F238E27FC236}">
                <a16:creationId xmlns:a16="http://schemas.microsoft.com/office/drawing/2014/main" id="{216948C0-9A93-404B-9B12-CFB82EA8FF7B}"/>
              </a:ext>
            </a:extLst>
          </p:cNvPr>
          <p:cNvSpPr/>
          <p:nvPr/>
        </p:nvSpPr>
        <p:spPr>
          <a:xfrm>
            <a:off x="1447800" y="75055"/>
            <a:ext cx="6781800" cy="1033272"/>
          </a:xfrm>
          <a:prstGeom prst="horizontalScroll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Уроки православной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3579515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2E2A2D2-D5F4-47F7-BBC9-329B85A4B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290" y="138349"/>
            <a:ext cx="3658710" cy="517265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4FA70B-0E5C-4DE4-B53F-BE0BEB592F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0" b="4667"/>
          <a:stretch/>
        </p:blipFill>
        <p:spPr>
          <a:xfrm>
            <a:off x="4876800" y="152801"/>
            <a:ext cx="3617016" cy="5078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40749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156</TotalTime>
  <Words>132</Words>
  <Application>Microsoft Office PowerPoint</Application>
  <PresentationFormat>Экран (16:10)</PresentationFormat>
  <Paragraphs>16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Cambria</vt:lpstr>
      <vt:lpstr>Century Gothic</vt:lpstr>
      <vt:lpstr>Times New Roman</vt:lpstr>
      <vt:lpstr>Wingdings 3</vt:lpstr>
      <vt:lpstr>Сектор</vt:lpstr>
      <vt:lpstr>Вопросы  и  проблемы нравственного воспитания в рамках реализации  ФГОС нового поколения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САЛОВА СВ</cp:lastModifiedBy>
  <cp:revision>29</cp:revision>
  <dcterms:created xsi:type="dcterms:W3CDTF">2018-09-30T03:48:16Z</dcterms:created>
  <dcterms:modified xsi:type="dcterms:W3CDTF">2024-01-26T07:18:17Z</dcterms:modified>
</cp:coreProperties>
</file>