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2"/>
  </p:notesMasterIdLst>
  <p:sldIdLst>
    <p:sldId id="272" r:id="rId2"/>
    <p:sldId id="276" r:id="rId3"/>
    <p:sldId id="277" r:id="rId4"/>
    <p:sldId id="274" r:id="rId5"/>
    <p:sldId id="275" r:id="rId6"/>
    <p:sldId id="260" r:id="rId7"/>
    <p:sldId id="259" r:id="rId8"/>
    <p:sldId id="258" r:id="rId9"/>
    <p:sldId id="278" r:id="rId10"/>
    <p:sldId id="279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7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640284BE-7D64-4F5F-8A37-AC70828A0428}" type="datetimeFigureOut">
              <a:rPr lang="ru-RU"/>
              <a:pPr>
                <a:defRPr/>
              </a:pPr>
              <a:t>20.04.2020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D9CD3EA5-F3D8-4AED-AA19-9614436F41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971800"/>
            <a:ext cx="8915400" cy="609600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ru-RU" noProof="0" smtClean="0"/>
              <a:t>Образец заголовка</a:t>
            </a:r>
            <a:endParaRPr lang="en-US" noProof="0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3581400"/>
            <a:ext cx="4572000" cy="304800"/>
          </a:xfrm>
        </p:spPr>
        <p:txBody>
          <a:bodyPr/>
          <a:lstStyle>
            <a:lvl1pPr marL="0" indent="0"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Образец подзаголовка</a:t>
            </a:r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689725"/>
            <a:ext cx="2133600" cy="168275"/>
          </a:xfrm>
        </p:spPr>
        <p:txBody>
          <a:bodyPr/>
          <a:lstStyle>
            <a:lvl1pPr>
              <a:defRPr b="0" smtClean="0">
                <a:latin typeface="Arial Black" pitchFamily="34" charset="0"/>
              </a:defRPr>
            </a:lvl1pPr>
          </a:lstStyle>
          <a:p>
            <a:pPr>
              <a:defRPr/>
            </a:pPr>
            <a:fld id="{CB630A42-DEC8-4527-AD5A-73CC1F336DC9}" type="datetimeFigureOut">
              <a:rPr lang="ru-RU"/>
              <a:pPr>
                <a:defRPr/>
              </a:pPr>
              <a:t>20.04.2020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0">
                <a:latin typeface="Arial Black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689725"/>
            <a:ext cx="2133600" cy="168275"/>
          </a:xfrm>
        </p:spPr>
        <p:txBody>
          <a:bodyPr/>
          <a:lstStyle>
            <a:lvl1pPr>
              <a:defRPr b="0" smtClean="0">
                <a:latin typeface="Arial Black" pitchFamily="34" charset="0"/>
              </a:defRPr>
            </a:lvl1pPr>
          </a:lstStyle>
          <a:p>
            <a:pPr>
              <a:defRPr/>
            </a:pPr>
            <a:fld id="{CDC74ED1-4CAC-4321-B037-B516A5CCCD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E53D23-91EE-42CE-B7FD-D2976C02A58B}" type="datetimeFigureOut">
              <a:rPr lang="ru-RU"/>
              <a:pPr>
                <a:defRPr/>
              </a:pPr>
              <a:t>20.04.2020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8D91BF-A333-4436-A0ED-8064897889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72300" y="152400"/>
            <a:ext cx="2171700" cy="6324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2400"/>
            <a:ext cx="6362700" cy="63246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D32929-1298-4C2A-BE41-E9101345CC65}" type="datetimeFigureOut">
              <a:rPr lang="ru-RU"/>
              <a:pPr>
                <a:defRPr/>
              </a:pPr>
              <a:t>20.04.2020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7EE524-A08D-4676-8BB4-C457E2D1B5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686800" cy="533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219200"/>
            <a:ext cx="426720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876800" y="1219200"/>
            <a:ext cx="426720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50328F-0AEA-4473-9F98-B59E9608AA7B}" type="datetimeFigureOut">
              <a:rPr lang="ru-RU"/>
              <a:pPr>
                <a:defRPr/>
              </a:pPr>
              <a:t>20.04.2020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157C67-E1C4-4BC6-B125-9793C15DE0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B8585A-23A4-45ED-A001-4C80F11E35FA}" type="datetimeFigureOut">
              <a:rPr lang="ru-RU"/>
              <a:pPr>
                <a:defRPr/>
              </a:pPr>
              <a:t>20.04.2020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C1D341-85C9-4190-8012-1830A6AEF5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4E1F99-926E-4191-A9B9-907B29D25CAA}" type="datetimeFigureOut">
              <a:rPr lang="ru-RU"/>
              <a:pPr>
                <a:defRPr/>
              </a:pPr>
              <a:t>20.04.2020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C65C7F-F53E-4EE8-A896-B7497C33A5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42672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876800" y="1219200"/>
            <a:ext cx="42672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992BFC-703A-42D8-B956-1F6326EEFD89}" type="datetimeFigureOut">
              <a:rPr lang="ru-RU"/>
              <a:pPr>
                <a:defRPr/>
              </a:pPr>
              <a:t>20.04.2020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85DAD0-EAAE-4E6F-B2DE-58BB5F9386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7A3F9B-0275-4BC2-BAE8-4F867725E100}" type="datetimeFigureOut">
              <a:rPr lang="ru-RU"/>
              <a:pPr>
                <a:defRPr/>
              </a:pPr>
              <a:t>20.04.2020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081EC8-C963-4F0B-A7F6-4C5C54FA41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2EC3E9-E330-42F5-B7B9-556C1F3C852C}" type="datetimeFigureOut">
              <a:rPr lang="ru-RU"/>
              <a:pPr>
                <a:defRPr/>
              </a:pPr>
              <a:t>20.04.2020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364F73-813A-4AF6-B80C-A2C4C7F985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2E0202-E57D-4D3E-A450-3AD3FA98F826}" type="datetimeFigureOut">
              <a:rPr lang="ru-RU"/>
              <a:pPr>
                <a:defRPr/>
              </a:pPr>
              <a:t>20.04.2020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EE307E-B2E2-43F4-AD13-356E25A9E8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F3A9A9-B277-4FAB-A309-24F7E99221FC}" type="datetimeFigureOut">
              <a:rPr lang="ru-RU"/>
              <a:pPr>
                <a:defRPr/>
              </a:pPr>
              <a:t>20.04.2020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C063E0-EA92-4063-B571-C391AD5B77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44CC83-1FD7-4F3B-AF15-9FFD9CBDB8A6}" type="datetimeFigureOut">
              <a:rPr lang="ru-RU"/>
              <a:pPr>
                <a:defRPr/>
              </a:pPr>
              <a:t>20.04.2020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092BBF-AA42-44B6-8A01-C88A2D2EFE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27025"/>
            <a:ext cx="8686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6868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661150"/>
            <a:ext cx="2133600" cy="19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000" b="1" smtClean="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4A73759-F4B3-485A-A672-D4B1BD16A0A8}" type="datetimeFigureOut">
              <a:rPr lang="ru-RU"/>
              <a:pPr>
                <a:defRPr/>
              </a:pPr>
              <a:t>20.04.2020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89725"/>
            <a:ext cx="2895600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 b="1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689725"/>
            <a:ext cx="21336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b="1" smtClean="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3D2941E-4F68-4C95-B9F7-D7852794B7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1031" name="Picture 2"/>
          <p:cNvPicPr>
            <a:picLocks noChangeAspect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-11113" y="0"/>
            <a:ext cx="9155113" cy="686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6" r:id="rId2"/>
    <p:sldLayoutId id="2147483695" r:id="rId3"/>
    <p:sldLayoutId id="2147483694" r:id="rId4"/>
    <p:sldLayoutId id="2147483693" r:id="rId5"/>
    <p:sldLayoutId id="2147483692" r:id="rId6"/>
    <p:sldLayoutId id="2147483691" r:id="rId7"/>
    <p:sldLayoutId id="2147483690" r:id="rId8"/>
    <p:sldLayoutId id="2147483689" r:id="rId9"/>
    <p:sldLayoutId id="2147483688" r:id="rId10"/>
    <p:sldLayoutId id="2147483687" r:id="rId11"/>
    <p:sldLayoutId id="2147483686" r:id="rId12"/>
  </p:sldLayoutIdLst>
  <p:transition spd="med">
    <p:fade thruBlk="1"/>
  </p:transition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Impact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Impact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Impact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Impact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Impact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Impact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Impact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Impact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SzPct val="200000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SzPct val="200000"/>
        <a:defRPr b="1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SzPct val="200000"/>
        <a:defRPr sz="1600" b="1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SzPct val="200000"/>
        <a:defRPr sz="1400" b="1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SzPct val="200000"/>
        <a:defRPr sz="14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SzPct val="200000"/>
        <a:defRPr sz="14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SzPct val="200000"/>
        <a:defRPr sz="14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SzPct val="200000"/>
        <a:defRPr sz="14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SzPct val="200000"/>
        <a:defRPr sz="1400" b="1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all-biography.ru/alpha/k/krylov-ivan-andreevich-krylov-ivan-andreyevich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-50800" y="1236663"/>
            <a:ext cx="3744913" cy="397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>
                <a:latin typeface="Tahoma" pitchFamily="34" charset="0"/>
                <a:hlinkClick r:id="rId2"/>
              </a:rPr>
              <a:t>Биография Крылова Ивана Андреевича</a:t>
            </a:r>
            <a:endParaRPr lang="en-US" sz="4400">
              <a:latin typeface="Tahoma" pitchFamily="34" charset="0"/>
            </a:endParaRPr>
          </a:p>
          <a:p>
            <a:pPr algn="ctr"/>
            <a:endParaRPr lang="en-US" sz="4400">
              <a:latin typeface="Tahoma" pitchFamily="34" charset="0"/>
            </a:endParaRPr>
          </a:p>
          <a:p>
            <a:pPr algn="ctr"/>
            <a:r>
              <a:rPr lang="ru-RU" sz="3200">
                <a:latin typeface="Tahoma" pitchFamily="34" charset="0"/>
              </a:rPr>
              <a:t>(1769 — 1844)</a:t>
            </a:r>
          </a:p>
        </p:txBody>
      </p:sp>
      <p:pic>
        <p:nvPicPr>
          <p:cNvPr id="15362" name="Picture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08400" y="333375"/>
            <a:ext cx="4751388" cy="577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1"/>
          <p:cNvPicPr>
            <a:picLocks noChangeAspect="1"/>
          </p:cNvPicPr>
          <p:nvPr/>
        </p:nvPicPr>
        <p:blipFill>
          <a:blip r:embed="rId4"/>
          <a:srcRect l="16685" r="12842"/>
          <a:stretch>
            <a:fillRect/>
          </a:stretch>
        </p:blipFill>
        <p:spPr bwMode="auto">
          <a:xfrm>
            <a:off x="3924300" y="620713"/>
            <a:ext cx="4248150" cy="523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smtClean="0">
                <a:solidFill>
                  <a:srgbClr val="FF0000"/>
                </a:solidFill>
              </a:rPr>
              <a:t>Информация</a:t>
            </a:r>
            <a:r>
              <a:rPr lang="ru-RU" sz="3200" smtClean="0"/>
              <a:t> </a:t>
            </a:r>
            <a:r>
              <a:rPr lang="ru-RU" sz="3200" smtClean="0">
                <a:solidFill>
                  <a:srgbClr val="FF0000"/>
                </a:solidFill>
              </a:rPr>
              <a:t>о домашнем задании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Пересказ статьи из учебника (стр. 132). </a:t>
            </a:r>
          </a:p>
        </p:txBody>
      </p:sp>
    </p:spTree>
  </p:cSld>
  <p:clrMapOvr>
    <a:masterClrMapping/>
  </p:clrMapOvr>
  <p:transition spd="med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5845" name="Picture 5" descr="471331_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6600" y="260350"/>
            <a:ext cx="2663825" cy="2232025"/>
          </a:xfrm>
          <a:prstGeom prst="rect">
            <a:avLst/>
          </a:prstGeom>
          <a:noFill/>
        </p:spPr>
      </p:pic>
      <p:pic>
        <p:nvPicPr>
          <p:cNvPr id="35847" name="Picture 7" descr=" 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333375"/>
            <a:ext cx="2347913" cy="2708275"/>
          </a:xfrm>
          <a:prstGeom prst="rect">
            <a:avLst/>
          </a:prstGeom>
          <a:noFill/>
        </p:spPr>
      </p:pic>
      <p:pic>
        <p:nvPicPr>
          <p:cNvPr id="35849" name="Picture 9" descr="bi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18250" y="188913"/>
            <a:ext cx="2084388" cy="2808287"/>
          </a:xfrm>
          <a:prstGeom prst="rect">
            <a:avLst/>
          </a:prstGeom>
          <a:noFill/>
        </p:spPr>
      </p:pic>
      <p:pic>
        <p:nvPicPr>
          <p:cNvPr id="35851" name="Picture 11" descr="%D0%A4%D0%B5%D1%82-%D0%9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19250" y="2708275"/>
            <a:ext cx="2443163" cy="3065463"/>
          </a:xfrm>
          <a:prstGeom prst="rect">
            <a:avLst/>
          </a:prstGeom>
          <a:noFill/>
        </p:spPr>
      </p:pic>
      <p:sp>
        <p:nvSpPr>
          <p:cNvPr id="35853" name="Rectangle 1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5855" name="Picture 15" descr="krylov_ivan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72000" y="2781300"/>
            <a:ext cx="2524125" cy="266541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FF0000"/>
          </a:solidFill>
        </p:spPr>
        <p:txBody>
          <a:bodyPr/>
          <a:lstStyle/>
          <a:p>
            <a:r>
              <a:rPr lang="ru-RU" sz="3200" b="1" smtClean="0"/>
              <a:t>Приём «Верные и неверные утверждения»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1.Иван Андреевич Крылов родился 2 февраля 1769 года.	</a:t>
            </a:r>
            <a:r>
              <a:rPr lang="ru-RU" smtClean="0">
                <a:solidFill>
                  <a:srgbClr val="FF0000"/>
                </a:solidFill>
              </a:rPr>
              <a:t>да</a:t>
            </a:r>
          </a:p>
          <a:p>
            <a:r>
              <a:rPr lang="ru-RU" smtClean="0"/>
              <a:t>2.Он родился в городе Самаре.	</a:t>
            </a:r>
            <a:r>
              <a:rPr lang="ru-RU" smtClean="0">
                <a:solidFill>
                  <a:srgbClr val="FF0000"/>
                </a:solidFill>
              </a:rPr>
              <a:t>нет</a:t>
            </a:r>
          </a:p>
          <a:p>
            <a:r>
              <a:rPr lang="ru-RU" smtClean="0"/>
              <a:t>3.Его семья жила бедно.	</a:t>
            </a:r>
            <a:r>
              <a:rPr lang="ru-RU" smtClean="0">
                <a:solidFill>
                  <a:srgbClr val="FF0000"/>
                </a:solidFill>
              </a:rPr>
              <a:t>да</a:t>
            </a:r>
          </a:p>
          <a:p>
            <a:r>
              <a:rPr lang="ru-RU" smtClean="0"/>
              <a:t>4.Иван Андреевич Крылов начал работать в Петербурге.	</a:t>
            </a:r>
            <a:r>
              <a:rPr lang="ru-RU" smtClean="0">
                <a:solidFill>
                  <a:srgbClr val="FF0000"/>
                </a:solidFill>
              </a:rPr>
              <a:t>да</a:t>
            </a:r>
          </a:p>
          <a:p>
            <a:r>
              <a:rPr lang="ru-RU" smtClean="0"/>
              <a:t>5.Он работал продавцом.	</a:t>
            </a:r>
            <a:r>
              <a:rPr lang="ru-RU" smtClean="0">
                <a:solidFill>
                  <a:srgbClr val="FF0000"/>
                </a:solidFill>
              </a:rPr>
              <a:t>нет</a:t>
            </a:r>
          </a:p>
          <a:p>
            <a:r>
              <a:rPr lang="ru-RU" smtClean="0"/>
              <a:t>6.Крылов выучил несколько языков.	</a:t>
            </a:r>
            <a:r>
              <a:rPr lang="ru-RU" smtClean="0">
                <a:solidFill>
                  <a:srgbClr val="FF0000"/>
                </a:solidFill>
              </a:rPr>
              <a:t>да</a:t>
            </a:r>
          </a:p>
          <a:p>
            <a:r>
              <a:rPr lang="ru-RU" smtClean="0"/>
              <a:t>7.Он начал писать в 16 лет.	</a:t>
            </a:r>
            <a:r>
              <a:rPr lang="ru-RU" smtClean="0">
                <a:solidFill>
                  <a:srgbClr val="FF0000"/>
                </a:solidFill>
              </a:rPr>
              <a:t>нет</a:t>
            </a:r>
          </a:p>
          <a:p>
            <a:r>
              <a:rPr lang="ru-RU" smtClean="0"/>
              <a:t>8.Крылатые фразы из басен Ивана Андреевича Крылова  стали поговорками.	</a:t>
            </a:r>
            <a:r>
              <a:rPr lang="ru-RU" smtClean="0">
                <a:solidFill>
                  <a:srgbClr val="FF0000"/>
                </a:solidFill>
              </a:rPr>
              <a:t>да</a:t>
            </a:r>
          </a:p>
          <a:p>
            <a:r>
              <a:rPr lang="ru-RU" smtClean="0"/>
              <a:t>9.В первой книге Крылова  были рассказы.	</a:t>
            </a:r>
            <a:r>
              <a:rPr lang="ru-RU" smtClean="0">
                <a:solidFill>
                  <a:srgbClr val="FF0000"/>
                </a:solidFill>
              </a:rPr>
              <a:t>нет</a:t>
            </a:r>
          </a:p>
          <a:p>
            <a:r>
              <a:rPr lang="ru-RU" smtClean="0"/>
              <a:t>10.Фраза «Басня – книга мудрости» принадлежит  Гоголю.	</a:t>
            </a:r>
            <a:r>
              <a:rPr lang="ru-RU" smtClean="0">
                <a:solidFill>
                  <a:srgbClr val="FF0000"/>
                </a:solidFill>
              </a:rPr>
              <a:t>да</a:t>
            </a:r>
          </a:p>
          <a:p>
            <a:endParaRPr lang="ru-RU" smtClean="0"/>
          </a:p>
        </p:txBody>
      </p:sp>
    </p:spTree>
  </p:cSld>
  <p:clrMapOvr>
    <a:masterClrMapping/>
  </p:clrMapOvr>
  <p:transition spd="med"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www.poetryclub.com.ua/upload/poem_all/0026999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470025"/>
            <a:ext cx="2881313" cy="417195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4" name="Рисунок 3" descr="http://img.labirint.ru/images/comments_pic/0944/010lab0opo1256594349.jpg"/>
          <p:cNvPicPr>
            <a:picLocks noChangeAspect="1" noChangeArrowheads="1"/>
          </p:cNvPicPr>
          <p:nvPr/>
        </p:nvPicPr>
        <p:blipFill>
          <a:blip r:embed="rId3"/>
          <a:srcRect r="49150"/>
          <a:stretch>
            <a:fillRect/>
          </a:stretch>
        </p:blipFill>
        <p:spPr bwMode="auto">
          <a:xfrm>
            <a:off x="3492500" y="1484313"/>
            <a:ext cx="2663825" cy="4176712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563938" y="5805488"/>
            <a:ext cx="25209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ahoma" pitchFamily="34" charset="0"/>
              </a:rPr>
              <a:t>«Кукушка и петух»</a:t>
            </a:r>
          </a:p>
        </p:txBody>
      </p:sp>
      <p:sp>
        <p:nvSpPr>
          <p:cNvPr id="29700" name="TextBox 5"/>
          <p:cNvSpPr txBox="1">
            <a:spLocks noChangeArrowheads="1"/>
          </p:cNvSpPr>
          <p:nvPr/>
        </p:nvSpPr>
        <p:spPr bwMode="auto">
          <a:xfrm>
            <a:off x="3276600" y="333375"/>
            <a:ext cx="40322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solidFill>
                  <a:srgbClr val="002060"/>
                </a:solidFill>
                <a:latin typeface="Tahoma" pitchFamily="34" charset="0"/>
              </a:rPr>
              <a:t>Басни Крылова</a:t>
            </a:r>
          </a:p>
        </p:txBody>
      </p:sp>
      <p:pic>
        <p:nvPicPr>
          <p:cNvPr id="7" name="Рисунок 6" descr="http://www.xxlbook.ru/imgh1011279.png"/>
          <p:cNvPicPr>
            <a:picLocks noChangeAspect="1" noChangeArrowheads="1"/>
          </p:cNvPicPr>
          <p:nvPr/>
        </p:nvPicPr>
        <p:blipFill>
          <a:blip r:embed="rId4"/>
          <a:srcRect r="53664"/>
          <a:stretch>
            <a:fillRect/>
          </a:stretch>
        </p:blipFill>
        <p:spPr bwMode="auto">
          <a:xfrm>
            <a:off x="6443663" y="1557338"/>
            <a:ext cx="2520950" cy="4103687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6588125" y="5805488"/>
            <a:ext cx="25558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ahoma" pitchFamily="34" charset="0"/>
              </a:rPr>
              <a:t>«Медведь у пчёл»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68313" y="5805488"/>
            <a:ext cx="25193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ahoma" pitchFamily="34" charset="0"/>
              </a:rPr>
              <a:t>«Ворона и лисица»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xxlbook.ru/imgh1245122.png"/>
          <p:cNvPicPr>
            <a:picLocks noChangeAspect="1" noChangeArrowheads="1"/>
          </p:cNvPicPr>
          <p:nvPr/>
        </p:nvPicPr>
        <p:blipFill>
          <a:blip r:embed="rId2"/>
          <a:srcRect r="50223"/>
          <a:stretch>
            <a:fillRect/>
          </a:stretch>
        </p:blipFill>
        <p:spPr bwMode="auto">
          <a:xfrm>
            <a:off x="0" y="1125538"/>
            <a:ext cx="2957513" cy="4560887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0" y="6092825"/>
            <a:ext cx="29162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ahoma" pitchFamily="34" charset="0"/>
              </a:rPr>
              <a:t>«Свинья под дубом»</a:t>
            </a:r>
          </a:p>
        </p:txBody>
      </p:sp>
      <p:pic>
        <p:nvPicPr>
          <p:cNvPr id="4" name="Рисунок 3" descr="http://static4.read.ru/images/illustrations/13068195642265150149.jpeg"/>
          <p:cNvPicPr>
            <a:picLocks noChangeAspect="1" noChangeArrowheads="1"/>
          </p:cNvPicPr>
          <p:nvPr/>
        </p:nvPicPr>
        <p:blipFill>
          <a:blip r:embed="rId3"/>
          <a:srcRect l="48346" r="5199"/>
          <a:stretch>
            <a:fillRect/>
          </a:stretch>
        </p:blipFill>
        <p:spPr bwMode="auto">
          <a:xfrm>
            <a:off x="3276600" y="1196975"/>
            <a:ext cx="2755900" cy="4454525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492500" y="6092825"/>
            <a:ext cx="27352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ahoma" pitchFamily="34" charset="0"/>
              </a:rPr>
              <a:t>«Мартышка и очки»</a:t>
            </a:r>
          </a:p>
        </p:txBody>
      </p:sp>
      <p:pic>
        <p:nvPicPr>
          <p:cNvPr id="6" name="Рисунок 5" descr="http://img.labirint.ru/images/comments_pic/0940/05labv5ig1254303881.jpg"/>
          <p:cNvPicPr>
            <a:picLocks noChangeAspect="1" noChangeArrowheads="1"/>
          </p:cNvPicPr>
          <p:nvPr/>
        </p:nvPicPr>
        <p:blipFill>
          <a:blip r:embed="rId4"/>
          <a:srcRect l="7483" r="40714"/>
          <a:stretch>
            <a:fillRect/>
          </a:stretch>
        </p:blipFill>
        <p:spPr bwMode="auto">
          <a:xfrm>
            <a:off x="6156325" y="1196975"/>
            <a:ext cx="2771775" cy="4429125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875463" y="6092825"/>
            <a:ext cx="17287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ahoma" pitchFamily="34" charset="0"/>
              </a:rPr>
              <a:t>«Квартет»</a:t>
            </a:r>
          </a:p>
        </p:txBody>
      </p:sp>
      <p:sp>
        <p:nvSpPr>
          <p:cNvPr id="30727" name="TextBox 7"/>
          <p:cNvSpPr txBox="1">
            <a:spLocks noChangeArrowheads="1"/>
          </p:cNvSpPr>
          <p:nvPr/>
        </p:nvSpPr>
        <p:spPr bwMode="auto">
          <a:xfrm>
            <a:off x="2700338" y="333375"/>
            <a:ext cx="367188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solidFill>
                  <a:srgbClr val="002060"/>
                </a:solidFill>
                <a:latin typeface="Tahoma" pitchFamily="34" charset="0"/>
              </a:rPr>
              <a:t>Басни Крылова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smtClean="0">
                <a:solidFill>
                  <a:srgbClr val="002060"/>
                </a:solidFill>
              </a:rPr>
              <a:t>Памятники</a:t>
            </a:r>
            <a:r>
              <a:rPr lang="ru-RU" b="1" smtClean="0"/>
              <a:t> </a:t>
            </a:r>
            <a:r>
              <a:rPr lang="ru-RU" b="1" smtClean="0">
                <a:solidFill>
                  <a:srgbClr val="002060"/>
                </a:solidFill>
              </a:rPr>
              <a:t>И.А. Крылову </a:t>
            </a:r>
          </a:p>
        </p:txBody>
      </p:sp>
      <p:pic>
        <p:nvPicPr>
          <p:cNvPr id="31746" name="Picture 2" descr="http://lvmostik.narod.ru/photo/photo/krilov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68313" y="1268413"/>
            <a:ext cx="3671887" cy="4705350"/>
          </a:xfrm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84213" y="6092825"/>
            <a:ext cx="324008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Tahoma" pitchFamily="34" charset="0"/>
              </a:rPr>
              <a:t>Санкт-Петербург. Летний сад</a:t>
            </a:r>
          </a:p>
        </p:txBody>
      </p:sp>
      <p:pic>
        <p:nvPicPr>
          <p:cNvPr id="31748" name="Picture 2" descr="http://www.roadplanet.ru/img/marks/289821/card/1325798970_1063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3" y="1341438"/>
            <a:ext cx="4743450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932363" y="6092825"/>
            <a:ext cx="31686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Tahoma" pitchFamily="34" charset="0"/>
              </a:rPr>
              <a:t>Москва. Патриаршие пруды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Памятник Пушкину и Крылову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68760"/>
            <a:ext cx="4427984" cy="3320988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684213" y="4652963"/>
            <a:ext cx="23034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002060"/>
                </a:solidFill>
                <a:latin typeface="Tahoma" pitchFamily="34" charset="0"/>
              </a:rPr>
              <a:t>Пушкино</a:t>
            </a:r>
          </a:p>
        </p:txBody>
      </p:sp>
      <p:sp>
        <p:nvSpPr>
          <p:cNvPr id="32771" name="TextBox 4"/>
          <p:cNvSpPr txBox="1">
            <a:spLocks noChangeArrowheads="1"/>
          </p:cNvSpPr>
          <p:nvPr/>
        </p:nvSpPr>
        <p:spPr bwMode="auto">
          <a:xfrm>
            <a:off x="1403350" y="0"/>
            <a:ext cx="6624638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>
                <a:latin typeface="Tahoma" pitchFamily="34" charset="0"/>
              </a:rPr>
              <a:t>Памятники И.А. Крылову</a:t>
            </a:r>
          </a:p>
        </p:txBody>
      </p:sp>
      <p:pic>
        <p:nvPicPr>
          <p:cNvPr id="16390" name="Picture 6" descr="http://img-fotki.yandex.ru/get/5409/126139076.0/0_6f750_b6ce880a_X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3176972"/>
            <a:ext cx="4464496" cy="3348372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364163" y="2492375"/>
            <a:ext cx="2879725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002060"/>
                </a:solidFill>
                <a:latin typeface="Tahoma" pitchFamily="34" charset="0"/>
              </a:rPr>
              <a:t>Тверь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upload.wikimedia.org/wikipedia/commons/thumb/c/c8/Krylov_Grave_Summer.jpg/220px-Krylov_Grave_Summ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4248472" cy="6241316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4643438" y="4724400"/>
            <a:ext cx="3241675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>
                <a:latin typeface="Tahoma" pitchFamily="34" charset="0"/>
              </a:rPr>
              <a:t>Могила Крылова на Тихвинском кладбище в Александро-Невской лавре в Петербурге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5219700" y="981075"/>
            <a:ext cx="3455988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solidFill>
                  <a:srgbClr val="002060"/>
                </a:solidFill>
                <a:latin typeface="Tahoma" pitchFamily="34" charset="0"/>
              </a:rPr>
              <a:t>Крылов жил долго и своим привычкам не изменял ни в чём. 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mph" presetSubtype="2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3"/>
      <p:bldP spid="3" grpId="4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3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404813"/>
            <a:ext cx="8686800" cy="533400"/>
          </a:xfrm>
          <a:solidFill>
            <a:srgbClr val="FF0000"/>
          </a:solidFill>
        </p:spPr>
        <p:txBody>
          <a:bodyPr/>
          <a:lstStyle/>
          <a:p>
            <a:r>
              <a:rPr lang="ru-RU" sz="3200" smtClean="0"/>
              <a:t/>
            </a:r>
            <a:br>
              <a:rPr lang="ru-RU" sz="3200" smtClean="0"/>
            </a:br>
            <a:r>
              <a:rPr lang="ru-RU" sz="3200" smtClean="0"/>
              <a:t>Прием </a:t>
            </a:r>
            <a:r>
              <a:rPr lang="ru-RU" sz="3200" i="1" smtClean="0"/>
              <a:t>«Шесть шляп мышления </a:t>
            </a:r>
            <a:r>
              <a:rPr lang="ru-RU" sz="3200" smtClean="0"/>
              <a:t>»</a:t>
            </a:r>
            <a:br>
              <a:rPr lang="ru-RU" sz="3200" smtClean="0"/>
            </a:br>
            <a:endParaRPr lang="ru-RU" sz="3200" smtClean="0"/>
          </a:p>
        </p:txBody>
      </p:sp>
      <p:sp>
        <p:nvSpPr>
          <p:cNvPr id="37894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-Берем наши замечательные шляпы</a:t>
            </a:r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r>
              <a:rPr lang="ru-RU" smtClean="0"/>
              <a:t>*Шляпа информации 1 группа</a:t>
            </a:r>
          </a:p>
          <a:p>
            <a:r>
              <a:rPr lang="ru-RU" smtClean="0"/>
              <a:t>*Шляпа эмоции  2 группа</a:t>
            </a:r>
          </a:p>
          <a:p>
            <a:r>
              <a:rPr lang="ru-RU" smtClean="0"/>
              <a:t>*Шляпа критики  3 группа</a:t>
            </a:r>
          </a:p>
          <a:p>
            <a:r>
              <a:rPr lang="ru-RU" smtClean="0"/>
              <a:t>*Шляпа оптимиста 4 группа </a:t>
            </a:r>
          </a:p>
        </p:txBody>
      </p:sp>
      <p:pic>
        <p:nvPicPr>
          <p:cNvPr id="37896" name="Picture 8" descr="hello_html_1851e35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6463" y="1700213"/>
            <a:ext cx="3443287" cy="273526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</p:sld>
</file>

<file path=ppt/theme/theme1.xml><?xml version="1.0" encoding="utf-8"?>
<a:theme xmlns:a="http://schemas.openxmlformats.org/drawingml/2006/main" name="Тема1">
  <a:themeElements>
    <a:clrScheme name="Custom 17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0000"/>
      </a:hlink>
      <a:folHlink>
        <a:srgbClr val="000000"/>
      </a:folHlink>
    </a:clrScheme>
    <a:fontScheme name="silly_mime">
      <a:majorFont>
        <a:latin typeface="Impact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illy_mi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lly_mi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lly_mi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lly_mi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lly_mi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lly_mi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lly_mi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lly_mi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lly_mi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lly_mi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lly_mi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lly_mi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414</TotalTime>
  <Words>168</Words>
  <Application>Microsoft Office PowerPoint</Application>
  <PresentationFormat>Экран (4:3)</PresentationFormat>
  <Paragraphs>42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Tahoma</vt:lpstr>
      <vt:lpstr>Arial</vt:lpstr>
      <vt:lpstr>Impact</vt:lpstr>
      <vt:lpstr>Calibri</vt:lpstr>
      <vt:lpstr>Arial Black</vt:lpstr>
      <vt:lpstr>Тема1</vt:lpstr>
      <vt:lpstr>Тема1</vt:lpstr>
      <vt:lpstr>Слайд 1</vt:lpstr>
      <vt:lpstr>Слайд 2</vt:lpstr>
      <vt:lpstr>Приём «Верные и неверные утверждения»</vt:lpstr>
      <vt:lpstr>Слайд 4</vt:lpstr>
      <vt:lpstr>Слайд 5</vt:lpstr>
      <vt:lpstr>Памятники И.А. Крылову </vt:lpstr>
      <vt:lpstr>Слайд 7</vt:lpstr>
      <vt:lpstr>Слайд 8</vt:lpstr>
      <vt:lpstr> Прием «Шесть шляп мышления » </vt:lpstr>
      <vt:lpstr>Информация о домашнем задании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43</cp:revision>
  <dcterms:created xsi:type="dcterms:W3CDTF">2014-11-01T12:32:34Z</dcterms:created>
  <dcterms:modified xsi:type="dcterms:W3CDTF">2020-04-20T12:12:58Z</dcterms:modified>
</cp:coreProperties>
</file>