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1c35c17a2793e84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1c35c17a2793e84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1c35c17a2793e84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1c35c17a2793e84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1c35c17a2793e84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1c35c17a2793e84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1c35c17a2793e84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1c35c17a2793e84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1c35c17a2793e84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1c35c17a2793e84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1c35c17a2793e84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1c35c17a2793e84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c35c17a2793e84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1c35c17a2793e84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77375" y="0"/>
            <a:ext cx="9298775" cy="5143500"/>
          </a:xfrm>
          <a:prstGeom prst="rect">
            <a:avLst/>
          </a:prstGeom>
          <a:noFill/>
          <a:ln>
            <a:noFill/>
          </a:ln>
        </p:spPr>
      </p:pic>
      <p:sp>
        <p:nvSpPr>
          <p:cNvPr id="55" name="Google Shape;55;p13"/>
          <p:cNvSpPr txBox="1"/>
          <p:nvPr>
            <p:ph type="ctrTitle"/>
          </p:nvPr>
        </p:nvSpPr>
        <p:spPr>
          <a:xfrm>
            <a:off x="797725" y="744575"/>
            <a:ext cx="8034600" cy="2052600"/>
          </a:xfrm>
          <a:prstGeom prst="rect">
            <a:avLst/>
          </a:prstGeom>
        </p:spPr>
        <p:txBody>
          <a:bodyPr anchorCtr="0" anchor="b" bIns="91425" lIns="91425" spcFirstLastPara="1" rIns="91425" wrap="square" tIns="91425">
            <a:normAutofit/>
          </a:bodyPr>
          <a:lstStyle/>
          <a:p>
            <a:pPr indent="-558800" lvl="0" marL="457200" rtl="0" algn="l">
              <a:spcBef>
                <a:spcPts val="0"/>
              </a:spcBef>
              <a:spcAft>
                <a:spcPts val="0"/>
              </a:spcAft>
              <a:buClr>
                <a:srgbClr val="FFFFFF"/>
              </a:buClr>
              <a:buSzPts val="5200"/>
              <a:buAutoNum type="alphaUcPeriod"/>
            </a:pPr>
            <a:r>
              <a:rPr b="1" lang="en">
                <a:solidFill>
                  <a:srgbClr val="FFFFFF"/>
                </a:solidFill>
              </a:rPr>
              <a:t>Conan Doyle</a:t>
            </a:r>
            <a:endParaRPr b="1">
              <a:solidFill>
                <a:srgbClr val="FFFFFF"/>
              </a:solidFill>
            </a:endParaRPr>
          </a:p>
        </p:txBody>
      </p:sp>
      <p:sp>
        <p:nvSpPr>
          <p:cNvPr id="56" name="Google Shape;56;p1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solidFill>
                  <a:srgbClr val="FFFFFF"/>
                </a:solidFill>
              </a:rPr>
              <a:t>Vasiliev Anton PDKK-101</a:t>
            </a:r>
            <a:endParaRPr b="1">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txBox="1"/>
          <p:nvPr>
            <p:ph type="title"/>
          </p:nvPr>
        </p:nvSpPr>
        <p:spPr>
          <a:xfrm>
            <a:off x="311700" y="445025"/>
            <a:ext cx="49284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About the writer</a:t>
            </a:r>
            <a:endParaRPr/>
          </a:p>
        </p:txBody>
      </p:sp>
      <p:sp>
        <p:nvSpPr>
          <p:cNvPr id="62" name="Google Shape;62;p14"/>
          <p:cNvSpPr txBox="1"/>
          <p:nvPr>
            <p:ph idx="1" type="body"/>
          </p:nvPr>
        </p:nvSpPr>
        <p:spPr>
          <a:xfrm>
            <a:off x="389700" y="1017725"/>
            <a:ext cx="4772400" cy="4125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Arthur was born on May 22, 1859 in Edinburgh, United Kingdom. He died on July 7, 1930. He is a famous science fiction writer . In 1885, Conan Doyle married Louise "Tooe" Hawkins; she suffered from tuberculosis for many years and died in 1906.</a:t>
            </a:r>
            <a:endParaRPr/>
          </a:p>
          <a:p>
            <a:pPr indent="0" lvl="0" marL="0" rtl="0" algn="l">
              <a:spcBef>
                <a:spcPts val="1200"/>
              </a:spcBef>
              <a:spcAft>
                <a:spcPts val="0"/>
              </a:spcAft>
              <a:buNone/>
            </a:pPr>
            <a:r>
              <a:rPr lang="en"/>
              <a:t>In 1907, Doyle married Jean Leckie, with whom he had been secretly in love since meeting in 1897.He had five children.</a:t>
            </a:r>
            <a:endParaRPr/>
          </a:p>
          <a:p>
            <a:pPr indent="0" lvl="0" marL="0" rtl="0" algn="l">
              <a:spcBef>
                <a:spcPts val="1200"/>
              </a:spcBef>
              <a:spcAft>
                <a:spcPts val="1200"/>
              </a:spcAft>
              <a:buNone/>
            </a:pPr>
            <a:r>
              <a:t/>
            </a:r>
            <a:endParaRPr/>
          </a:p>
        </p:txBody>
      </p:sp>
      <p:pic>
        <p:nvPicPr>
          <p:cNvPr id="63" name="Google Shape;63;p14"/>
          <p:cNvPicPr preferRelativeResize="0"/>
          <p:nvPr/>
        </p:nvPicPr>
        <p:blipFill>
          <a:blip r:embed="rId3">
            <a:alphaModFix/>
          </a:blip>
          <a:stretch>
            <a:fillRect/>
          </a:stretch>
        </p:blipFill>
        <p:spPr>
          <a:xfrm>
            <a:off x="5240078" y="0"/>
            <a:ext cx="3903930" cy="514349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5"/>
          <p:cNvSpPr txBox="1"/>
          <p:nvPr>
            <p:ph type="title"/>
          </p:nvPr>
        </p:nvSpPr>
        <p:spPr>
          <a:xfrm>
            <a:off x="311700" y="445025"/>
            <a:ext cx="2986200" cy="5433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Interesting fact</a:t>
            </a:r>
            <a:endParaRPr/>
          </a:p>
        </p:txBody>
      </p:sp>
      <p:sp>
        <p:nvSpPr>
          <p:cNvPr id="69" name="Google Shape;69;p15"/>
          <p:cNvSpPr txBox="1"/>
          <p:nvPr>
            <p:ph idx="1" type="body"/>
          </p:nvPr>
        </p:nvSpPr>
        <p:spPr>
          <a:xfrm>
            <a:off x="311700" y="1152475"/>
            <a:ext cx="42603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In 1917, the sisters Elsie Wright and Frances Griffiths, who received a camera from their parents for entertainment, brought home strange pictures depicting ... fairies and dwarfs. A. Conan Doyle noticed this and began to prove to everyone about the existence of fairies</a:t>
            </a:r>
            <a:endParaRPr/>
          </a:p>
        </p:txBody>
      </p:sp>
      <p:pic>
        <p:nvPicPr>
          <p:cNvPr id="70" name="Google Shape;70;p15"/>
          <p:cNvPicPr preferRelativeResize="0"/>
          <p:nvPr/>
        </p:nvPicPr>
        <p:blipFill>
          <a:blip r:embed="rId3">
            <a:alphaModFix/>
          </a:blip>
          <a:stretch>
            <a:fillRect/>
          </a:stretch>
        </p:blipFill>
        <p:spPr>
          <a:xfrm>
            <a:off x="4572000" y="0"/>
            <a:ext cx="4572001" cy="5143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type="title"/>
          </p:nvPr>
        </p:nvSpPr>
        <p:spPr>
          <a:xfrm>
            <a:off x="311700" y="445025"/>
            <a:ext cx="5046000" cy="707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Famous works</a:t>
            </a:r>
            <a:endParaRPr/>
          </a:p>
        </p:txBody>
      </p:sp>
      <p:sp>
        <p:nvSpPr>
          <p:cNvPr id="76" name="Google Shape;76;p16"/>
          <p:cNvSpPr txBox="1"/>
          <p:nvPr>
            <p:ph idx="1" type="body"/>
          </p:nvPr>
        </p:nvSpPr>
        <p:spPr>
          <a:xfrm>
            <a:off x="311700" y="1152425"/>
            <a:ext cx="5046000" cy="3797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The most famous work of A. Conan Doyle is the detective story "Sherlock Homs". The book was published in 1982. The first print run was 10,000 copies, and another 4,500 copies were printed in the United States.</a:t>
            </a:r>
            <a:endParaRPr/>
          </a:p>
        </p:txBody>
      </p:sp>
      <p:pic>
        <p:nvPicPr>
          <p:cNvPr id="77" name="Google Shape;77;p16"/>
          <p:cNvPicPr preferRelativeResize="0"/>
          <p:nvPr/>
        </p:nvPicPr>
        <p:blipFill>
          <a:blip r:embed="rId3">
            <a:alphaModFix/>
          </a:blip>
          <a:stretch>
            <a:fillRect/>
          </a:stretch>
        </p:blipFill>
        <p:spPr>
          <a:xfrm>
            <a:off x="5357700" y="0"/>
            <a:ext cx="3786300" cy="5143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7"/>
          <p:cNvSpPr txBox="1"/>
          <p:nvPr>
            <p:ph type="title"/>
          </p:nvPr>
        </p:nvSpPr>
        <p:spPr>
          <a:xfrm>
            <a:off x="311700" y="445025"/>
            <a:ext cx="5593800" cy="707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film adaptation of the books</a:t>
            </a:r>
            <a:endParaRPr/>
          </a:p>
        </p:txBody>
      </p:sp>
      <p:sp>
        <p:nvSpPr>
          <p:cNvPr id="83" name="Google Shape;83;p17"/>
          <p:cNvSpPr txBox="1"/>
          <p:nvPr>
            <p:ph idx="1" type="body"/>
          </p:nvPr>
        </p:nvSpPr>
        <p:spPr>
          <a:xfrm>
            <a:off x="311700" y="1152475"/>
            <a:ext cx="5593800" cy="34164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1200"/>
              </a:spcAft>
              <a:buNone/>
            </a:pPr>
            <a:r>
              <a:rPr lang="en"/>
              <a:t>The first film "Sherlock Holmes is Perplexed" was shot by Thomas Edison in 1900 and ran for 30 seconds. Later, a film based on the play by William Gillett was shot, but the film did not survive. Dr. Watson first appeared in the 1906 American film Sherlock Holmes and the Mystery of the Great Murder. In 1912, The Motley Ribbon (England-France) was staged, and in 1914— The Hound of the Baskervilles. In 1927, the sound film "Sir Arthur Conan Doyle" appeared on the screens, where the writer himself talks about his books about Sherlock Holmes.</a:t>
            </a:r>
            <a:endParaRPr/>
          </a:p>
        </p:txBody>
      </p:sp>
      <p:pic>
        <p:nvPicPr>
          <p:cNvPr id="84" name="Google Shape;84;p17"/>
          <p:cNvPicPr preferRelativeResize="0"/>
          <p:nvPr/>
        </p:nvPicPr>
        <p:blipFill>
          <a:blip r:embed="rId3">
            <a:alphaModFix/>
          </a:blip>
          <a:stretch>
            <a:fillRect/>
          </a:stretch>
        </p:blipFill>
        <p:spPr>
          <a:xfrm>
            <a:off x="5905499" y="0"/>
            <a:ext cx="3238501" cy="5143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8"/>
          <p:cNvSpPr txBox="1"/>
          <p:nvPr>
            <p:ph type="title"/>
          </p:nvPr>
        </p:nvSpPr>
        <p:spPr>
          <a:xfrm>
            <a:off x="0" y="-25"/>
            <a:ext cx="5548500" cy="51435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a:t>The film adaptation was filmed by such countries as the USSR, the USA, and the United Kingdom</a:t>
            </a:r>
            <a:endParaRPr b="1"/>
          </a:p>
        </p:txBody>
      </p:sp>
      <p:pic>
        <p:nvPicPr>
          <p:cNvPr id="90" name="Google Shape;90;p18"/>
          <p:cNvPicPr preferRelativeResize="0"/>
          <p:nvPr/>
        </p:nvPicPr>
        <p:blipFill>
          <a:blip r:embed="rId3">
            <a:alphaModFix/>
          </a:blip>
          <a:stretch>
            <a:fillRect/>
          </a:stretch>
        </p:blipFill>
        <p:spPr>
          <a:xfrm>
            <a:off x="5548500" y="0"/>
            <a:ext cx="3595500" cy="51435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9"/>
          <p:cNvSpPr txBox="1"/>
          <p:nvPr>
            <p:ph type="title"/>
          </p:nvPr>
        </p:nvSpPr>
        <p:spPr>
          <a:xfrm>
            <a:off x="311700" y="445025"/>
            <a:ext cx="4712700" cy="5193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Lesser-known works</a:t>
            </a:r>
            <a:endParaRPr/>
          </a:p>
        </p:txBody>
      </p:sp>
      <p:sp>
        <p:nvSpPr>
          <p:cNvPr id="96" name="Google Shape;96;p19"/>
          <p:cNvSpPr txBox="1"/>
          <p:nvPr>
            <p:ph idx="1" type="body"/>
          </p:nvPr>
        </p:nvSpPr>
        <p:spPr>
          <a:xfrm>
            <a:off x="311700" y="1152475"/>
            <a:ext cx="47127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A. Conan Doyle has lesser-known works. Such as: The Mystery of Cloomber Hall, The Poisoned Belt, the Maracot Abyss, Sir Nigel, The Adventures of Micah Clark, etc.</a:t>
            </a:r>
            <a:endParaRPr/>
          </a:p>
        </p:txBody>
      </p:sp>
      <p:pic>
        <p:nvPicPr>
          <p:cNvPr id="97" name="Google Shape;97;p19"/>
          <p:cNvPicPr preferRelativeResize="0"/>
          <p:nvPr/>
        </p:nvPicPr>
        <p:blipFill>
          <a:blip r:embed="rId3">
            <a:alphaModFix/>
          </a:blip>
          <a:stretch>
            <a:fillRect/>
          </a:stretch>
        </p:blipFill>
        <p:spPr>
          <a:xfrm>
            <a:off x="5024400" y="0"/>
            <a:ext cx="4712699" cy="51435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pic>
        <p:nvPicPr>
          <p:cNvPr id="102" name="Google Shape;102;p20"/>
          <p:cNvPicPr preferRelativeResize="0"/>
          <p:nvPr/>
        </p:nvPicPr>
        <p:blipFill>
          <a:blip r:embed="rId3">
            <a:alphaModFix/>
          </a:blip>
          <a:stretch>
            <a:fillRect/>
          </a:stretch>
        </p:blipFill>
        <p:spPr>
          <a:xfrm>
            <a:off x="0" y="0"/>
            <a:ext cx="9144000" cy="5143499"/>
          </a:xfrm>
          <a:prstGeom prst="rect">
            <a:avLst/>
          </a:prstGeom>
          <a:noFill/>
          <a:ln>
            <a:noFill/>
          </a:ln>
        </p:spPr>
      </p:pic>
      <p:sp>
        <p:nvSpPr>
          <p:cNvPr id="103" name="Google Shape;103;p20"/>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rgbClr val="FFFFFF"/>
                </a:solidFill>
              </a:rPr>
              <a:t>Thanks for your attention</a:t>
            </a:r>
            <a:endParaRPr b="1">
              <a:solidFill>
                <a:srgbClr val="FFFFFF"/>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