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</p:sldIdLst>
  <p:sldSz cy="5143500" cx="9144000"/>
  <p:notesSz cx="6858000" cy="9144000"/>
  <p:embeddedFontLst>
    <p:embeddedFont>
      <p:font typeface="Roboto"/>
      <p:regular r:id="rId19"/>
      <p:bold r:id="rId20"/>
      <p:italic r:id="rId21"/>
      <p:boldItalic r:id="rId22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Roboto-bold.fntdata"/><Relationship Id="rId11" Type="http://schemas.openxmlformats.org/officeDocument/2006/relationships/slide" Target="slides/slide6.xml"/><Relationship Id="rId22" Type="http://schemas.openxmlformats.org/officeDocument/2006/relationships/font" Target="fonts/Roboto-boldItalic.fntdata"/><Relationship Id="rId10" Type="http://schemas.openxmlformats.org/officeDocument/2006/relationships/slide" Target="slides/slide5.xml"/><Relationship Id="rId21" Type="http://schemas.openxmlformats.org/officeDocument/2006/relationships/font" Target="fonts/Roboto-italic.fntdata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font" Target="fonts/Roboto-regular.fntdata"/><Relationship Id="rId6" Type="http://schemas.openxmlformats.org/officeDocument/2006/relationships/slide" Target="slides/slide1.xml"/><Relationship Id="rId18" Type="http://schemas.openxmlformats.org/officeDocument/2006/relationships/slide" Target="slides/slide13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g2ba2ed22f18_0_2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5" name="Google Shape;105;g2ba2ed22f18_0_2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g2ba2ed22f18_0_2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1" name="Google Shape;111;g2ba2ed22f18_0_2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2ba2ed22f18_0_2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2ba2ed22f18_0_2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2ba2ed22f18_0_2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2ba2ed22f18_0_2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ba2ed22f18_0_2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ba2ed22f18_0_2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2ba2ed22f18_0_2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2ba2ed22f18_0_2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2ba2ed22f18_0_2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2ba2ed22f18_0_2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g2ba2ed22f18_0_2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Google Shape;75;g2ba2ed22f18_0_2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2ba2ed22f18_0_2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2ba2ed22f18_0_2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g2ba2ed22f18_0_2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6" name="Google Shape;86;g2ba2ed22f18_0_2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g2ba2ed22f18_0_2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Google Shape;92;g2ba2ed22f18_0_2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g2ba2ed22f18_0_2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9" name="Google Shape;99;g2ba2ed22f18_0_2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0.xml"/><Relationship Id="rId10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11.xml"/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9" Type="http://schemas.openxmlformats.org/officeDocument/2006/relationships/slideLayout" Target="../slideLayouts/slideLayout8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blipFill>
          <a:blip r:embed="rId1">
            <a:alphaModFix/>
          </a:blip>
          <a:stretch>
            <a:fillRect/>
          </a:stretch>
        </a:blip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2"/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3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275600"/>
            <a:ext cx="8520600" cy="2052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26667"/>
              </a:lnSpc>
              <a:spcBef>
                <a:spcPts val="0"/>
              </a:spcBef>
              <a:spcAft>
                <a:spcPts val="1900"/>
              </a:spcAft>
              <a:buNone/>
            </a:pPr>
            <a:r>
              <a:rPr b="1" lang="ru" sz="5400" u="sng">
                <a:latin typeface="Roboto"/>
                <a:ea typeface="Roboto"/>
                <a:cs typeface="Roboto"/>
                <a:sym typeface="Roboto"/>
              </a:rPr>
              <a:t>Школа – среда безопасности и здоровья</a:t>
            </a:r>
            <a:endParaRPr b="1" sz="8800" u="sng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79775" y="3991425"/>
            <a:ext cx="8520600" cy="79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ru" sz="1600">
                <a:solidFill>
                  <a:schemeClr val="dk1"/>
                </a:solidFill>
              </a:rPr>
              <a:t>Учитель физической культуры</a:t>
            </a:r>
            <a:endParaRPr b="1" i="1" sz="16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ru" sz="1600">
                <a:solidFill>
                  <a:schemeClr val="dk1"/>
                </a:solidFill>
              </a:rPr>
              <a:t>Гриценко Роман Викторович</a:t>
            </a:r>
            <a:endParaRPr b="1" i="1" sz="16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ru" sz="1600">
                <a:solidFill>
                  <a:schemeClr val="dk1"/>
                </a:solidFill>
              </a:rPr>
              <a:t>МОБУ СОШ “Кудровский ЦО №2”</a:t>
            </a:r>
            <a:endParaRPr b="1" i="1" sz="16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DD7E6B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2"/>
          <p:cNvSpPr txBox="1"/>
          <p:nvPr>
            <p:ph type="title"/>
          </p:nvPr>
        </p:nvSpPr>
        <p:spPr>
          <a:xfrm>
            <a:off x="311700" y="195400"/>
            <a:ext cx="8520600" cy="893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ru" sz="2400"/>
              <a:t>Формирование и обеспечение безопасности образовательной среды предполагает:</a:t>
            </a:r>
            <a:endParaRPr sz="2400"/>
          </a:p>
        </p:txBody>
      </p:sp>
      <p:sp>
        <p:nvSpPr>
          <p:cNvPr id="108" name="Google Shape;108;p22"/>
          <p:cNvSpPr txBox="1"/>
          <p:nvPr>
            <p:ph idx="1" type="body"/>
          </p:nvPr>
        </p:nvSpPr>
        <p:spPr>
          <a:xfrm>
            <a:off x="311700" y="137182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206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50"/>
              <a:buChar char="-"/>
            </a:pPr>
            <a:r>
              <a:rPr lang="ru" sz="1450">
                <a:solidFill>
                  <a:schemeClr val="dk1"/>
                </a:solidFill>
              </a:rPr>
              <a:t>Постоянную работу с учащимися, их родителями, педагогическим коллективом, органами исполнительной власти, милицией, общественными организациями в решении проблем комплексного обеспечения безопасности образовательного учреждения, ее защиты от внутренних и внешних угроз;</a:t>
            </a:r>
            <a:endParaRPr sz="1450">
              <a:solidFill>
                <a:schemeClr val="dk1"/>
              </a:solidFill>
            </a:endParaRPr>
          </a:p>
          <a:p>
            <a:pPr indent="-3206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50"/>
              <a:buChar char="-"/>
            </a:pPr>
            <a:r>
              <a:rPr lang="ru" sz="1450">
                <a:solidFill>
                  <a:schemeClr val="dk1"/>
                </a:solidFill>
              </a:rPr>
              <a:t>оказание содействия органам внутренних дел по пресечению распространения наркотиков среди обучаемых и профилактике преступлений среди несовершеннолетних;</a:t>
            </a:r>
            <a:endParaRPr sz="1450">
              <a:solidFill>
                <a:schemeClr val="dk1"/>
              </a:solidFill>
            </a:endParaRPr>
          </a:p>
          <a:p>
            <a:pPr indent="-3206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50"/>
              <a:buChar char="-"/>
            </a:pPr>
            <a:r>
              <a:rPr lang="ru" sz="1450">
                <a:solidFill>
                  <a:schemeClr val="dk1"/>
                </a:solidFill>
              </a:rPr>
              <a:t>организацию дежурства учащихся старших классов и членов родительского комитета по образовательному учреждению;</a:t>
            </a:r>
            <a:endParaRPr sz="1450">
              <a:solidFill>
                <a:schemeClr val="dk1"/>
              </a:solidFill>
            </a:endParaRPr>
          </a:p>
          <a:p>
            <a:pPr indent="-3206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50"/>
              <a:buChar char="-"/>
            </a:pPr>
            <a:r>
              <a:rPr lang="ru" sz="1450">
                <a:solidFill>
                  <a:schemeClr val="dk1"/>
                </a:solidFill>
              </a:rPr>
              <a:t>контроль над соблюдением в образовательном учреждении внутреннего распорядка и правил безопасности</a:t>
            </a:r>
            <a:endParaRPr sz="1450">
              <a:solidFill>
                <a:schemeClr val="dk1"/>
              </a:solidFill>
            </a:endParaRPr>
          </a:p>
          <a:p>
            <a:pPr indent="-3206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50"/>
              <a:buChar char="-"/>
            </a:pPr>
            <a:r>
              <a:rPr lang="ru" sz="1450">
                <a:solidFill>
                  <a:schemeClr val="dk1"/>
                </a:solidFill>
              </a:rPr>
              <a:t>организацию охраны порядка на школьных мероприятиях.</a:t>
            </a:r>
            <a:endParaRPr sz="145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8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C27BA0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23"/>
          <p:cNvSpPr txBox="1"/>
          <p:nvPr>
            <p:ph type="title"/>
          </p:nvPr>
        </p:nvSpPr>
        <p:spPr>
          <a:xfrm>
            <a:off x="582425" y="331050"/>
            <a:ext cx="7836300" cy="4693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ознакомление учащихся и персонала образовательного учреждения с правилами и тактикой безопасного поведения в экстремальных и чрезвычайных ситуациях;</a:t>
            </a:r>
            <a:endParaRPr sz="1583"/>
          </a:p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контроль, за работой приборов охранной и охранно-пожарной сигнализации, состоянием технических средств защиты;</a:t>
            </a:r>
            <a:endParaRPr sz="1583"/>
          </a:p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защиту здоровья и сохранение жизни обучающихся и сотрудников образовательного учреждения;</a:t>
            </a:r>
            <a:endParaRPr sz="1583"/>
          </a:p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соблюдение техники безопасности учащимися и работникам образовательного учреждения;</a:t>
            </a:r>
            <a:endParaRPr sz="1583"/>
          </a:p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обучение учащихся методам обеспечения личной безопасности и безопасности окружающих;</a:t>
            </a:r>
            <a:endParaRPr sz="1583"/>
          </a:p>
          <a:p>
            <a:pPr indent="-329141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583"/>
              <a:buChar char="-"/>
            </a:pPr>
            <a:r>
              <a:rPr lang="ru" sz="1583"/>
              <a:t>документирование процессов, относящихся к важным событиям жизни школы в аспектах безопасности, в ходе их повседневного функционирования, а также в случаях реализации угроз и мероприятий по противодействию этим угрозам.</a:t>
            </a:r>
            <a:endParaRPr sz="1583"/>
          </a:p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sz="13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D966"/>
        </a:solidFill>
      </p:bgPr>
    </p:bg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4"/>
          <p:cNvSpPr txBox="1"/>
          <p:nvPr>
            <p:ph type="title"/>
          </p:nvPr>
        </p:nvSpPr>
        <p:spPr>
          <a:xfrm>
            <a:off x="590000" y="457725"/>
            <a:ext cx="78969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 fontScale="90000"/>
          </a:bodyPr>
          <a:lstStyle/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" sz="1550"/>
              <a:t>Для того чтобы вырастить и воспитать здоровую личность, нужно в первую очередь создать условия, которые благоприятно скажутся на процессе формирования ребенка. Здоровьесберегающая среда обеспечивает благополучное развитие ребенка, и способствует его успешной социализации. Процесс социализации достигает определенной степени завершенности при достижении личностью социальной зрелости, которая характеризуется обретением личностью интегрального социального статуса.</a:t>
            </a:r>
            <a:endParaRPr sz="1550"/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50"/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70967"/>
              <a:buFont typeface="Arial"/>
              <a:buNone/>
            </a:pPr>
            <a:r>
              <a:rPr lang="ru" sz="1550"/>
              <a:t>Итак, школа и ее окружение как физическая среда представляют собой важные факторы успеваемости и благополучия как школьников, так и учителей. Школьная среда – это сложная экологическая система, описываемая большим количеством переменных, которые должны быть учтены в процессе проектирования образовательных учреждений с использованием  международного опыта и принятием российского культурного контекста. Методология изучения школьной среды с необходимостью обращается к классическим академическим исследованиям. Научно обоснованное средовое моделирование физической составляющей образовательной среды, осуществляемое с участием всех субъектов образовательного процесса, может быть фактором профилактики школьного насилия и ресурсом естественной средовой коррекции и психотерапии.</a:t>
            </a:r>
            <a:endParaRPr sz="1550"/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solidFill>
                <a:srgbClr val="555555"/>
              </a:solidFill>
              <a:highlight>
                <a:srgbClr val="FFFFFF"/>
              </a:highlight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25"/>
          <p:cNvSpPr txBox="1"/>
          <p:nvPr>
            <p:ph type="title"/>
          </p:nvPr>
        </p:nvSpPr>
        <p:spPr>
          <a:xfrm>
            <a:off x="202800" y="1191450"/>
            <a:ext cx="8805900" cy="1380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 u="sng"/>
              <a:t>Спасибо за внимание!</a:t>
            </a:r>
            <a:endParaRPr b="1" u="sng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6B26B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490250" y="450150"/>
            <a:ext cx="83370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 fontScale="90000"/>
          </a:bodyPr>
          <a:lstStyle/>
          <a:p>
            <a:pPr indent="45720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" sz="1800"/>
              <a:t>Физическое и психоэмоциональное состояние здоровья современных российских школьников вызывает </a:t>
            </a:r>
            <a:r>
              <a:rPr lang="ru" sz="1800"/>
              <a:t>серьезную</a:t>
            </a:r>
            <a:r>
              <a:rPr lang="ru" sz="1800"/>
              <a:t> тревогу специалистов. Сравнивая современного ученика и его сверстников десять и двадцать лет назад, специалисты наглядно убедились в том, что здоровье учеников ухудшается, что является неблагоприятным показателем в образовательном процессе. </a:t>
            </a:r>
            <a:endParaRPr sz="1800"/>
          </a:p>
          <a:p>
            <a:pPr indent="45720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/>
          </a:p>
          <a:p>
            <a:pPr indent="45720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" sz="1800"/>
              <a:t>Именно социальная среда, в которой живёт ребёнок, влияет на его физическое и психологическое развитие и здоровье. Она влияет на формирование организма ребёнка на всю оставшуюся жизнь.</a:t>
            </a:r>
            <a:endParaRPr sz="1800"/>
          </a:p>
          <a:p>
            <a:pPr indent="45720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/>
          </a:p>
          <a:p>
            <a:pPr indent="45720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" sz="1800"/>
              <a:t>Одной из главных целей педагогического коллектива сегодня становится формирование и развитие здоровьесберегающей образовательной среды, в которой школьник ведет здоровый образ жизни. Здоровьесберегающая среда в школе предоставляет каждому ученику реальную возможность получить полноценное образование, адекватное его потребностям и интересам.</a:t>
            </a:r>
            <a:endParaRPr sz="1800"/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1C232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5"/>
          <p:cNvSpPr txBox="1"/>
          <p:nvPr>
            <p:ph type="title"/>
          </p:nvPr>
        </p:nvSpPr>
        <p:spPr>
          <a:xfrm>
            <a:off x="311700" y="445025"/>
            <a:ext cx="8520600" cy="916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ru" sz="4200">
                <a:latin typeface="Trebuchet MS"/>
                <a:ea typeface="Trebuchet MS"/>
                <a:cs typeface="Trebuchet MS"/>
                <a:sym typeface="Trebuchet MS"/>
              </a:rPr>
              <a:t>Здоровьесберегающая среда – </a:t>
            </a:r>
            <a:endParaRPr b="1" sz="5800"/>
          </a:p>
        </p:txBody>
      </p:sp>
      <p:sp>
        <p:nvSpPr>
          <p:cNvPr id="66" name="Google Shape;66;p15"/>
          <p:cNvSpPr txBox="1"/>
          <p:nvPr>
            <p:ph idx="1" type="body"/>
          </p:nvPr>
        </p:nvSpPr>
        <p:spPr>
          <a:xfrm>
            <a:off x="311700" y="1709450"/>
            <a:ext cx="8520600" cy="285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just">
              <a:spcBef>
                <a:spcPts val="0"/>
              </a:spcBef>
              <a:spcAft>
                <a:spcPts val="1200"/>
              </a:spcAft>
              <a:buNone/>
            </a:pPr>
            <a:r>
              <a:rPr lang="ru" sz="1700">
                <a:solidFill>
                  <a:schemeClr val="dk1"/>
                </a:solidFill>
                <a:latin typeface="Trebuchet MS"/>
                <a:ea typeface="Trebuchet MS"/>
                <a:cs typeface="Trebuchet MS"/>
                <a:sym typeface="Trebuchet MS"/>
              </a:rPr>
              <a:t>это здоровое психолого-педагогическое пространство в образовательном учреждении. Это совокупность условий, организуемых администрацией школы, всем педагогическим коллективом при обязательном участии самих обучающихся, их родителей , воспитанников с целью обеспечения охраны и укрепления здоровья , создания оптимальных условий для профессиональной деятельности педагогов. В слагаемые этого пространства входит все то, с чем соприкасаются дети в течение дня. Это их взаимоотношения с родителями, со сверстниками, окружающая школьная среда, учебный процесс и деятельность во внеучебное время.</a:t>
            </a:r>
            <a:endParaRPr sz="23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93C47D"/>
        </a:solidFill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16"/>
          <p:cNvSpPr txBox="1"/>
          <p:nvPr>
            <p:ph type="title"/>
          </p:nvPr>
        </p:nvSpPr>
        <p:spPr>
          <a:xfrm>
            <a:off x="311700" y="709750"/>
            <a:ext cx="8520600" cy="57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 fontScale="9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 u="sng"/>
              <a:t>Основные задачи здоровьесберегающей среды:</a:t>
            </a:r>
            <a:endParaRPr b="1" u="sng"/>
          </a:p>
        </p:txBody>
      </p:sp>
      <p:sp>
        <p:nvSpPr>
          <p:cNvPr id="72" name="Google Shape;72;p16"/>
          <p:cNvSpPr txBox="1"/>
          <p:nvPr>
            <p:ph idx="1" type="body"/>
          </p:nvPr>
        </p:nvSpPr>
        <p:spPr>
          <a:xfrm>
            <a:off x="975750" y="1524500"/>
            <a:ext cx="7170600" cy="256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Оптимизация уровня образовательной нагрузки каждого ученика</a:t>
            </a:r>
            <a:endParaRPr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Проведение системы лечебно-оздоровительных мероприятий</a:t>
            </a:r>
            <a:endParaRPr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Реализация системы профилактических мероприятий</a:t>
            </a:r>
            <a:endParaRPr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Организация физкультурно-массовых мероприятий</a:t>
            </a:r>
            <a:endParaRPr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Оптимизация системы психологической помощи учащимся</a:t>
            </a:r>
            <a:endParaRPr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-"/>
            </a:pPr>
            <a:r>
              <a:rPr lang="ru">
                <a:solidFill>
                  <a:schemeClr val="dk1"/>
                </a:solidFill>
              </a:rPr>
              <a:t>Формирование благоприятного морально-психологического климата в ученических и педагогическом коллективах</a:t>
            </a:r>
            <a:endParaRPr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76A5AF"/>
        </a:solidFill>
      </p:bgPr>
    </p:bg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7"/>
          <p:cNvSpPr txBox="1"/>
          <p:nvPr>
            <p:ph type="title"/>
          </p:nvPr>
        </p:nvSpPr>
        <p:spPr>
          <a:xfrm>
            <a:off x="311700" y="165175"/>
            <a:ext cx="8520600" cy="93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/>
              <a:t>О</a:t>
            </a:r>
            <a:r>
              <a:rPr b="1" lang="ru"/>
              <a:t>сновные характеристики здоровьесберегающей образовательной среды:</a:t>
            </a:r>
            <a:endParaRPr b="1"/>
          </a:p>
        </p:txBody>
      </p:sp>
      <p:sp>
        <p:nvSpPr>
          <p:cNvPr id="78" name="Google Shape;78;p17"/>
          <p:cNvSpPr txBox="1"/>
          <p:nvPr>
            <p:ph idx="1" type="body"/>
          </p:nvPr>
        </p:nvSpPr>
        <p:spPr>
          <a:xfrm>
            <a:off x="311700" y="1311300"/>
            <a:ext cx="8520600" cy="3832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295275" lvl="0" marL="457200" rtl="0" algn="l">
              <a:lnSpc>
                <a:spcPct val="15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создание благоприятных условий учебно-воспитательного процесса, соответствующих не только требованиям СанПиНов, но и индивидуальным особенностям ребенка, создание благоприятного психологического климата;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социально-педагогическая работа по устранению влияния неблагоприятных факторов, выявленных в процессе исследования;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обеспечение рационального и сбалансированного питания;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организация качественного медицинского обслуживания;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создание нормативной базы образовательного учреждения, закрепляющей права и обязанности каждого участника образовательного процесса по сохранению и укреплению здоровья;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оптимальная, физиологически оправданная организация учебного процесса, использование средств оптимизации в учебном процессе;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учебно-методическое обеспечение, соответствующее разным адаптационным способностям обучающихся, коррекция содержания образования (внесение соответствующих изменений в учебные планы и программы);</a:t>
            </a:r>
            <a:endParaRPr sz="1050">
              <a:solidFill>
                <a:schemeClr val="dk1"/>
              </a:solidFill>
            </a:endParaRPr>
          </a:p>
          <a:p>
            <a:pPr indent="-295275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Char char="-"/>
            </a:pPr>
            <a:r>
              <a:rPr lang="ru" sz="1050">
                <a:solidFill>
                  <a:schemeClr val="dk1"/>
                </a:solidFill>
              </a:rPr>
              <a:t>введение личностно-ориентированного и дифференцированного подхода в преподавании учебных предметов и дисциплин;</a:t>
            </a:r>
            <a:endParaRPr sz="105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1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6FA8DC"/>
        </a:solidFill>
      </p:bgPr>
    </p:bg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8"/>
          <p:cNvSpPr txBox="1"/>
          <p:nvPr>
            <p:ph type="title"/>
          </p:nvPr>
        </p:nvSpPr>
        <p:spPr>
          <a:xfrm>
            <a:off x="464100" y="310125"/>
            <a:ext cx="8215800" cy="45864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294957" lvl="0" marL="457200" rtl="0" algn="l">
              <a:lnSpc>
                <a:spcPct val="150000"/>
              </a:lnSpc>
              <a:spcBef>
                <a:spcPts val="300"/>
              </a:spcBef>
              <a:spcAft>
                <a:spcPts val="0"/>
              </a:spcAft>
              <a:buSzPts val="1045"/>
              <a:buChar char="-"/>
            </a:pPr>
            <a:r>
              <a:rPr lang="ru" sz="1045"/>
              <a:t>организация внеучебной работы, направленная на реализацию потребностей и возможностей детей и преподавателей, формирование у них потребности в здоровом образе жизни; </a:t>
            </a:r>
            <a:endParaRPr sz="104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045"/>
              <a:t>обучение здоровому образу жизни;</a:t>
            </a:r>
            <a:endParaRPr sz="104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формирование физической культуры как фактора </a:t>
            </a:r>
            <a:r>
              <a:rPr lang="ru" sz="1135"/>
              <a:t>гармоничного</a:t>
            </a:r>
            <a:r>
              <a:rPr lang="ru" sz="1135"/>
              <a:t> развития физических и духовных качеств личности, организация групп для занятия физкультурой лиц с различной патологией; 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применение способов укрепления физического здоровья учащихся в процессе обучения;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изучение состояния здоровья учащихся, создание системы мониторинга здоровья и физического развития; 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исследование факторов риска заболеваемости;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исследование потребностей ребенка, формирование ценностного отношения к здоровью, формирование навыков здорового образа жизни, формирование культуры здоровья;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субъектное включение детей и подростков в организацию процесса здоровьесбережения;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изучение педагогического процесса, разработка и использование экспертно-функционального подхода, позволяющего анализировать влияние педагогического процесса, новых педагогических технологий на здоровье;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использование здоровьесберегающих технологий в учебно-воспитательном процессе;</a:t>
            </a:r>
            <a:endParaRPr sz="1135"/>
          </a:p>
          <a:p>
            <a:pPr indent="-294957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045"/>
              <a:buChar char="-"/>
            </a:pPr>
            <a:r>
              <a:rPr lang="ru" sz="1135"/>
              <a:t>разработка программ, позволяющих повысить информированность детей и подростков, родителей и педагогов в сфере сохранения и укрепления здоровья.</a:t>
            </a:r>
            <a:endParaRPr sz="1135"/>
          </a:p>
          <a:p>
            <a:pPr indent="0" lvl="0" marL="0" rtl="0" algn="l">
              <a:spcBef>
                <a:spcPts val="100"/>
              </a:spcBef>
              <a:spcAft>
                <a:spcPts val="0"/>
              </a:spcAft>
              <a:buSzPts val="990"/>
              <a:buNone/>
            </a:pPr>
            <a:r>
              <a:t/>
            </a:r>
            <a:endParaRPr sz="108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6D9EEB"/>
        </a:solidFill>
      </p:bgPr>
    </p:bg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9"/>
          <p:cNvSpPr txBox="1"/>
          <p:nvPr>
            <p:ph type="title"/>
          </p:nvPr>
        </p:nvSpPr>
        <p:spPr>
          <a:xfrm>
            <a:off x="311700" y="2559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350"/>
              <a:t>Формирование здоровьесберегающей среды в образовательном учреждении невозможно без методических преобразований, которые предполагают:</a:t>
            </a:r>
            <a:endParaRPr b="1" sz="3200"/>
          </a:p>
        </p:txBody>
      </p:sp>
      <p:sp>
        <p:nvSpPr>
          <p:cNvPr id="89" name="Google Shape;89;p19"/>
          <p:cNvSpPr txBox="1"/>
          <p:nvPr>
            <p:ph idx="1" type="body"/>
          </p:nvPr>
        </p:nvSpPr>
        <p:spPr>
          <a:xfrm>
            <a:off x="523050" y="1144900"/>
            <a:ext cx="8097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02498" lvl="0" marL="457200" rtl="0" algn="l">
              <a:lnSpc>
                <a:spcPct val="15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внесение новых элементов в структуру образовательного процесса;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изменение условий школьной среды и режима работы школы;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повышение заинтересованности и степени удовлетворенности школой у участников образовательного процесса;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повышение у школьников самооценки, самоуважения и уверенности в «управлении» своей жизнью, формирование культуры здоровья;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налаживание сотрудничества между школой и родителями;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улучшение материально-технической и учебной базы школы;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расширение межведомственного сотрудничества в реализации функции сохранения и укрепления здоровья детей;</a:t>
            </a:r>
            <a:endParaRPr sz="1163">
              <a:solidFill>
                <a:schemeClr val="dk1"/>
              </a:solidFill>
            </a:endParaRPr>
          </a:p>
          <a:p>
            <a:pPr indent="-302498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64"/>
              <a:buChar char="-"/>
            </a:pPr>
            <a:r>
              <a:rPr lang="ru" sz="1163">
                <a:solidFill>
                  <a:schemeClr val="dk1"/>
                </a:solidFill>
              </a:rPr>
              <a:t>разработку методики управления внедрением здоровьесберегающих технологий в образовательном учреждении.</a:t>
            </a:r>
            <a:endParaRPr sz="1163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500"/>
              </a:spcBef>
              <a:spcAft>
                <a:spcPts val="1200"/>
              </a:spcAft>
              <a:buSzPts val="1018"/>
              <a:buNone/>
            </a:pPr>
            <a:r>
              <a:t/>
            </a:r>
            <a:endParaRPr sz="1665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8E7CC3"/>
        </a:solidFill>
      </p:bgPr>
    </p:bg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20"/>
          <p:cNvSpPr txBox="1"/>
          <p:nvPr>
            <p:ph type="title"/>
          </p:nvPr>
        </p:nvSpPr>
        <p:spPr>
          <a:xfrm>
            <a:off x="311700" y="445025"/>
            <a:ext cx="8520600" cy="666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/>
              <a:t>Здоровье и безопасность образовательной среды</a:t>
            </a:r>
            <a:endParaRPr b="1"/>
          </a:p>
        </p:txBody>
      </p:sp>
      <p:sp>
        <p:nvSpPr>
          <p:cNvPr id="95" name="Google Shape;95;p20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b="1" i="1" lang="ru" sz="1350" u="sng">
                <a:solidFill>
                  <a:schemeClr val="dk1"/>
                </a:solidFill>
              </a:rPr>
              <a:t>Здоровье</a:t>
            </a:r>
            <a:r>
              <a:rPr lang="ru" sz="1350">
                <a:solidFill>
                  <a:schemeClr val="dk1"/>
                </a:solidFill>
              </a:rPr>
              <a:t> учащихся показывает качество образования страны. Успешность учебно-воспитательного процесса и правильное развитие учащегося будет идти только в комфортной и безопасной образовательной среде. В связи с этим встает вопрос о путях создания и поддержания психологически благоприятного климата в образовательном учреждении.</a:t>
            </a:r>
            <a:endParaRPr sz="1700">
              <a:solidFill>
                <a:schemeClr val="dk1"/>
              </a:solidFill>
            </a:endParaRPr>
          </a:p>
        </p:txBody>
      </p:sp>
      <p:sp>
        <p:nvSpPr>
          <p:cNvPr id="96" name="Google Shape;96;p20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b="1" i="1" lang="ru" sz="1350" u="sng">
                <a:solidFill>
                  <a:schemeClr val="dk1"/>
                </a:solidFill>
              </a:rPr>
              <a:t>Безопасность</a:t>
            </a:r>
            <a:r>
              <a:rPr lang="ru" sz="1350">
                <a:solidFill>
                  <a:schemeClr val="dk1"/>
                </a:solidFill>
              </a:rPr>
              <a:t> – залог человеческого развития. Если человек будет убежден в безопасности среды, где он обитает, то он чувствует себя в нем комфортно и соответственно, создаются условия, способствующие саморазвитию и самореализации учащихся. В настоящее время большое внимание стало уделяться критериям здоровья и безопасности,  как в государственной политике, так и в системе образования, чему способствовало ухудшение здоровья детей, увеличение уровня социальной дезадаптации, ухудшение уровня нравственной воспитанности в обществе.</a:t>
            </a:r>
            <a:endParaRPr sz="17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E06666"/>
        </a:solidFill>
      </p:bgPr>
    </p:bg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p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2400"/>
              <a:t>Безопасность образовательного учреждения:</a:t>
            </a:r>
            <a:endParaRPr b="1" sz="2400"/>
          </a:p>
        </p:txBody>
      </p:sp>
      <p:sp>
        <p:nvSpPr>
          <p:cNvPr id="102" name="Google Shape;102;p21"/>
          <p:cNvSpPr txBox="1"/>
          <p:nvPr>
            <p:ph idx="1" type="body"/>
          </p:nvPr>
        </p:nvSpPr>
        <p:spPr>
          <a:xfrm>
            <a:off x="311700" y="1349125"/>
            <a:ext cx="8520600" cy="3022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-3333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50"/>
              <a:buChar char="-"/>
            </a:pPr>
            <a:r>
              <a:rPr lang="ru" sz="1650">
                <a:solidFill>
                  <a:schemeClr val="dk1"/>
                </a:solidFill>
              </a:rPr>
              <a:t>это условия сохранения жизни и здоровья обучающихся, воспитанников и работников, а также материальных ценностей образовательного учреждения от возможных несчастных случаев, пожаров, аварий и других чрезвычайных ситуаций;</a:t>
            </a:r>
            <a:endParaRPr sz="1650">
              <a:solidFill>
                <a:schemeClr val="dk1"/>
              </a:solidFill>
            </a:endParaRPr>
          </a:p>
          <a:p>
            <a:pPr indent="-333375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50"/>
              <a:buChar char="-"/>
            </a:pPr>
            <a:r>
              <a:rPr lang="ru" sz="1650">
                <a:solidFill>
                  <a:schemeClr val="dk1"/>
                </a:solidFill>
              </a:rPr>
              <a:t>это система мер, принятых администрацией учреждения и государством, для защиты детей и имущества от внутренних и внешних угроз с учетом фактического состояния, технического состояния школы, условий организации учебно-воспитательного процесса, криминальной и техногенной обстановки, природной территории, предупреждения, пресечения и ликвидации последствий террористических акций.</a:t>
            </a:r>
            <a:endParaRPr sz="165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8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