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78" r:id="rId14"/>
    <p:sldId id="276" r:id="rId15"/>
    <p:sldId id="279" r:id="rId16"/>
    <p:sldId id="271" r:id="rId17"/>
    <p:sldId id="274" r:id="rId18"/>
    <p:sldId id="267" r:id="rId19"/>
    <p:sldId id="275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901F0-2254-46DD-B9A3-50172EC1528B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16789-F54B-4622-9BE2-19FCD38AB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1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png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1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slide" Target="slide5.xml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slide" Target="slide15.xml"/><Relationship Id="rId10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slide" Target="slide5.xml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slide" Target="slide16.xml"/><Relationship Id="rId10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png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9.png"/><Relationship Id="rId7" Type="http://schemas.openxmlformats.org/officeDocument/2006/relationships/image" Target="../media/image3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10" Type="http://schemas.openxmlformats.org/officeDocument/2006/relationships/image" Target="../media/image34.png"/><Relationship Id="rId4" Type="http://schemas.openxmlformats.org/officeDocument/2006/relationships/slide" Target="slide19.xml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" Target="slide5.xml"/><Relationship Id="rId7" Type="http://schemas.openxmlformats.org/officeDocument/2006/relationships/image" Target="../media/image3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3.png"/><Relationship Id="rId5" Type="http://schemas.openxmlformats.org/officeDocument/2006/relationships/slide" Target="slide20.xml"/><Relationship Id="rId10" Type="http://schemas.openxmlformats.org/officeDocument/2006/relationships/image" Target="../media/image29.jpeg"/><Relationship Id="rId4" Type="http://schemas.openxmlformats.org/officeDocument/2006/relationships/image" Target="../media/image9.pn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slide" Target="slide13.xml"/><Relationship Id="rId5" Type="http://schemas.openxmlformats.org/officeDocument/2006/relationships/slide" Target="slide17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slide" Target="slide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slide" Target="slide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8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slide" Target="slide9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slide" Target="slide10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rofessional\Desktop\1610168607_5-p-fon-dlya-prezentatsii-po-zozh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00042"/>
            <a:ext cx="5614998" cy="1143000"/>
          </a:xfrm>
          <a:solidFill>
            <a:schemeClr val="accent5">
              <a:lumMod val="60000"/>
              <a:lumOff val="40000"/>
            </a:schemeClr>
          </a:solidFill>
          <a:ln w="3175"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I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тип ССС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Bookman Old Styl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214554"/>
            <a:ext cx="2178560" cy="439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214554"/>
            <a:ext cx="2285984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2143108" y="2428868"/>
            <a:ext cx="52864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ПРИКЛЮЧЕНИЯ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 СЕЛЕ»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31" name="Picture 7" descr="C:\Users\Professional\Desktop\wooden-sign-in-direction-shape_7891-198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090989"/>
            <a:ext cx="2767011" cy="2767011"/>
          </a:xfrm>
          <a:prstGeom prst="rect">
            <a:avLst/>
          </a:prstGeom>
          <a:noFill/>
        </p:spPr>
      </p:pic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 rot="21155594">
            <a:off x="3972875" y="4656385"/>
            <a:ext cx="2471726" cy="839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hlinkshowjump?jump=nextslide"/>
              </a:rPr>
              <a:t>ИГРАТЬ</a:t>
            </a:r>
            <a:endParaRPr lang="ru-RU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" action="ppaction://hlinkshowjump?jump=nextslid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85728"/>
            <a:ext cx="4329114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ХАТЕ ТАНЯ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42910" y="142852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14348" y="428604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3857628"/>
            <a:ext cx="1581152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714356"/>
            <a:ext cx="722884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13"/>
          <p:cNvSpPr txBox="1">
            <a:spLocks/>
          </p:cNvSpPr>
          <p:nvPr/>
        </p:nvSpPr>
        <p:spPr>
          <a:xfrm rot="21257066">
            <a:off x="7239416" y="368260"/>
            <a:ext cx="1685908" cy="5703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24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7" action="ppaction://hlinksldjump"/>
              </a:rPr>
              <a:t>ДАЛЕЕ</a:t>
            </a:r>
            <a:endParaRPr kumimoji="0" lang="ru-RU" sz="24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9"/>
          <p:cNvSpPr txBox="1">
            <a:spLocks/>
          </p:cNvSpPr>
          <p:nvPr/>
        </p:nvSpPr>
        <p:spPr>
          <a:xfrm>
            <a:off x="1500166" y="6215082"/>
            <a:ext cx="6786610" cy="46278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Речевая инстр.:  Это Таня. Кто живет в хате?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357166"/>
            <a:ext cx="4614866" cy="50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ХАТЕ ПЕТЯ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42910" y="142852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14348" y="428604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714752"/>
            <a:ext cx="1500188" cy="139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714356"/>
            <a:ext cx="722884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13"/>
          <p:cNvSpPr txBox="1">
            <a:spLocks/>
          </p:cNvSpPr>
          <p:nvPr/>
        </p:nvSpPr>
        <p:spPr>
          <a:xfrm rot="21257066">
            <a:off x="7239416" y="368260"/>
            <a:ext cx="1685908" cy="5703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6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7" action="ppaction://hlinksldjump"/>
              </a:rPr>
              <a:t>ДАЛЕЕ</a:t>
            </a:r>
            <a:endParaRPr kumimoji="0" lang="ru-RU" sz="26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9"/>
          <p:cNvSpPr txBox="1">
            <a:spLocks/>
          </p:cNvSpPr>
          <p:nvPr/>
        </p:nvSpPr>
        <p:spPr>
          <a:xfrm>
            <a:off x="1500166" y="6215082"/>
            <a:ext cx="6786610" cy="46278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Речевая инстр.:  Это Петя. Кто живет в хате?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2050" name="Picture 2" descr="C:\Users\Professional\Desktop\20935547_3072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1142984"/>
            <a:ext cx="5262570" cy="2960196"/>
          </a:xfrm>
          <a:prstGeom prst="rect">
            <a:avLst/>
          </a:prstGeom>
          <a:noFill/>
        </p:spPr>
      </p:pic>
      <p:pic>
        <p:nvPicPr>
          <p:cNvPr id="6" name="Picture 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13"/>
          <p:cNvSpPr txBox="1">
            <a:spLocks/>
          </p:cNvSpPr>
          <p:nvPr/>
        </p:nvSpPr>
        <p:spPr>
          <a:xfrm rot="21257066">
            <a:off x="7239415" y="296822"/>
            <a:ext cx="1685908" cy="5703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6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6" action="ppaction://hlinksldjump"/>
              </a:rPr>
              <a:t>ДАЛЕЕ</a:t>
            </a:r>
            <a:endParaRPr kumimoji="0" lang="ru-RU" sz="26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rofessional\Desktop\1610168607_5-p-fon-dlya-prezentatsii-po-zozh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«Мой, моя, мои, моё»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Цели: 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Учить четко произносить слова слоговой структуры 1-го типа.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Упражнять в согласовании притяжательного местоимения «моя», «мое», «мои» с именами существительными в роде и числе.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Расширять и активизировать словарный запас.</a:t>
            </a:r>
          </a:p>
          <a:p>
            <a:pPr>
              <a:buNone/>
            </a:pP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30982" y="0"/>
            <a:ext cx="1613018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13"/>
          <p:cNvSpPr>
            <a:spLocks noGrp="1"/>
          </p:cNvSpPr>
          <p:nvPr>
            <p:ph sz="half" idx="2"/>
          </p:nvPr>
        </p:nvSpPr>
        <p:spPr>
          <a:xfrm rot="21257066">
            <a:off x="7433883" y="296822"/>
            <a:ext cx="1685908" cy="5703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sldjump"/>
              </a:rPr>
              <a:t>ДАЛЕЕ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1610168607_5-p-fon-dlya-prezentatsii-po-zozh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214282" y="214290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500042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 rot="21299476">
            <a:off x="7377397" y="352113"/>
            <a:ext cx="1543032" cy="50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далее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143240" y="285728"/>
            <a:ext cx="428628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Дыня, пони, муха, кеды, вата, хата, кофе, духи.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3" descr="C:\Users\Professional\Desktop\treasure-40020_128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143248"/>
            <a:ext cx="3687729" cy="3500462"/>
          </a:xfrm>
          <a:prstGeom prst="rect">
            <a:avLst/>
          </a:prstGeom>
          <a:noFill/>
        </p:spPr>
      </p:pic>
      <p:pic>
        <p:nvPicPr>
          <p:cNvPr id="11" name="Picture 6" descr="C:\Users\Professional\Desktop\fly-clip-art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025479">
            <a:off x="398713" y="2209728"/>
            <a:ext cx="1127975" cy="774014"/>
          </a:xfrm>
          <a:prstGeom prst="rect">
            <a:avLst/>
          </a:prstGeom>
          <a:noFill/>
        </p:spPr>
      </p:pic>
      <p:pic>
        <p:nvPicPr>
          <p:cNvPr id="12" name="Picture 4" descr="C:\Users\Professional\Desktop\mug-coffee-clip-art-4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00232" y="1357298"/>
            <a:ext cx="1915055" cy="1290747"/>
          </a:xfrm>
          <a:prstGeom prst="rect">
            <a:avLst/>
          </a:prstGeom>
          <a:noFill/>
        </p:spPr>
      </p:pic>
      <p:pic>
        <p:nvPicPr>
          <p:cNvPr id="13" name="Picture 5" descr="C:\Users\Professional\Desktop\элексир-влюбленности-розовый-флакон-духов-с-сердцами-10026321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285860"/>
            <a:ext cx="1647828" cy="1647828"/>
          </a:xfrm>
          <a:prstGeom prst="rect">
            <a:avLst/>
          </a:prstGeom>
          <a:noFill/>
        </p:spPr>
      </p:pic>
      <p:pic>
        <p:nvPicPr>
          <p:cNvPr id="14" name="Picture 4" descr="C:\Users\Professional\Desktop\dynja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1214422"/>
            <a:ext cx="1914495" cy="1595412"/>
          </a:xfrm>
          <a:prstGeom prst="rect">
            <a:avLst/>
          </a:prstGeom>
          <a:noFill/>
        </p:spPr>
      </p:pic>
      <p:pic>
        <p:nvPicPr>
          <p:cNvPr id="15" name="Picture 3" descr="C:\Users\Professional\Desktop\depositphotos_51524773-stock-illustration-traditional-ukrainian-rural-house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786058"/>
            <a:ext cx="2643186" cy="1982390"/>
          </a:xfrm>
          <a:prstGeom prst="rect">
            <a:avLst/>
          </a:prstGeom>
          <a:noFill/>
        </p:spPr>
      </p:pic>
      <p:pic>
        <p:nvPicPr>
          <p:cNvPr id="16" name="Picture 2" descr="C:\Users\Professional\Desktop\ali_0152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90100">
            <a:off x="6898584" y="2540874"/>
            <a:ext cx="2428852" cy="2428852"/>
          </a:xfrm>
          <a:prstGeom prst="rect">
            <a:avLst/>
          </a:prstGeom>
          <a:noFill/>
        </p:spPr>
      </p:pic>
      <p:pic>
        <p:nvPicPr>
          <p:cNvPr id="17" name="Picture 7" descr="C:\Users\Professional\Desktop\kedy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14810" y="5072074"/>
            <a:ext cx="1830737" cy="1414661"/>
          </a:xfrm>
          <a:prstGeom prst="rect">
            <a:avLst/>
          </a:prstGeom>
          <a:noFill/>
        </p:spPr>
      </p:pic>
      <p:pic>
        <p:nvPicPr>
          <p:cNvPr id="18" name="Picture 5" descr="C:\Users\Professional\Desktop\mylittlepony017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572264" y="4572008"/>
            <a:ext cx="2371116" cy="18270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215081"/>
            <a:ext cx="8786842" cy="64291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Речевая инстр.: Назови все предметы, нажимая на них . </a:t>
            </a:r>
          </a:p>
          <a:p>
            <a:pPr algn="ctr"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1610168607_5-p-fon-dlya-prezentatsii-po-zozh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214282" y="214290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500042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2">
            <a:hlinkClick r:id="rId5" action="ppaction://hlinksldjump"/>
          </p:cNvPr>
          <p:cNvSpPr txBox="1">
            <a:spLocks/>
          </p:cNvSpPr>
          <p:nvPr/>
        </p:nvSpPr>
        <p:spPr>
          <a:xfrm rot="21299476">
            <a:off x="7377397" y="352113"/>
            <a:ext cx="1543032" cy="50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далее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143240" y="285728"/>
            <a:ext cx="428628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Дыня, пони, муха, кеды, вата, хата, кофе, духи.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3" descr="C:\Users\Professional\Desktop\treasure-40020_128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143248"/>
            <a:ext cx="3687729" cy="3500462"/>
          </a:xfrm>
          <a:prstGeom prst="rect">
            <a:avLst/>
          </a:prstGeom>
          <a:noFill/>
        </p:spPr>
      </p:pic>
      <p:pic>
        <p:nvPicPr>
          <p:cNvPr id="11" name="Picture 6" descr="C:\Users\Professional\Desktop\fly-clip-art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025479">
            <a:off x="398713" y="2209728"/>
            <a:ext cx="1127975" cy="774014"/>
          </a:xfrm>
          <a:prstGeom prst="rect">
            <a:avLst/>
          </a:prstGeom>
          <a:noFill/>
        </p:spPr>
      </p:pic>
      <p:pic>
        <p:nvPicPr>
          <p:cNvPr id="12" name="Picture 4" descr="C:\Users\Professional\Desktop\mug-coffee-clip-art-4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00232" y="1357298"/>
            <a:ext cx="1915055" cy="1290747"/>
          </a:xfrm>
          <a:prstGeom prst="rect">
            <a:avLst/>
          </a:prstGeom>
          <a:noFill/>
        </p:spPr>
      </p:pic>
      <p:pic>
        <p:nvPicPr>
          <p:cNvPr id="13" name="Picture 5" descr="C:\Users\Professional\Desktop\элексир-влюбленности-розовый-флакон-духов-с-сердцами-10026321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285860"/>
            <a:ext cx="1647828" cy="1647828"/>
          </a:xfrm>
          <a:prstGeom prst="rect">
            <a:avLst/>
          </a:prstGeom>
          <a:noFill/>
        </p:spPr>
      </p:pic>
      <p:pic>
        <p:nvPicPr>
          <p:cNvPr id="14" name="Picture 4" descr="C:\Users\Professional\Desktop\dynja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1214422"/>
            <a:ext cx="1914495" cy="1595412"/>
          </a:xfrm>
          <a:prstGeom prst="rect">
            <a:avLst/>
          </a:prstGeom>
          <a:noFill/>
        </p:spPr>
      </p:pic>
      <p:pic>
        <p:nvPicPr>
          <p:cNvPr id="15" name="Picture 3" descr="C:\Users\Professional\Desktop\depositphotos_51524773-stock-illustration-traditional-ukrainian-rural-house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786058"/>
            <a:ext cx="2643186" cy="1982390"/>
          </a:xfrm>
          <a:prstGeom prst="rect">
            <a:avLst/>
          </a:prstGeom>
          <a:noFill/>
        </p:spPr>
      </p:pic>
      <p:pic>
        <p:nvPicPr>
          <p:cNvPr id="16" name="Picture 2" descr="C:\Users\Professional\Desktop\ali_0152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90100">
            <a:off x="6898584" y="2540874"/>
            <a:ext cx="2428852" cy="2428852"/>
          </a:xfrm>
          <a:prstGeom prst="rect">
            <a:avLst/>
          </a:prstGeom>
          <a:noFill/>
        </p:spPr>
      </p:pic>
      <p:pic>
        <p:nvPicPr>
          <p:cNvPr id="17" name="Picture 7" descr="C:\Users\Professional\Desktop\kedy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14810" y="5072074"/>
            <a:ext cx="1830737" cy="1414661"/>
          </a:xfrm>
          <a:prstGeom prst="rect">
            <a:avLst/>
          </a:prstGeom>
          <a:noFill/>
        </p:spPr>
      </p:pic>
      <p:pic>
        <p:nvPicPr>
          <p:cNvPr id="18" name="Picture 5" descr="C:\Users\Professional\Desktop\mylittlepony017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572264" y="4572008"/>
            <a:ext cx="2371116" cy="18270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215081"/>
            <a:ext cx="8786842" cy="642919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Речевая инстр.: Спрячь все в сундук. Это все теперь твоё. Перечисли содержимое твоего сундука используя слова «мой», «моя», «моё», «мои».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24884E-6 L 0.03142 0.27267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18039E-7 L -0.14184 0.36726 " pathEditMode="relative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3.3025E-6 L -0.2441 0.31475 " pathEditMode="relative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6.47549E-6 L -0.45677 0.41976 " pathEditMode="relative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2.65495E-6 L -0.19687 0.1154 " pathEditMode="relative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2.16466E-6 L -0.54341 0.25162 " pathEditMode="relative" ptsTypes="AA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17 -0.01873 L -0.47031 -0.15518 " pathEditMode="relative" ptsTypes="AA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577 -0.08927 L -0.60035 -0.13136 " pathEditMode="relative" ptsTypes="AA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5" name="Picture 2" descr="C:\Users\Professional\Desktop\20935547_3072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1142984"/>
            <a:ext cx="5262570" cy="2960196"/>
          </a:xfrm>
          <a:prstGeom prst="rect">
            <a:avLst/>
          </a:prstGeom>
          <a:noFill/>
        </p:spPr>
      </p:pic>
      <p:pic>
        <p:nvPicPr>
          <p:cNvPr id="6" name="Picture 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13"/>
          <p:cNvSpPr txBox="1">
            <a:spLocks/>
          </p:cNvSpPr>
          <p:nvPr/>
        </p:nvSpPr>
        <p:spPr>
          <a:xfrm rot="21257066">
            <a:off x="7239415" y="296822"/>
            <a:ext cx="1685908" cy="5703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6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6" action="ppaction://hlinksldjump"/>
              </a:rPr>
              <a:t>ДАЛЕЕ</a:t>
            </a:r>
            <a:endParaRPr kumimoji="0" lang="ru-RU" sz="26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1610168607_5-p-fon-dlya-prezentatsii-po-zozh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 «Кого не стало?»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Цели: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Учить четко произносить слова слоговой структуры 1-го типа при образовании имен существительных родительного падежа единственного числа.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Развивать зрительное внимание и память.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>
            <a:hlinkClick r:id="rId4" action="ppaction://hlinksldjump"/>
          </p:cNvPr>
          <p:cNvSpPr txBox="1">
            <a:spLocks/>
          </p:cNvSpPr>
          <p:nvPr/>
        </p:nvSpPr>
        <p:spPr>
          <a:xfrm rot="21299476">
            <a:off x="7377397" y="352113"/>
            <a:ext cx="1543032" cy="50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" action="ppaction://noaction"/>
              </a:rPr>
              <a:t>далее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357166"/>
            <a:ext cx="4471990" cy="582594"/>
          </a:xfrm>
        </p:spPr>
        <p:txBody>
          <a:bodyPr>
            <a:no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Тётя, дядя, Петя, Катя, Таня, Витя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14282" y="5643578"/>
            <a:ext cx="8715436" cy="121442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Речевая инстр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.:(логопед нажимает на жителей села по очереди  и называет их, после чего предлагает повторить ребенку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</a:t>
            </a:r>
            <a: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Давай познакомимся и жителями села поближе. Это тётя и т.д. </a:t>
            </a:r>
            <a:endParaRPr lang="ru-RU" sz="3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 rot="21299476">
            <a:off x="7581653" y="352114"/>
            <a:ext cx="1543032" cy="50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4" action="ppaction://hlinksldjump"/>
              </a:rPr>
              <a:t> далее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14282" y="214290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85720" y="500042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Users\Professional\Desktop\20c5e56c764ca60e5ce5d79a87fe2cb3--family-theme-clipart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1917297"/>
            <a:ext cx="1111251" cy="3022997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071678"/>
            <a:ext cx="1013813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456995"/>
            <a:ext cx="1341937" cy="21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2714620"/>
            <a:ext cx="992190" cy="201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3780792"/>
            <a:ext cx="1100141" cy="21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3362978"/>
            <a:ext cx="1214446" cy="229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0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30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 tmFilter="0, 0; .2, .5; .8, .5; 1, 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500" autoRev="1" fill="hold"/>
                                        <p:tgtEl>
                                          <p:spTgt spid="30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329642" cy="85725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Речевая инстр.: </a:t>
            </a:r>
            <a:r>
              <a:rPr lang="ru-RU" sz="2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(логопед нажимает на жителей по очереди)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Кого не стало?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 rot="21299476">
            <a:off x="7377397" y="352113"/>
            <a:ext cx="1543032" cy="50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далее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14282" y="214290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85720" y="500042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143240" y="357166"/>
            <a:ext cx="392909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Тётя, дядя, Петя, Катя, Таня, Витя</a:t>
            </a:r>
            <a:endParaRPr kumimoji="0" lang="ru-RU" sz="2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071678"/>
            <a:ext cx="1013813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2714620"/>
            <a:ext cx="992190" cy="201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456995"/>
            <a:ext cx="1341937" cy="21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3362978"/>
            <a:ext cx="1214446" cy="229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 descr="C:\Users\Professional\Desktop\20c5e56c764ca60e5ce5d79a87fe2cb3--family-theme-clipart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1917297"/>
            <a:ext cx="1111251" cy="3022997"/>
          </a:xfrm>
          <a:prstGeom prst="rect">
            <a:avLst/>
          </a:prstGeom>
          <a:noFill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3780792"/>
            <a:ext cx="1100141" cy="21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rofessional\Desktop\e31046ad7c626e9df68c766a2a92fc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5844" cy="6929486"/>
          </a:xfrm>
          <a:prstGeom prst="rect">
            <a:avLst/>
          </a:prstGeom>
          <a:noFill/>
        </p:spPr>
      </p:pic>
      <p:pic>
        <p:nvPicPr>
          <p:cNvPr id="2053" name="Picture 5" descr="C:\Users\Professional\Desktop\114708124_large__6_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161297"/>
            <a:ext cx="4572032" cy="5696703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740717" y="2323468"/>
            <a:ext cx="2286016" cy="642942"/>
          </a:xfrm>
        </p:spPr>
        <p:txBody>
          <a:bodyPr>
            <a:prstTxWarp prst="textFadeLeft">
              <a:avLst>
                <a:gd name="adj" fmla="val 17454"/>
              </a:avLst>
            </a:prstTxWarp>
            <a:no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«Сельские жители»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 rot="21276872">
            <a:off x="4127687" y="3015068"/>
            <a:ext cx="2096310" cy="685791"/>
          </a:xfrm>
        </p:spPr>
        <p:txBody>
          <a:bodyPr>
            <a:prstTxWarp prst="textCascadeUp">
              <a:avLst>
                <a:gd name="adj" fmla="val 66909"/>
              </a:avLst>
            </a:prstTxWarp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sldjump"/>
              </a:rPr>
              <a:t>«Кого не стало?»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Заголовок 8"/>
          <p:cNvSpPr>
            <a:spLocks noGrp="1"/>
          </p:cNvSpPr>
          <p:nvPr>
            <p:ph sz="half" idx="2"/>
          </p:nvPr>
        </p:nvSpPr>
        <p:spPr>
          <a:xfrm rot="552813">
            <a:off x="5617386" y="3737415"/>
            <a:ext cx="2407108" cy="614354"/>
          </a:xfrm>
        </p:spPr>
        <p:txBody>
          <a:bodyPr>
            <a:prstTxWarp prst="textFadeLeft">
              <a:avLst>
                <a:gd name="adj" fmla="val 0"/>
              </a:avLst>
            </a:prstTxWarp>
            <a:noAutofit/>
          </a:bodyPr>
          <a:lstStyle/>
          <a:p>
            <a:pPr>
              <a:buNone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«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6" action="ppaction://hlinksldjump"/>
              </a:rPr>
              <a:t>Мой, моя, </a:t>
            </a: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6" action="ppaction://hlinksldjump"/>
              </a:rPr>
              <a:t>моё, мои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6" action="ppaction://hlinksldjump"/>
              </a:rPr>
              <a:t>»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5" name="Picture 2" descr="C:\Users\Professional\Desktop\20935547_3072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1142984"/>
            <a:ext cx="5262570" cy="2960196"/>
          </a:xfrm>
          <a:prstGeom prst="rect">
            <a:avLst/>
          </a:prstGeom>
          <a:noFill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2">
            <a:hlinkClick r:id="rId5" action="ppaction://hlinksldjump"/>
          </p:cNvPr>
          <p:cNvSpPr txBox="1">
            <a:spLocks/>
          </p:cNvSpPr>
          <p:nvPr/>
        </p:nvSpPr>
        <p:spPr>
          <a:xfrm rot="21299476">
            <a:off x="7377397" y="352113"/>
            <a:ext cx="1543032" cy="509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далее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rofessional\Desktop\1610168607_5-p-fon-dlya-prezentatsii-po-zozh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 «Сельские жители»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Цели: 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Учить четко произносить слова слоговой структуры 1-го типа.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Тренировать в употреблении предлога «в».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Учится составлять простые предложения.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Расширять и активизировать словарный запас.</a:t>
            </a:r>
          </a:p>
          <a:p>
            <a:pPr>
              <a:buNone/>
            </a:pP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30982" y="0"/>
            <a:ext cx="1613018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13"/>
          <p:cNvSpPr>
            <a:spLocks noGrp="1"/>
          </p:cNvSpPr>
          <p:nvPr>
            <p:ph sz="half" idx="2"/>
          </p:nvPr>
        </p:nvSpPr>
        <p:spPr>
          <a:xfrm rot="21257066">
            <a:off x="7433883" y="296822"/>
            <a:ext cx="1685908" cy="570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sldjump"/>
              </a:rPr>
              <a:t>ДАЛЕЕ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357166"/>
            <a:ext cx="35719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В ХАТЕ БАБА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500166" y="6215082"/>
            <a:ext cx="6786610" cy="462781"/>
          </a:xfrm>
        </p:spPr>
        <p:txBody>
          <a:bodyPr>
            <a:normAutofit/>
          </a:bodyPr>
          <a:lstStyle/>
          <a:p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Речевая инстр.:  Это баба. Кто живет в хате?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42910" y="142852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1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3643314"/>
            <a:ext cx="144836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642918"/>
            <a:ext cx="722884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 rot="21186215">
            <a:off x="7396172" y="375223"/>
            <a:ext cx="1518613" cy="4639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ДАЛЕЕ</a:t>
            </a:r>
            <a:endParaRPr lang="ru-RU" sz="3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71472" y="357166"/>
            <a:ext cx="2757478" cy="468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Речевой материал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500042"/>
            <a:ext cx="4500594" cy="571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ХАТЕ ДЕДА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500034" y="357166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642918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13"/>
          <p:cNvSpPr txBox="1">
            <a:spLocks/>
          </p:cNvSpPr>
          <p:nvPr/>
        </p:nvSpPr>
        <p:spPr>
          <a:xfrm rot="21257066">
            <a:off x="7239415" y="296822"/>
            <a:ext cx="1685908" cy="5703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26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ДАЛЕЕ</a:t>
            </a:r>
            <a:endParaRPr kumimoji="0" lang="ru-RU" sz="26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3714752"/>
            <a:ext cx="150019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714356"/>
            <a:ext cx="722884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Текст 9"/>
          <p:cNvSpPr txBox="1">
            <a:spLocks/>
          </p:cNvSpPr>
          <p:nvPr/>
        </p:nvSpPr>
        <p:spPr>
          <a:xfrm>
            <a:off x="1500166" y="6215082"/>
            <a:ext cx="6786610" cy="46278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Речевая инстр.:  Это деда. Кто живет в хате?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85728"/>
            <a:ext cx="4429156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ХАТЕ ТЁТЯ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42910" y="142852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14348" y="428604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13"/>
          <p:cNvSpPr txBox="1">
            <a:spLocks/>
          </p:cNvSpPr>
          <p:nvPr/>
        </p:nvSpPr>
        <p:spPr>
          <a:xfrm rot="21257066">
            <a:off x="7239414" y="296822"/>
            <a:ext cx="1685908" cy="5703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6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ДАЛЕЕ</a:t>
            </a:r>
            <a:endParaRPr kumimoji="0" lang="ru-RU" sz="26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3786190"/>
            <a:ext cx="1438279" cy="130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714356"/>
            <a:ext cx="722884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Текст 9"/>
          <p:cNvSpPr txBox="1">
            <a:spLocks/>
          </p:cNvSpPr>
          <p:nvPr/>
        </p:nvSpPr>
        <p:spPr>
          <a:xfrm>
            <a:off x="1500166" y="6215082"/>
            <a:ext cx="6786610" cy="46278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Речевая инстр.:  Это тётя. Кто живет в хате?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74638"/>
            <a:ext cx="35719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ХАТЕ ДЯДЯ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42910" y="142852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14348" y="428604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13"/>
          <p:cNvSpPr txBox="1">
            <a:spLocks/>
          </p:cNvSpPr>
          <p:nvPr/>
        </p:nvSpPr>
        <p:spPr>
          <a:xfrm rot="21257066">
            <a:off x="7239415" y="368260"/>
            <a:ext cx="1685908" cy="5703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6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ДАЛЕЕ</a:t>
            </a:r>
            <a:endParaRPr kumimoji="0" lang="ru-RU" sz="26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3786190"/>
            <a:ext cx="158698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642918"/>
            <a:ext cx="722884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Текст 9"/>
          <p:cNvSpPr txBox="1">
            <a:spLocks/>
          </p:cNvSpPr>
          <p:nvPr/>
        </p:nvSpPr>
        <p:spPr>
          <a:xfrm>
            <a:off x="1500166" y="6215082"/>
            <a:ext cx="6786610" cy="46278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Речевая инстр.:  Это дядя. Кто живет в хате?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274638"/>
            <a:ext cx="3786214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ХАТЕ КАТЯ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42910" y="142852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14348" y="428604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13"/>
          <p:cNvSpPr txBox="1">
            <a:spLocks/>
          </p:cNvSpPr>
          <p:nvPr/>
        </p:nvSpPr>
        <p:spPr>
          <a:xfrm rot="21257066">
            <a:off x="7239415" y="368260"/>
            <a:ext cx="1685908" cy="5703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6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ДАЛЕЕ</a:t>
            </a:r>
            <a:endParaRPr kumimoji="0" lang="ru-RU" sz="26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3500438"/>
            <a:ext cx="149066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571480"/>
            <a:ext cx="722884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Текст 9"/>
          <p:cNvSpPr txBox="1">
            <a:spLocks/>
          </p:cNvSpPr>
          <p:nvPr/>
        </p:nvSpPr>
        <p:spPr>
          <a:xfrm>
            <a:off x="1500166" y="6215082"/>
            <a:ext cx="6786610" cy="46278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Речевая инстр.:  Это Катя. Кто живет в хате?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ofessional\Desktop\art-leto-solnce-lug-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85728"/>
            <a:ext cx="4286280" cy="571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ХАТЕ ВИТЯ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42910" y="142852"/>
            <a:ext cx="2571768" cy="85725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14348" y="428604"/>
            <a:ext cx="247172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Речевой материал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3445" y="0"/>
            <a:ext cx="172055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13"/>
          <p:cNvSpPr txBox="1">
            <a:spLocks/>
          </p:cNvSpPr>
          <p:nvPr/>
        </p:nvSpPr>
        <p:spPr>
          <a:xfrm rot="21257066">
            <a:off x="7239416" y="368260"/>
            <a:ext cx="1685908" cy="5703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6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ДАЛЕЕ</a:t>
            </a:r>
            <a:endParaRPr kumimoji="0" lang="ru-RU" sz="26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3786190"/>
            <a:ext cx="1438276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714356"/>
            <a:ext cx="722884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Текст 9"/>
          <p:cNvSpPr txBox="1">
            <a:spLocks/>
          </p:cNvSpPr>
          <p:nvPr/>
        </p:nvSpPr>
        <p:spPr>
          <a:xfrm>
            <a:off x="1500166" y="6215082"/>
            <a:ext cx="6786610" cy="46278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Речевая инстр.:  Это Витя. Кто живет в хате?</a:t>
            </a:r>
            <a:endParaRPr kumimoji="0" lang="ru-R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458</Words>
  <PresentationFormat>Экран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I тип ССС</vt:lpstr>
      <vt:lpstr>«Сельские жители»</vt:lpstr>
      <vt:lpstr>Игра «Сельские жители»</vt:lpstr>
      <vt:lpstr>     В ХАТЕ БАБА</vt:lpstr>
      <vt:lpstr>В ХАТЕ ДЕДА</vt:lpstr>
      <vt:lpstr>В ХАТЕ ТЁТЯ</vt:lpstr>
      <vt:lpstr>В ХАТЕ ДЯДЯ</vt:lpstr>
      <vt:lpstr>В ХАТЕ КАТЯ</vt:lpstr>
      <vt:lpstr>В ХАТЕ ВИТЯ</vt:lpstr>
      <vt:lpstr>В ХАТЕ ТАНЯ</vt:lpstr>
      <vt:lpstr>В ХАТЕ ПЕТЯ</vt:lpstr>
      <vt:lpstr>Слайд 12</vt:lpstr>
      <vt:lpstr>Игра «Мой, моя, мои, моё»</vt:lpstr>
      <vt:lpstr>Слайд 14</vt:lpstr>
      <vt:lpstr>Слайд 15</vt:lpstr>
      <vt:lpstr>Слайд 16</vt:lpstr>
      <vt:lpstr>Игра «Кого не стало?»</vt:lpstr>
      <vt:lpstr>Тётя, дядя, Петя, Катя, Таня, Витя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тип ССС</dc:title>
  <dc:creator>Professional</dc:creator>
  <cp:lastModifiedBy>User Windows</cp:lastModifiedBy>
  <cp:revision>68</cp:revision>
  <dcterms:created xsi:type="dcterms:W3CDTF">2021-04-26T13:47:59Z</dcterms:created>
  <dcterms:modified xsi:type="dcterms:W3CDTF">2021-04-30T07:59:48Z</dcterms:modified>
</cp:coreProperties>
</file>