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1" r:id="rId10"/>
    <p:sldId id="274" r:id="rId11"/>
    <p:sldId id="265" r:id="rId12"/>
    <p:sldId id="266" r:id="rId13"/>
    <p:sldId id="267" r:id="rId14"/>
    <p:sldId id="275" r:id="rId15"/>
    <p:sldId id="268" r:id="rId16"/>
    <p:sldId id="269" r:id="rId17"/>
    <p:sldId id="270" r:id="rId18"/>
    <p:sldId id="271" r:id="rId19"/>
    <p:sldId id="272" r:id="rId20"/>
    <p:sldId id="273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828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5.jpeg"/><Relationship Id="rId3" Type="http://schemas.openxmlformats.org/officeDocument/2006/relationships/image" Target="../media/image5.png"/><Relationship Id="rId7" Type="http://schemas.openxmlformats.org/officeDocument/2006/relationships/image" Target="../media/image29.gif"/><Relationship Id="rId12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11" Type="http://schemas.openxmlformats.org/officeDocument/2006/relationships/image" Target="../media/image33.jpe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4.png"/><Relationship Id="rId9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5.png"/><Relationship Id="rId7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5" Type="http://schemas.openxmlformats.org/officeDocument/2006/relationships/slide" Target="slide14.xml"/><Relationship Id="rId10" Type="http://schemas.openxmlformats.org/officeDocument/2006/relationships/image" Target="../media/image40.png"/><Relationship Id="rId4" Type="http://schemas.openxmlformats.org/officeDocument/2006/relationships/image" Target="../media/image4.png"/><Relationship Id="rId9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5.png"/><Relationship Id="rId7" Type="http://schemas.openxmlformats.org/officeDocument/2006/relationships/image" Target="../media/image4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png"/><Relationship Id="rId5" Type="http://schemas.openxmlformats.org/officeDocument/2006/relationships/slide" Target="slide17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5.png"/><Relationship Id="rId7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png"/><Relationship Id="rId5" Type="http://schemas.openxmlformats.org/officeDocument/2006/relationships/slide" Target="slide18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5.png"/><Relationship Id="rId7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7.png"/><Relationship Id="rId5" Type="http://schemas.openxmlformats.org/officeDocument/2006/relationships/slide" Target="slide19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5.png"/><Relationship Id="rId7" Type="http://schemas.openxmlformats.org/officeDocument/2006/relationships/image" Target="../media/image5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0.png"/><Relationship Id="rId5" Type="http://schemas.openxmlformats.org/officeDocument/2006/relationships/slide" Target="slide20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slide" Target="slide15.xml"/><Relationship Id="rId5" Type="http://schemas.openxmlformats.org/officeDocument/2006/relationships/slide" Target="slide11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.png"/><Relationship Id="rId7" Type="http://schemas.openxmlformats.org/officeDocument/2006/relationships/image" Target="../media/image5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3.png"/><Relationship Id="rId5" Type="http://schemas.openxmlformats.org/officeDocument/2006/relationships/slide" Target="slide21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slide" Target="slide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slide" Target="slide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4.png"/><Relationship Id="rId7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jpeg"/><Relationship Id="rId5" Type="http://schemas.openxmlformats.org/officeDocument/2006/relationships/slide" Target="slide6.xml"/><Relationship Id="rId10" Type="http://schemas.openxmlformats.org/officeDocument/2006/relationships/image" Target="../media/image13.jpeg"/><Relationship Id="rId4" Type="http://schemas.openxmlformats.org/officeDocument/2006/relationships/image" Target="../media/image5.png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slide" Target="slide7.xml"/><Relationship Id="rId10" Type="http://schemas.openxmlformats.org/officeDocument/2006/relationships/image" Target="../media/image18.png"/><Relationship Id="rId4" Type="http://schemas.openxmlformats.org/officeDocument/2006/relationships/image" Target="../media/image4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slide" Target="slide8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5.png"/><Relationship Id="rId7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slide" Target="slide9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5" Type="http://schemas.openxmlformats.org/officeDocument/2006/relationships/slide" Target="slide10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rofessional\Desktop\1612760682_53-p-fon-goluboi-multyashnii-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642918"/>
            <a:ext cx="5572164" cy="1143000"/>
          </a:xfrm>
          <a:solidFill>
            <a:schemeClr val="tx2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ookman Old Style" pitchFamily="18" charset="0"/>
              </a:rPr>
              <a:t>II </a:t>
            </a:r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ookman Old Style" pitchFamily="18" charset="0"/>
              </a:rPr>
              <a:t>тип ССС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642910" y="5214950"/>
            <a:ext cx="7901014" cy="83977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«Сказочная поляна»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027" name="Picture 3" descr="C:\Users\Professional\Desktop\1614569832_15-p-oblaka-na-belom-fone-2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285992"/>
            <a:ext cx="4786346" cy="2214578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500430" y="3143248"/>
            <a:ext cx="2043098" cy="696899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4" action="ppaction://hlinksldjump"/>
              </a:rPr>
              <a:t>Играть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Professional\Desktop\1612760682_53-p-fon-goluboi-multyashnii-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Professional\Desktop\20935547_3072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1428736"/>
            <a:ext cx="6349986" cy="3571867"/>
          </a:xfrm>
          <a:prstGeom prst="rect">
            <a:avLst/>
          </a:prstGeom>
          <a:noFill/>
        </p:spPr>
      </p:pic>
      <p:pic>
        <p:nvPicPr>
          <p:cNvPr id="9" name="Picture 4" descr="C:\Users\Professional\Desktop\image_processing20200410-24721-1385v5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1571612"/>
            <a:ext cx="2035331" cy="1208477"/>
          </a:xfrm>
          <a:prstGeom prst="rect">
            <a:avLst/>
          </a:prstGeom>
          <a:noFill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46">
            <a:off x="6671139" y="2640275"/>
            <a:ext cx="2294640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Текст 9"/>
          <p:cNvSpPr>
            <a:spLocks noGrp="1"/>
          </p:cNvSpPr>
          <p:nvPr>
            <p:ph type="body" sz="quarter" idx="3"/>
          </p:nvPr>
        </p:nvSpPr>
        <p:spPr>
          <a:xfrm>
            <a:off x="6715140" y="2714620"/>
            <a:ext cx="2257412" cy="642942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6" action="ppaction://hlinksldjump"/>
              </a:rPr>
              <a:t>ДАЛЕЕ</a:t>
            </a:r>
            <a:endParaRPr lang="ru-RU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13" name="Прямая соединительная линия 12"/>
          <p:cNvCxnSpPr>
            <a:endCxn id="9" idx="0"/>
          </p:cNvCxnSpPr>
          <p:nvPr/>
        </p:nvCxnSpPr>
        <p:spPr>
          <a:xfrm rot="16200000" flipH="1">
            <a:off x="7045390" y="741320"/>
            <a:ext cx="1571612" cy="889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Professional\Desktop\1614793679_128-p-fon-dlya-detskoi-prezentatsii-kartinki-1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Игра «У кого кто?»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596" y="1428736"/>
            <a:ext cx="8115328" cy="42687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Цели:</a:t>
            </a:r>
          </a:p>
          <a:p>
            <a:pPr>
              <a:buFont typeface="Courier New" pitchFamily="49" charset="0"/>
              <a:buChar char="o"/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Учить четко произносить слова 2-го типа слоговой структуры при употреблении имен существительных множественного числа именительного падежа.</a:t>
            </a:r>
          </a:p>
          <a:p>
            <a:pPr>
              <a:buFont typeface="Courier New" pitchFamily="49" charset="0"/>
              <a:buChar char="o"/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Учить заканчивать предложение словом подходящим по смыслу.</a:t>
            </a:r>
          </a:p>
          <a:p>
            <a:pPr>
              <a:buFont typeface="Courier New" pitchFamily="49" charset="0"/>
              <a:buChar char="o"/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Расширять и активизировать словарный запас.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46">
            <a:off x="3105330" y="5370135"/>
            <a:ext cx="2804140" cy="119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3214678" y="5572140"/>
            <a:ext cx="2686040" cy="7143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4" action="ppaction://hlinksldjump"/>
              </a:rPr>
              <a:t>Играть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Professional\Desktop\1614793679_128-p-fon-dlya-detskoi-prezentatsii-kartinki-1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34" y="6000768"/>
            <a:ext cx="8258204" cy="625461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Речевая инстр.: У собаки…? У кошки…? У утки…?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143240" y="571480"/>
            <a:ext cx="4929222" cy="64294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Щенята, котята, утята.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428596" y="500042"/>
            <a:ext cx="2571768" cy="8572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Текст 7"/>
          <p:cNvSpPr txBox="1">
            <a:spLocks/>
          </p:cNvSpPr>
          <p:nvPr/>
        </p:nvSpPr>
        <p:spPr>
          <a:xfrm>
            <a:off x="500034" y="642918"/>
            <a:ext cx="2643206" cy="46512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Речевой материал</a:t>
            </a:r>
            <a:endParaRPr kumimoji="0" lang="ru-RU" sz="20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Picture 4" descr="C:\Users\Professional\Desktop\image_processing20200410-24721-1385v5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1142984"/>
            <a:ext cx="2035331" cy="1208477"/>
          </a:xfrm>
          <a:prstGeom prst="rect">
            <a:avLst/>
          </a:prstGeom>
          <a:noFill/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46">
            <a:off x="6599701" y="2211646"/>
            <a:ext cx="2294640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Текст 9"/>
          <p:cNvSpPr>
            <a:spLocks noGrp="1"/>
          </p:cNvSpPr>
          <p:nvPr>
            <p:ph type="body" sz="quarter" idx="3"/>
          </p:nvPr>
        </p:nvSpPr>
        <p:spPr>
          <a:xfrm>
            <a:off x="6643702" y="2285992"/>
            <a:ext cx="2257412" cy="642942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" action="ppaction://noaction"/>
              </a:rPr>
              <a:t>ДАЛЕЕ</a:t>
            </a:r>
            <a:endParaRPr lang="ru-RU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7179499" y="535773"/>
            <a:ext cx="1142984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 descr="C:\Users\Professional\Desktop\Penny_Dalmatia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2406" y="3143248"/>
            <a:ext cx="1931594" cy="2090045"/>
          </a:xfrm>
          <a:prstGeom prst="rect">
            <a:avLst/>
          </a:prstGeom>
          <a:noFill/>
        </p:spPr>
      </p:pic>
      <p:pic>
        <p:nvPicPr>
          <p:cNvPr id="8195" name="Picture 3" descr="C:\Users\Professional\Desktop\64ad36dfc7399615d56b01a6c2411ea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3870480"/>
            <a:ext cx="1076303" cy="1173121"/>
          </a:xfrm>
          <a:prstGeom prst="rect">
            <a:avLst/>
          </a:prstGeom>
          <a:noFill/>
        </p:spPr>
      </p:pic>
      <p:pic>
        <p:nvPicPr>
          <p:cNvPr id="8197" name="Picture 5" descr="C:\Users\Professional\Desktop\clipspots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29454" y="4286256"/>
            <a:ext cx="881057" cy="1528004"/>
          </a:xfrm>
          <a:prstGeom prst="rect">
            <a:avLst/>
          </a:prstGeom>
          <a:noFill/>
        </p:spPr>
      </p:pic>
      <p:pic>
        <p:nvPicPr>
          <p:cNvPr id="8199" name="Picture 7" descr="C:\Users\Professional\Desktop\kids_image_movies_116983858_cat-682x800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3643314"/>
            <a:ext cx="1533513" cy="1798842"/>
          </a:xfrm>
          <a:prstGeom prst="rect">
            <a:avLst/>
          </a:prstGeom>
          <a:noFill/>
        </p:spPr>
      </p:pic>
      <p:pic>
        <p:nvPicPr>
          <p:cNvPr id="8200" name="Picture 8" descr="C:\Users\Professional\Desktop\0a814946c60fdfceaef7e327d941969a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5984" y="4786322"/>
            <a:ext cx="1190625" cy="1218388"/>
          </a:xfrm>
          <a:prstGeom prst="rect">
            <a:avLst/>
          </a:prstGeom>
          <a:noFill/>
        </p:spPr>
      </p:pic>
      <p:pic>
        <p:nvPicPr>
          <p:cNvPr id="8201" name="Picture 9" descr="C:\Users\Professional\Desktop\gift_9828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4282" y="5143512"/>
            <a:ext cx="1285864" cy="930108"/>
          </a:xfrm>
          <a:prstGeom prst="rect">
            <a:avLst/>
          </a:prstGeom>
          <a:noFill/>
        </p:spPr>
      </p:pic>
      <p:pic>
        <p:nvPicPr>
          <p:cNvPr id="8203" name="Picture 11" descr="C:\Users\Professional\Desktop\cute-cartoon-duck_29190-3543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3429000"/>
            <a:ext cx="1203539" cy="1480391"/>
          </a:xfrm>
          <a:prstGeom prst="rect">
            <a:avLst/>
          </a:prstGeom>
          <a:noFill/>
        </p:spPr>
      </p:pic>
      <p:pic>
        <p:nvPicPr>
          <p:cNvPr id="8204" name="Picture 12" descr="C:\Users\Professional\Desktop\cute-baby-duck-posing-isolated-on-white-background_29190-2669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4429132"/>
            <a:ext cx="695308" cy="1014083"/>
          </a:xfrm>
          <a:prstGeom prst="rect">
            <a:avLst/>
          </a:prstGeom>
          <a:noFill/>
        </p:spPr>
      </p:pic>
      <p:pic>
        <p:nvPicPr>
          <p:cNvPr id="8205" name="Picture 13" descr="C:\Users\Professional\Desktop\cute-duck-cartoon_160606-179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4429132"/>
            <a:ext cx="971429" cy="12429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81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2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 tmFilter="0, 0; .2, .5; .8, .5; 1, 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500" autoRev="1" fill="hold"/>
                                        <p:tgtEl>
                                          <p:spTgt spid="82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1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 tmFilter="0, 0; .2, .5; .8, .5; 1, 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500" autoRev="1" fill="hold"/>
                                        <p:tgtEl>
                                          <p:spTgt spid="81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Professional\Desktop\1614793679_128-p-fon-dlya-detskoi-prezentatsii-kartinki-1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642918"/>
            <a:ext cx="4429156" cy="63184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Телята, гусята.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1472" y="6000768"/>
            <a:ext cx="8115328" cy="55402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Речевая инстр.: У коровы…? У гусыни…?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428596" y="500042"/>
            <a:ext cx="2571768" cy="8572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4" descr="C:\Users\Professional\Desktop\image_processing20200410-24721-1385v5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1857364"/>
            <a:ext cx="2035331" cy="1208477"/>
          </a:xfrm>
          <a:prstGeom prst="rect">
            <a:avLst/>
          </a:prstGeom>
          <a:noFill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46">
            <a:off x="6821924" y="2926027"/>
            <a:ext cx="2294640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Текст 9"/>
          <p:cNvSpPr>
            <a:spLocks noGrp="1"/>
          </p:cNvSpPr>
          <p:nvPr>
            <p:ph type="body" sz="quarter" idx="3"/>
          </p:nvPr>
        </p:nvSpPr>
        <p:spPr>
          <a:xfrm>
            <a:off x="6886588" y="2928934"/>
            <a:ext cx="2257412" cy="642942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5" action="ppaction://hlinksldjump"/>
              </a:rPr>
              <a:t>ДАЛЕЕ</a:t>
            </a:r>
            <a:endParaRPr lang="ru-RU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13" name="Прямая соединительная линия 12"/>
          <p:cNvCxnSpPr>
            <a:endCxn id="9" idx="0"/>
          </p:cNvCxnSpPr>
          <p:nvPr/>
        </p:nvCxnSpPr>
        <p:spPr>
          <a:xfrm rot="16200000" flipH="1">
            <a:off x="7009671" y="919915"/>
            <a:ext cx="1857364" cy="17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Текст 7"/>
          <p:cNvSpPr txBox="1">
            <a:spLocks/>
          </p:cNvSpPr>
          <p:nvPr/>
        </p:nvSpPr>
        <p:spPr>
          <a:xfrm>
            <a:off x="500034" y="642918"/>
            <a:ext cx="2643206" cy="46512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Речевой материал</a:t>
            </a:r>
            <a:endParaRPr kumimoji="0" lang="ru-RU" sz="20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219" name="Picture 3" descr="C:\Users\Professional\Desktop\cd0faf8ca9c6004731189b7fcbb68eb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00839" y="2857496"/>
            <a:ext cx="3085463" cy="2377659"/>
          </a:xfrm>
          <a:prstGeom prst="rect">
            <a:avLst/>
          </a:prstGeom>
          <a:noFill/>
        </p:spPr>
      </p:pic>
      <p:pic>
        <p:nvPicPr>
          <p:cNvPr id="9220" name="Picture 4" descr="C:\Users\Professional\Desktop\depositphotos_123558818-stock-illustration-happy-cartoon-cow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4000504"/>
            <a:ext cx="1828793" cy="1853506"/>
          </a:xfrm>
          <a:prstGeom prst="rect">
            <a:avLst/>
          </a:prstGeom>
          <a:noFill/>
        </p:spPr>
      </p:pic>
      <p:pic>
        <p:nvPicPr>
          <p:cNvPr id="9221" name="Picture 5" descr="C:\Users\Professional\Desktop\art-detskaya-telenok-bychok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3786190"/>
            <a:ext cx="2617197" cy="1919278"/>
          </a:xfrm>
          <a:prstGeom prst="rect">
            <a:avLst/>
          </a:prstGeom>
          <a:noFill/>
        </p:spPr>
      </p:pic>
      <p:pic>
        <p:nvPicPr>
          <p:cNvPr id="2052" name="Picture 4" descr="C:\Users\Professional\Desktop\1-1-3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3786190"/>
            <a:ext cx="1725881" cy="2442086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072074"/>
            <a:ext cx="1323988" cy="83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92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 tmFilter="0, 0; .2, .5; .8, .5; 1, 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500" autoRev="1" fill="hold"/>
                                        <p:tgtEl>
                                          <p:spTgt spid="20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Professional\Desktop\1612760682_53-p-fon-goluboi-multyashnii-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C:\Users\Professional\Desktop\20935547_3072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1428736"/>
            <a:ext cx="6349986" cy="3571867"/>
          </a:xfrm>
          <a:prstGeom prst="rect">
            <a:avLst/>
          </a:prstGeom>
          <a:noFill/>
        </p:spPr>
      </p:pic>
      <p:pic>
        <p:nvPicPr>
          <p:cNvPr id="9" name="Picture 4" descr="C:\Users\Professional\Desktop\image_processing20200410-24721-1385v5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1857364"/>
            <a:ext cx="2035331" cy="1208477"/>
          </a:xfrm>
          <a:prstGeom prst="rect">
            <a:avLst/>
          </a:prstGeom>
          <a:noFill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46">
            <a:off x="6821924" y="2926027"/>
            <a:ext cx="2294640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Текст 9"/>
          <p:cNvSpPr>
            <a:spLocks noGrp="1"/>
          </p:cNvSpPr>
          <p:nvPr>
            <p:ph type="body" sz="quarter" idx="3"/>
          </p:nvPr>
        </p:nvSpPr>
        <p:spPr>
          <a:xfrm>
            <a:off x="6886588" y="2928934"/>
            <a:ext cx="2257412" cy="642942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6" action="ppaction://hlinksldjump"/>
              </a:rPr>
              <a:t>ДАЛЕЕ</a:t>
            </a:r>
            <a:endParaRPr lang="ru-RU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13" name="Прямая соединительная линия 12"/>
          <p:cNvCxnSpPr>
            <a:endCxn id="9" idx="0"/>
          </p:cNvCxnSpPr>
          <p:nvPr/>
        </p:nvCxnSpPr>
        <p:spPr>
          <a:xfrm rot="16200000" flipH="1">
            <a:off x="6973952" y="884196"/>
            <a:ext cx="1857364" cy="889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Professional\Desktop\1614793679_128-p-fon-dlya-detskoi-prezentatsii-kartinki-1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Игра «Слушай и называй»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34" y="1500175"/>
            <a:ext cx="8043890" cy="3714776"/>
          </a:xfrm>
        </p:spPr>
        <p:txBody>
          <a:bodyPr/>
          <a:lstStyle/>
          <a:p>
            <a:pPr>
              <a:buNone/>
            </a:pP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Цели: </a:t>
            </a:r>
          </a:p>
          <a:p>
            <a:pPr>
              <a:buFont typeface="Courier New" pitchFamily="49" charset="0"/>
              <a:buChar char="o"/>
            </a:pP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Учить чётко произносить слова 2 – го типа слоговой структуры.</a:t>
            </a:r>
          </a:p>
          <a:p>
            <a:pPr>
              <a:buFont typeface="Courier New" pitchFamily="49" charset="0"/>
              <a:buChar char="o"/>
            </a:pP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Развивать слуховой внимание.</a:t>
            </a:r>
          </a:p>
          <a:p>
            <a:pPr>
              <a:buFont typeface="Courier New" pitchFamily="49" charset="0"/>
              <a:buChar char="o"/>
            </a:pP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Расширять и активизировать словарный запас.</a:t>
            </a:r>
          </a:p>
          <a:p>
            <a:pPr>
              <a:buFont typeface="Courier New" pitchFamily="49" charset="0"/>
              <a:buChar char="o"/>
            </a:pPr>
            <a:endParaRPr lang="ru-RU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46">
            <a:off x="3105330" y="5155821"/>
            <a:ext cx="2804140" cy="119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Содержимое 9"/>
          <p:cNvSpPr>
            <a:spLocks noGrp="1"/>
          </p:cNvSpPr>
          <p:nvPr>
            <p:ph sz="half" idx="2"/>
          </p:nvPr>
        </p:nvSpPr>
        <p:spPr>
          <a:xfrm>
            <a:off x="3214678" y="5357826"/>
            <a:ext cx="2686040" cy="7143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4" action="ppaction://hlinksldjump"/>
              </a:rPr>
              <a:t>Играть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Professional\Desktop\1612760682_53-p-fon-goluboi-multyashnii-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642918"/>
            <a:ext cx="5257808" cy="63184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Дыня, малина, мак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34" y="5857892"/>
            <a:ext cx="8358246" cy="71438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Речевая инстр.: Я буду называть картинки, а ты внимательно послушай и выбери только ягоды.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428596" y="500042"/>
            <a:ext cx="2571768" cy="8572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Текст 7"/>
          <p:cNvSpPr txBox="1">
            <a:spLocks/>
          </p:cNvSpPr>
          <p:nvPr/>
        </p:nvSpPr>
        <p:spPr>
          <a:xfrm>
            <a:off x="500034" y="642918"/>
            <a:ext cx="2643206" cy="46512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Речевой материал</a:t>
            </a:r>
            <a:endParaRPr kumimoji="0" lang="ru-RU" sz="20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Picture 4" descr="C:\Users\Professional\Desktop\image_processing20200410-24721-1385v5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1857364"/>
            <a:ext cx="2035331" cy="1208477"/>
          </a:xfrm>
          <a:prstGeom prst="rect">
            <a:avLst/>
          </a:prstGeom>
          <a:noFill/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46">
            <a:off x="6821924" y="2926027"/>
            <a:ext cx="2294640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Прямая соединительная линия 13"/>
          <p:cNvCxnSpPr>
            <a:endCxn id="11" idx="0"/>
          </p:cNvCxnSpPr>
          <p:nvPr/>
        </p:nvCxnSpPr>
        <p:spPr>
          <a:xfrm rot="16200000" flipH="1">
            <a:off x="7009671" y="919915"/>
            <a:ext cx="1857364" cy="17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Текст 9"/>
          <p:cNvSpPr>
            <a:spLocks noGrp="1"/>
          </p:cNvSpPr>
          <p:nvPr>
            <p:ph type="body" sz="quarter" idx="3"/>
          </p:nvPr>
        </p:nvSpPr>
        <p:spPr>
          <a:xfrm>
            <a:off x="6886588" y="2928934"/>
            <a:ext cx="2257412" cy="642942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5" action="ppaction://hlinksldjump"/>
              </a:rPr>
              <a:t>ДАЛЕЕ</a:t>
            </a:r>
            <a:endParaRPr lang="ru-RU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 descr="C:\Users\Professional\Desktop\dynj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1500174"/>
            <a:ext cx="2357410" cy="1964508"/>
          </a:xfrm>
          <a:prstGeom prst="rect">
            <a:avLst/>
          </a:prstGeom>
          <a:noFill/>
        </p:spPr>
      </p:pic>
      <p:pic>
        <p:nvPicPr>
          <p:cNvPr id="1027" name="Picture 3" descr="C:\Users\Professional\Desktop\malin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14546" y="2285992"/>
            <a:ext cx="3738984" cy="2664650"/>
          </a:xfrm>
          <a:prstGeom prst="rect">
            <a:avLst/>
          </a:prstGeom>
          <a:noFill/>
        </p:spPr>
      </p:pic>
      <p:pic>
        <p:nvPicPr>
          <p:cNvPr id="1028" name="Picture 4" descr="C:\Users\Professional\Desktop\poppy-clipart-single-poppy-13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72198" y="3429000"/>
            <a:ext cx="1205787" cy="2511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Professional\Desktop\1612760682_53-p-fon-goluboi-multyashnii-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571480"/>
            <a:ext cx="4900618" cy="63184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Малина, липа, пионы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1472" y="5929330"/>
            <a:ext cx="8115328" cy="625461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Речевая инстр.: Я буду называть картинки, а ты внимательно послушай и выбери только цветы.</a:t>
            </a:r>
          </a:p>
          <a:p>
            <a:pPr>
              <a:buNone/>
            </a:pPr>
            <a:endParaRPr lang="ru-RU" b="1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428596" y="500042"/>
            <a:ext cx="2571768" cy="8572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екст 7"/>
          <p:cNvSpPr txBox="1">
            <a:spLocks/>
          </p:cNvSpPr>
          <p:nvPr/>
        </p:nvSpPr>
        <p:spPr>
          <a:xfrm>
            <a:off x="500034" y="642918"/>
            <a:ext cx="2643206" cy="46512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Речевой материал</a:t>
            </a:r>
            <a:endParaRPr kumimoji="0" lang="ru-RU" sz="20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4" descr="C:\Users\Professional\Desktop\image_processing20200410-24721-1385v5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1857364"/>
            <a:ext cx="2035331" cy="1208477"/>
          </a:xfrm>
          <a:prstGeom prst="rect">
            <a:avLst/>
          </a:prstGeom>
          <a:noFill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46">
            <a:off x="6821924" y="2926027"/>
            <a:ext cx="2294640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" name="Прямая соединительная линия 12"/>
          <p:cNvCxnSpPr>
            <a:endCxn id="10" idx="0"/>
          </p:cNvCxnSpPr>
          <p:nvPr/>
        </p:nvCxnSpPr>
        <p:spPr>
          <a:xfrm rot="16200000" flipH="1">
            <a:off x="7009671" y="919915"/>
            <a:ext cx="1857364" cy="17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Текст 9"/>
          <p:cNvSpPr>
            <a:spLocks noGrp="1"/>
          </p:cNvSpPr>
          <p:nvPr>
            <p:ph type="body" sz="quarter" idx="3"/>
          </p:nvPr>
        </p:nvSpPr>
        <p:spPr>
          <a:xfrm>
            <a:off x="6886588" y="2928934"/>
            <a:ext cx="2257412" cy="642942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5" action="ppaction://hlinksldjump"/>
              </a:rPr>
              <a:t>ДАЛЕЕ</a:t>
            </a:r>
            <a:endParaRPr lang="ru-RU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2" name="Picture 3" descr="C:\Users\Professional\Desktop\malin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2143116"/>
            <a:ext cx="2595976" cy="1850066"/>
          </a:xfrm>
          <a:prstGeom prst="rect">
            <a:avLst/>
          </a:prstGeom>
          <a:noFill/>
        </p:spPr>
      </p:pic>
      <p:pic>
        <p:nvPicPr>
          <p:cNvPr id="2050" name="Picture 2" descr="C:\Users\Professional\Desktop\tree-clip-art-3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36009" y="1571612"/>
            <a:ext cx="3658065" cy="3586115"/>
          </a:xfrm>
          <a:prstGeom prst="rect">
            <a:avLst/>
          </a:prstGeom>
          <a:noFill/>
        </p:spPr>
      </p:pic>
      <p:pic>
        <p:nvPicPr>
          <p:cNvPr id="2052" name="Picture 4" descr="C:\Users\Professional\Desktop\175268-1200x800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3857628"/>
            <a:ext cx="2928918" cy="1952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20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20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Professional\Desktop\1612760682_53-p-fon-goluboi-multyashnii-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571480"/>
            <a:ext cx="5929354" cy="631844"/>
          </a:xfrm>
        </p:spPr>
        <p:txBody>
          <a:bodyPr>
            <a:no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Томаты, конфеты, бананы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1472" y="5857892"/>
            <a:ext cx="8115328" cy="768337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Речевая инстр.: Я буду называть картинки, а ты внимательно послушай и выбери только овощи.</a:t>
            </a:r>
          </a:p>
          <a:p>
            <a:endParaRPr lang="ru-RU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428596" y="500042"/>
            <a:ext cx="2571768" cy="8572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екст 7"/>
          <p:cNvSpPr txBox="1">
            <a:spLocks/>
          </p:cNvSpPr>
          <p:nvPr/>
        </p:nvSpPr>
        <p:spPr>
          <a:xfrm>
            <a:off x="500034" y="642918"/>
            <a:ext cx="2643206" cy="46512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Речевой материал</a:t>
            </a:r>
            <a:endParaRPr kumimoji="0" lang="ru-RU" sz="20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4" descr="C:\Users\Professional\Desktop\image_processing20200410-24721-1385v5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1857364"/>
            <a:ext cx="2035331" cy="1208477"/>
          </a:xfrm>
          <a:prstGeom prst="rect">
            <a:avLst/>
          </a:prstGeom>
          <a:noFill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46">
            <a:off x="6821924" y="2926027"/>
            <a:ext cx="2294640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" name="Прямая соединительная линия 12"/>
          <p:cNvCxnSpPr>
            <a:endCxn id="10" idx="0"/>
          </p:cNvCxnSpPr>
          <p:nvPr/>
        </p:nvCxnSpPr>
        <p:spPr>
          <a:xfrm rot="16200000" flipH="1">
            <a:off x="7009671" y="919915"/>
            <a:ext cx="1857364" cy="17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Текст 9"/>
          <p:cNvSpPr>
            <a:spLocks noGrp="1"/>
          </p:cNvSpPr>
          <p:nvPr>
            <p:ph type="body" sz="quarter" idx="3"/>
          </p:nvPr>
        </p:nvSpPr>
        <p:spPr>
          <a:xfrm>
            <a:off x="6886588" y="2928934"/>
            <a:ext cx="2257412" cy="642942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5" action="ppaction://hlinksldjump"/>
              </a:rPr>
              <a:t>ДАЛЕЕ</a:t>
            </a:r>
            <a:endParaRPr lang="ru-RU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074" name="Picture 2" descr="C:\Users\Professional\Desktop\tomato-clip-art-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1571612"/>
            <a:ext cx="2769568" cy="1734003"/>
          </a:xfrm>
          <a:prstGeom prst="rect">
            <a:avLst/>
          </a:prstGeom>
          <a:noFill/>
        </p:spPr>
      </p:pic>
      <p:pic>
        <p:nvPicPr>
          <p:cNvPr id="3075" name="Picture 3" descr="C:\Users\Professional\Desktop\bonbon-clip-art-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74" y="2786058"/>
            <a:ext cx="3978250" cy="2449428"/>
          </a:xfrm>
          <a:prstGeom prst="rect">
            <a:avLst/>
          </a:prstGeom>
          <a:noFill/>
        </p:spPr>
      </p:pic>
      <p:pic>
        <p:nvPicPr>
          <p:cNvPr id="3076" name="Picture 4" descr="C:\Users\Professional\Desktop\banana-clip-art-13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29454" y="4214818"/>
            <a:ext cx="1814483" cy="16010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 tmFilter="0, 0; .2, .5; .8, .5; 1, 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500" autoRev="1" fill="hold"/>
                                        <p:tgtEl>
                                          <p:spTgt spid="30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 tmFilter="0, 0; .2, .5; .8, .5; 1, 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autoRev="1" fill="hold"/>
                                        <p:tgtEl>
                                          <p:spTgt spid="30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Professional\Desktop\1612760682_53-p-fon-goluboi-multyashnii-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488" y="642918"/>
            <a:ext cx="5400684" cy="488968"/>
          </a:xfrm>
        </p:spPr>
        <p:txBody>
          <a:bodyPr>
            <a:no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Лилия, лимоны, огурец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2910" y="5643578"/>
            <a:ext cx="8043890" cy="91121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Речевая инстр.: Я буду называть картинки, а ты внимательно послушай и выбери только фрукты.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428596" y="500042"/>
            <a:ext cx="2571768" cy="8572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екст 7"/>
          <p:cNvSpPr txBox="1">
            <a:spLocks/>
          </p:cNvSpPr>
          <p:nvPr/>
        </p:nvSpPr>
        <p:spPr>
          <a:xfrm>
            <a:off x="500034" y="642918"/>
            <a:ext cx="2643206" cy="46512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Речевой материал</a:t>
            </a:r>
            <a:endParaRPr kumimoji="0" lang="ru-RU" sz="20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4" descr="C:\Users\Professional\Desktop\image_processing20200410-24721-1385v5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1857364"/>
            <a:ext cx="2035331" cy="1208477"/>
          </a:xfrm>
          <a:prstGeom prst="rect">
            <a:avLst/>
          </a:prstGeom>
          <a:noFill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46">
            <a:off x="6821924" y="2926027"/>
            <a:ext cx="2294640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" name="Прямая соединительная линия 12"/>
          <p:cNvCxnSpPr>
            <a:endCxn id="10" idx="0"/>
          </p:cNvCxnSpPr>
          <p:nvPr/>
        </p:nvCxnSpPr>
        <p:spPr>
          <a:xfrm rot="16200000" flipH="1">
            <a:off x="7009671" y="919915"/>
            <a:ext cx="1857364" cy="17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Текст 9"/>
          <p:cNvSpPr>
            <a:spLocks noGrp="1"/>
          </p:cNvSpPr>
          <p:nvPr>
            <p:ph type="body" sz="quarter" idx="3"/>
          </p:nvPr>
        </p:nvSpPr>
        <p:spPr>
          <a:xfrm>
            <a:off x="6886588" y="2928934"/>
            <a:ext cx="2257412" cy="642942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5" action="ppaction://hlinksldjump"/>
              </a:rPr>
              <a:t>ДАЛЕЕ</a:t>
            </a:r>
            <a:endParaRPr lang="ru-RU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098" name="Picture 2" descr="C:\Users\Professional\Desktop\Red-Pink-Lillies_10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047514">
            <a:off x="98999" y="1766621"/>
            <a:ext cx="2793455" cy="2436999"/>
          </a:xfrm>
          <a:prstGeom prst="rect">
            <a:avLst/>
          </a:prstGeom>
          <a:noFill/>
        </p:spPr>
      </p:pic>
      <p:pic>
        <p:nvPicPr>
          <p:cNvPr id="4099" name="Picture 3" descr="C:\Users\Professional\Desktop\2-2-lemon-png-fil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86050" y="2500306"/>
            <a:ext cx="3289601" cy="2024152"/>
          </a:xfrm>
          <a:prstGeom prst="rect">
            <a:avLst/>
          </a:prstGeom>
          <a:noFill/>
        </p:spPr>
      </p:pic>
      <p:pic>
        <p:nvPicPr>
          <p:cNvPr id="4100" name="Picture 4" descr="C:\Users\Professional\Desktop\Огурец-на-белом-фоне-коллекция-1-1024x988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15074" y="3714752"/>
            <a:ext cx="2071670" cy="199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40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40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40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 tmFilter="0, 0; .2, .5; .8, .5; 1, 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autoRev="1" fill="hold"/>
                                        <p:tgtEl>
                                          <p:spTgt spid="4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rofessional\Desktop\1614793679_128-p-fon-dlya-detskoi-prezentatsii-kartinki-1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46">
            <a:off x="1428728" y="2428868"/>
            <a:ext cx="2294640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57290" y="2643182"/>
            <a:ext cx="2400288" cy="560406"/>
          </a:xfrm>
        </p:spPr>
        <p:txBody>
          <a:bodyPr>
            <a:no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4" action="ppaction://hlinksldjump"/>
              </a:rPr>
              <a:t>«Поляна»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46">
            <a:off x="3813618" y="3640406"/>
            <a:ext cx="2294640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857620" y="3857628"/>
            <a:ext cx="2286016" cy="625461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5" action="ppaction://hlinksldjump"/>
              </a:rPr>
              <a:t>«У кого кто?»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46">
            <a:off x="6171072" y="2425959"/>
            <a:ext cx="2294640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6000760" y="2500306"/>
            <a:ext cx="2500330" cy="625461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6" action="ppaction://hlinksldjump"/>
              </a:rPr>
              <a:t>«Слушай и называй»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52" name="Picture 4" descr="C:\Users\Professional\Desktop\image_processing20200410-24721-1385v55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2198" y="1142984"/>
            <a:ext cx="2463959" cy="1462975"/>
          </a:xfrm>
          <a:prstGeom prst="rect">
            <a:avLst/>
          </a:prstGeom>
          <a:noFill/>
        </p:spPr>
      </p:pic>
      <p:pic>
        <p:nvPicPr>
          <p:cNvPr id="10" name="Picture 4" descr="C:\Users\Professional\Desktop\image_processing20200410-24721-1385v55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86182" y="2357430"/>
            <a:ext cx="2463959" cy="1462975"/>
          </a:xfrm>
          <a:prstGeom prst="rect">
            <a:avLst/>
          </a:prstGeom>
          <a:noFill/>
        </p:spPr>
      </p:pic>
      <p:pic>
        <p:nvPicPr>
          <p:cNvPr id="11" name="Picture 4" descr="C:\Users\Professional\Desktop\image_processing20200410-24721-1385v55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57290" y="1142984"/>
            <a:ext cx="2463959" cy="1462975"/>
          </a:xfrm>
          <a:prstGeom prst="rect">
            <a:avLst/>
          </a:prstGeom>
          <a:noFill/>
        </p:spPr>
      </p:pic>
      <p:cxnSp>
        <p:nvCxnSpPr>
          <p:cNvPr id="13" name="Прямая соединительная линия 12"/>
          <p:cNvCxnSpPr>
            <a:stCxn id="11" idx="0"/>
          </p:cNvCxnSpPr>
          <p:nvPr/>
        </p:nvCxnSpPr>
        <p:spPr>
          <a:xfrm rot="16200000" flipV="1">
            <a:off x="2009011" y="562725"/>
            <a:ext cx="1142984" cy="17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10" idx="0"/>
          </p:cNvCxnSpPr>
          <p:nvPr/>
        </p:nvCxnSpPr>
        <p:spPr>
          <a:xfrm rot="16200000" flipV="1">
            <a:off x="3830680" y="1169948"/>
            <a:ext cx="2357430" cy="17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stCxn id="2052" idx="0"/>
          </p:cNvCxnSpPr>
          <p:nvPr/>
        </p:nvCxnSpPr>
        <p:spPr>
          <a:xfrm rot="16200000" flipV="1">
            <a:off x="6723919" y="562725"/>
            <a:ext cx="1142984" cy="17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Professional\Desktop\1612760682_53-p-fon-goluboi-multyashnii-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4" y="642918"/>
            <a:ext cx="5286412" cy="560406"/>
          </a:xfrm>
        </p:spPr>
        <p:txBody>
          <a:bodyPr>
            <a:no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Мухи, монеты, лебеди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34" y="5857892"/>
            <a:ext cx="8186766" cy="8397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Речевая инстр.: Я буду называть картинки, а ты внимательно послушай и выбери только птиц.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428596" y="500042"/>
            <a:ext cx="2571768" cy="8572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екст 7"/>
          <p:cNvSpPr txBox="1">
            <a:spLocks/>
          </p:cNvSpPr>
          <p:nvPr/>
        </p:nvSpPr>
        <p:spPr>
          <a:xfrm>
            <a:off x="500034" y="642918"/>
            <a:ext cx="2643206" cy="46512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Речевой материал</a:t>
            </a:r>
            <a:endParaRPr kumimoji="0" lang="ru-RU" sz="20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4" descr="C:\Users\Professional\Desktop\image_processing20200410-24721-1385v5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1857364"/>
            <a:ext cx="2035331" cy="1208477"/>
          </a:xfrm>
          <a:prstGeom prst="rect">
            <a:avLst/>
          </a:prstGeom>
          <a:noFill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46">
            <a:off x="6821924" y="2926027"/>
            <a:ext cx="2294640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3" name="Прямая соединительная линия 12"/>
          <p:cNvCxnSpPr>
            <a:endCxn id="10" idx="0"/>
          </p:cNvCxnSpPr>
          <p:nvPr/>
        </p:nvCxnSpPr>
        <p:spPr>
          <a:xfrm rot="5400000">
            <a:off x="7045390" y="901730"/>
            <a:ext cx="1857364" cy="539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Текст 9"/>
          <p:cNvSpPr>
            <a:spLocks noGrp="1"/>
          </p:cNvSpPr>
          <p:nvPr>
            <p:ph type="body" sz="quarter" idx="3"/>
          </p:nvPr>
        </p:nvSpPr>
        <p:spPr>
          <a:xfrm>
            <a:off x="6886588" y="2928934"/>
            <a:ext cx="2257412" cy="642942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5" action="ppaction://hlinksldjump"/>
              </a:rPr>
              <a:t>ДАЛЕЕ</a:t>
            </a:r>
            <a:endParaRPr lang="ru-RU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 descr="C:\Users\Professional\Desktop\cd0faf8ca9c6004731189b7fcbb68eb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3429000"/>
            <a:ext cx="3121025" cy="2405063"/>
          </a:xfrm>
          <a:prstGeom prst="rect">
            <a:avLst/>
          </a:prstGeom>
          <a:noFill/>
        </p:spPr>
      </p:pic>
      <p:pic>
        <p:nvPicPr>
          <p:cNvPr id="1028" name="Picture 4" descr="C:\Users\Professional\Desktop\01d4c1ce18b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57356" y="1714488"/>
            <a:ext cx="4938706" cy="2080510"/>
          </a:xfrm>
          <a:prstGeom prst="rect">
            <a:avLst/>
          </a:prstGeom>
          <a:noFill/>
        </p:spPr>
      </p:pic>
      <p:pic>
        <p:nvPicPr>
          <p:cNvPr id="1029" name="Picture 5" descr="C:\Users\Professional\Desktop\1614581480_19-p-kartinki-lis-na-belom-fone-28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29256" y="3357562"/>
            <a:ext cx="2009009" cy="27860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 tmFilter="0, 0; .2, .5; .8, .5; 1, 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500" autoRev="1" fill="hold"/>
                                        <p:tgtEl>
                                          <p:spTgt spid="10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Professional\Desktop\1612760682_53-p-fon-goluboi-multyashnii-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2" descr="C:\Users\Professional\Desktop\20935547_3072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1428736"/>
            <a:ext cx="6349986" cy="3571867"/>
          </a:xfrm>
          <a:prstGeom prst="rect">
            <a:avLst/>
          </a:prstGeom>
          <a:noFill/>
        </p:spPr>
      </p:pic>
      <p:pic>
        <p:nvPicPr>
          <p:cNvPr id="9" name="Picture 4" descr="C:\Users\Professional\Desktop\image_processing20200410-24721-1385v5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1857364"/>
            <a:ext cx="2035331" cy="1208477"/>
          </a:xfrm>
          <a:prstGeom prst="rect">
            <a:avLst/>
          </a:prstGeom>
          <a:noFill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46">
            <a:off x="6821924" y="2926027"/>
            <a:ext cx="2294640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Текст 9"/>
          <p:cNvSpPr>
            <a:spLocks noGrp="1"/>
          </p:cNvSpPr>
          <p:nvPr>
            <p:ph type="body" sz="quarter" idx="3"/>
          </p:nvPr>
        </p:nvSpPr>
        <p:spPr>
          <a:xfrm>
            <a:off x="6886588" y="2928934"/>
            <a:ext cx="2257412" cy="642942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6" action="ppaction://hlinksldjump"/>
              </a:rPr>
              <a:t>ДАЛЕЕ</a:t>
            </a:r>
            <a:endParaRPr lang="ru-RU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13" name="Прямая соединительная линия 12"/>
          <p:cNvCxnSpPr>
            <a:endCxn id="9" idx="0"/>
          </p:cNvCxnSpPr>
          <p:nvPr/>
        </p:nvCxnSpPr>
        <p:spPr>
          <a:xfrm rot="16200000" flipH="1">
            <a:off x="6973952" y="884196"/>
            <a:ext cx="1857364" cy="889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rofessional\Desktop\1614793679_128-p-fon-dlya-detskoi-prezentatsii-kartinki-1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Игра «Поляна»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8115328" cy="41148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Цели: </a:t>
            </a:r>
          </a:p>
          <a:p>
            <a:pPr>
              <a:buFont typeface="Courier New" pitchFamily="49" charset="0"/>
              <a:buChar char="o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Учить четко произносить слова слоговой структуры 2 – го типа при образовании имён существительных множественного числа именительного падежа.</a:t>
            </a:r>
          </a:p>
          <a:p>
            <a:pPr>
              <a:buFont typeface="Courier New" pitchFamily="49" charset="0"/>
              <a:buChar char="o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Тренировать в употреблении предлога «на».</a:t>
            </a:r>
          </a:p>
          <a:p>
            <a:pPr>
              <a:buFont typeface="Courier New" pitchFamily="49" charset="0"/>
              <a:buChar char="o"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Расширять и активизировать словарный запас.</a:t>
            </a:r>
          </a:p>
          <a:p>
            <a:pPr>
              <a:buFont typeface="Courier New" pitchFamily="49" charset="0"/>
              <a:buChar char="o"/>
            </a:pPr>
            <a:endParaRPr lang="ru-RU" dirty="0"/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46">
            <a:off x="3105330" y="5155821"/>
            <a:ext cx="2804140" cy="119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3214678" y="5357826"/>
            <a:ext cx="2686040" cy="7143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4" action="ppaction://hlinksldjump"/>
              </a:rPr>
              <a:t>Играть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Professional\Desktop\1612760682_53-p-fon-goluboi-multyashnii-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786050" y="571480"/>
            <a:ext cx="4572032" cy="785818"/>
          </a:xfrm>
        </p:spPr>
        <p:txBody>
          <a:bodyPr>
            <a:normAutofit/>
          </a:bodyPr>
          <a:lstStyle/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поляне малина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4"/>
          </p:nvPr>
        </p:nvSpPr>
        <p:spPr>
          <a:xfrm>
            <a:off x="1357290" y="6072206"/>
            <a:ext cx="6500857" cy="625461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Речевая инстр.: Что растет на поляне?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428596" y="500042"/>
            <a:ext cx="2571768" cy="8572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500034" y="642918"/>
            <a:ext cx="2643206" cy="465127"/>
          </a:xfrm>
        </p:spPr>
        <p:txBody>
          <a:bodyPr>
            <a:normAutofit/>
          </a:bodyPr>
          <a:lstStyle/>
          <a:p>
            <a:r>
              <a:rPr lang="ru-RU" sz="20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Речевой материал</a:t>
            </a:r>
            <a:endParaRPr lang="ru-RU" sz="20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46">
            <a:off x="6671139" y="2640275"/>
            <a:ext cx="2294640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 descr="C:\Users\Professional\Desktop\image_processing20200410-24721-1385v5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1571612"/>
            <a:ext cx="2035331" cy="1208477"/>
          </a:xfrm>
          <a:prstGeom prst="rect">
            <a:avLst/>
          </a:prstGeom>
          <a:noFill/>
        </p:spPr>
      </p:pic>
      <p:cxnSp>
        <p:nvCxnSpPr>
          <p:cNvPr id="16" name="Прямая соединительная линия 15"/>
          <p:cNvCxnSpPr>
            <a:stCxn id="14" idx="0"/>
          </p:cNvCxnSpPr>
          <p:nvPr/>
        </p:nvCxnSpPr>
        <p:spPr>
          <a:xfrm rot="16200000" flipV="1">
            <a:off x="7081109" y="777039"/>
            <a:ext cx="1571612" cy="17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6715140" y="2714620"/>
            <a:ext cx="2257412" cy="642942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5" action="ppaction://hlinksldjump"/>
              </a:rPr>
              <a:t>ДАЛЕЕ</a:t>
            </a:r>
            <a:endParaRPr lang="ru-RU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074" name="Picture 2" descr="C:\Users\Professional\Desktop\1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60537" y="4143380"/>
            <a:ext cx="1883463" cy="2343344"/>
          </a:xfrm>
          <a:prstGeom prst="rect">
            <a:avLst/>
          </a:prstGeom>
          <a:noFill/>
        </p:spPr>
      </p:pic>
      <p:pic>
        <p:nvPicPr>
          <p:cNvPr id="19" name="Picture 2" descr="C:\Users\Professional\Desktop\1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1538" y="3000372"/>
            <a:ext cx="2039019" cy="2536882"/>
          </a:xfrm>
          <a:prstGeom prst="rect">
            <a:avLst/>
          </a:prstGeom>
          <a:noFill/>
        </p:spPr>
      </p:pic>
      <p:pic>
        <p:nvPicPr>
          <p:cNvPr id="20" name="Picture 2" descr="C:\Users\Professional\Desktop\1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3214686"/>
            <a:ext cx="1883463" cy="2343344"/>
          </a:xfrm>
          <a:prstGeom prst="rect">
            <a:avLst/>
          </a:prstGeom>
          <a:noFill/>
        </p:spPr>
      </p:pic>
      <p:pic>
        <p:nvPicPr>
          <p:cNvPr id="21" name="Picture 2" descr="C:\Users\Professional\Desktop\1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1802" y="3286124"/>
            <a:ext cx="2170554" cy="27005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Professional\Desktop\1612760682_53-p-fon-goluboi-multyashnii-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71802" y="642918"/>
            <a:ext cx="4143404" cy="70328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поляне пионы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428596" y="500042"/>
            <a:ext cx="2571768" cy="8572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Текст 7"/>
          <p:cNvSpPr txBox="1">
            <a:spLocks/>
          </p:cNvSpPr>
          <p:nvPr/>
        </p:nvSpPr>
        <p:spPr>
          <a:xfrm>
            <a:off x="500034" y="642918"/>
            <a:ext cx="2643206" cy="46512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Речевой материал</a:t>
            </a:r>
            <a:endParaRPr kumimoji="0" lang="ru-RU" sz="20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46">
            <a:off x="6671139" y="2640275"/>
            <a:ext cx="2294640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 descr="C:\Users\Professional\Desktop\image_processing20200410-24721-1385v5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1571612"/>
            <a:ext cx="2035331" cy="1208477"/>
          </a:xfrm>
          <a:prstGeom prst="rect">
            <a:avLst/>
          </a:prstGeom>
          <a:noFill/>
        </p:spPr>
      </p:pic>
      <p:sp>
        <p:nvSpPr>
          <p:cNvPr id="14" name="Текст 9"/>
          <p:cNvSpPr>
            <a:spLocks noGrp="1"/>
          </p:cNvSpPr>
          <p:nvPr>
            <p:ph type="body" sz="quarter" idx="3"/>
          </p:nvPr>
        </p:nvSpPr>
        <p:spPr>
          <a:xfrm>
            <a:off x="6715140" y="2714620"/>
            <a:ext cx="2257412" cy="642942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5" action="ppaction://hlinksldjump"/>
              </a:rPr>
              <a:t>ДАЛЕЕ</a:t>
            </a:r>
            <a:endParaRPr lang="ru-RU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16" name="Прямая соединительная линия 15"/>
          <p:cNvCxnSpPr>
            <a:stCxn id="12" idx="0"/>
          </p:cNvCxnSpPr>
          <p:nvPr/>
        </p:nvCxnSpPr>
        <p:spPr>
          <a:xfrm rot="16200000" flipV="1">
            <a:off x="7081109" y="777039"/>
            <a:ext cx="1571612" cy="175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одержимое 10"/>
          <p:cNvSpPr>
            <a:spLocks noGrp="1"/>
          </p:cNvSpPr>
          <p:nvPr>
            <p:ph sz="quarter" idx="4"/>
          </p:nvPr>
        </p:nvSpPr>
        <p:spPr>
          <a:xfrm>
            <a:off x="1357290" y="6072206"/>
            <a:ext cx="6500857" cy="625461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Речевая инстр.: Что растет на поляне?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098" name="Picture 2" descr="C:\Users\Professional\Desktop\main_Peony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3786190"/>
            <a:ext cx="1302771" cy="1792279"/>
          </a:xfrm>
          <a:prstGeom prst="rect">
            <a:avLst/>
          </a:prstGeom>
          <a:noFill/>
        </p:spPr>
      </p:pic>
      <p:pic>
        <p:nvPicPr>
          <p:cNvPr id="19" name="Picture 2" descr="C:\Users\Professional\Desktop\main_Peony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3080475"/>
            <a:ext cx="2490790" cy="3426689"/>
          </a:xfrm>
          <a:prstGeom prst="rect">
            <a:avLst/>
          </a:prstGeom>
          <a:noFill/>
        </p:spPr>
      </p:pic>
      <p:pic>
        <p:nvPicPr>
          <p:cNvPr id="21" name="Picture 2" descr="C:\Users\Professional\Desktop\main_Peony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3143248"/>
            <a:ext cx="2133600" cy="2935287"/>
          </a:xfrm>
          <a:prstGeom prst="rect">
            <a:avLst/>
          </a:prstGeom>
          <a:noFill/>
        </p:spPr>
      </p:pic>
      <p:pic>
        <p:nvPicPr>
          <p:cNvPr id="22" name="Picture 2" descr="C:\Users\Professional\Desktop\main_Peony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3357562"/>
            <a:ext cx="1633534" cy="2247324"/>
          </a:xfrm>
          <a:prstGeom prst="rect">
            <a:avLst/>
          </a:prstGeom>
          <a:noFill/>
        </p:spPr>
      </p:pic>
      <p:pic>
        <p:nvPicPr>
          <p:cNvPr id="23" name="Picture 2" descr="C:\Users\Professional\Desktop\main_Peony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3857628"/>
            <a:ext cx="2347914" cy="3230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Professional\Desktop\1612760682_53-p-fon-goluboi-multyashnii-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71802" y="571480"/>
            <a:ext cx="4786346" cy="70328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поляне бутоны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428596" y="500042"/>
            <a:ext cx="2571768" cy="8572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Текст 7"/>
          <p:cNvSpPr>
            <a:spLocks noGrp="1"/>
          </p:cNvSpPr>
          <p:nvPr>
            <p:ph type="body" idx="1"/>
          </p:nvPr>
        </p:nvSpPr>
        <p:spPr>
          <a:xfrm>
            <a:off x="500034" y="642918"/>
            <a:ext cx="2643206" cy="465127"/>
          </a:xfrm>
        </p:spPr>
        <p:txBody>
          <a:bodyPr>
            <a:normAutofit/>
          </a:bodyPr>
          <a:lstStyle/>
          <a:p>
            <a:r>
              <a:rPr lang="ru-RU" sz="20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Речевой материал</a:t>
            </a:r>
            <a:endParaRPr lang="ru-RU" sz="20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2" name="Picture 4" descr="C:\Users\Professional\Desktop\image_processing20200410-24721-1385v5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1571612"/>
            <a:ext cx="2035331" cy="1208477"/>
          </a:xfrm>
          <a:prstGeom prst="rect">
            <a:avLst/>
          </a:prstGeom>
          <a:noFill/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46">
            <a:off x="6671139" y="2640275"/>
            <a:ext cx="2294640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Содержимое 10"/>
          <p:cNvSpPr>
            <a:spLocks noGrp="1"/>
          </p:cNvSpPr>
          <p:nvPr>
            <p:ph sz="quarter" idx="4"/>
          </p:nvPr>
        </p:nvSpPr>
        <p:spPr>
          <a:xfrm>
            <a:off x="1357290" y="6072206"/>
            <a:ext cx="6500857" cy="625461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Речевая инстр.: Что растет на поляне?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Текст 9"/>
          <p:cNvSpPr>
            <a:spLocks noGrp="1"/>
          </p:cNvSpPr>
          <p:nvPr>
            <p:ph type="body" sz="quarter" idx="3"/>
          </p:nvPr>
        </p:nvSpPr>
        <p:spPr>
          <a:xfrm>
            <a:off x="6715140" y="2714620"/>
            <a:ext cx="2257412" cy="642942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5" action="ppaction://hlinksldjump"/>
              </a:rPr>
              <a:t>ДАЛЕЕ</a:t>
            </a:r>
            <a:endParaRPr lang="ru-RU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17" name="Прямая соединительная линия 16"/>
          <p:cNvCxnSpPr>
            <a:endCxn id="12" idx="0"/>
          </p:cNvCxnSpPr>
          <p:nvPr/>
        </p:nvCxnSpPr>
        <p:spPr>
          <a:xfrm rot="16200000" flipH="1">
            <a:off x="7045390" y="741320"/>
            <a:ext cx="1571612" cy="889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 descr="C:\Users\Professional\Desktop\Peonies_2_9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4786322"/>
            <a:ext cx="1197153" cy="1582739"/>
          </a:xfrm>
          <a:prstGeom prst="rect">
            <a:avLst/>
          </a:prstGeom>
          <a:noFill/>
        </p:spPr>
      </p:pic>
      <p:pic>
        <p:nvPicPr>
          <p:cNvPr id="19" name="Picture 2" descr="C:\Users\Professional\Desktop\Peonies_2_9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4357694"/>
            <a:ext cx="606422" cy="843597"/>
          </a:xfrm>
          <a:prstGeom prst="rect">
            <a:avLst/>
          </a:prstGeom>
          <a:noFill/>
        </p:spPr>
      </p:pic>
      <p:pic>
        <p:nvPicPr>
          <p:cNvPr id="20" name="Picture 2" descr="C:\Users\Professional\Desktop\Peonies_2_9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4143380"/>
            <a:ext cx="1035050" cy="1439863"/>
          </a:xfrm>
          <a:prstGeom prst="rect">
            <a:avLst/>
          </a:prstGeom>
          <a:noFill/>
        </p:spPr>
      </p:pic>
      <p:pic>
        <p:nvPicPr>
          <p:cNvPr id="21" name="Picture 2" descr="C:\Users\Professional\Desktop\Peonies_2_95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823803" y="3929066"/>
            <a:ext cx="1497231" cy="2082805"/>
          </a:xfrm>
          <a:prstGeom prst="rect">
            <a:avLst/>
          </a:prstGeom>
          <a:noFill/>
        </p:spPr>
      </p:pic>
      <p:pic>
        <p:nvPicPr>
          <p:cNvPr id="22" name="Picture 2" descr="C:\Users\Professional\Desktop\Peonies_2_95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18495" y="3929066"/>
            <a:ext cx="1445877" cy="2011367"/>
          </a:xfrm>
          <a:prstGeom prst="rect">
            <a:avLst/>
          </a:prstGeom>
          <a:noFill/>
        </p:spPr>
      </p:pic>
      <p:pic>
        <p:nvPicPr>
          <p:cNvPr id="23" name="Picture 2" descr="C:\Users\Professional\Desktop\Peonies_2_95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929454" y="4000504"/>
            <a:ext cx="749298" cy="1042352"/>
          </a:xfrm>
          <a:prstGeom prst="rect">
            <a:avLst/>
          </a:prstGeom>
          <a:noFill/>
        </p:spPr>
      </p:pic>
      <p:pic>
        <p:nvPicPr>
          <p:cNvPr id="24" name="Picture 2" descr="C:\Users\Professional\Desktop\Peonies_2_95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786710" y="3873188"/>
            <a:ext cx="1177926" cy="16386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Professional\Desktop\1612760682_53-p-fon-goluboi-multyashnii-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143240" y="571480"/>
            <a:ext cx="4643470" cy="64294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поляне петухи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428596" y="500042"/>
            <a:ext cx="2571768" cy="8572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Текст 7"/>
          <p:cNvSpPr>
            <a:spLocks noGrp="1"/>
          </p:cNvSpPr>
          <p:nvPr>
            <p:ph type="body" idx="1"/>
          </p:nvPr>
        </p:nvSpPr>
        <p:spPr>
          <a:xfrm>
            <a:off x="500034" y="642918"/>
            <a:ext cx="2643206" cy="465127"/>
          </a:xfrm>
        </p:spPr>
        <p:txBody>
          <a:bodyPr>
            <a:normAutofit/>
          </a:bodyPr>
          <a:lstStyle/>
          <a:p>
            <a:r>
              <a:rPr lang="ru-RU" sz="20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Речевой материал</a:t>
            </a:r>
            <a:endParaRPr lang="ru-RU" sz="20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2" name="Picture 4" descr="C:\Users\Professional\Desktop\image_processing20200410-24721-1385v5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1571612"/>
            <a:ext cx="2035331" cy="1208477"/>
          </a:xfrm>
          <a:prstGeom prst="rect">
            <a:avLst/>
          </a:prstGeom>
          <a:noFill/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46">
            <a:off x="6671139" y="2640275"/>
            <a:ext cx="2294640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Содержимое 10"/>
          <p:cNvSpPr>
            <a:spLocks noGrp="1"/>
          </p:cNvSpPr>
          <p:nvPr>
            <p:ph sz="quarter" idx="4"/>
          </p:nvPr>
        </p:nvSpPr>
        <p:spPr>
          <a:xfrm>
            <a:off x="1357290" y="6072206"/>
            <a:ext cx="6500857" cy="625461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Речевая инстр.: Кто на поляне?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Текст 9"/>
          <p:cNvSpPr>
            <a:spLocks noGrp="1"/>
          </p:cNvSpPr>
          <p:nvPr>
            <p:ph type="body" sz="quarter" idx="3"/>
          </p:nvPr>
        </p:nvSpPr>
        <p:spPr>
          <a:xfrm>
            <a:off x="6715140" y="2714620"/>
            <a:ext cx="2257412" cy="642942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5" action="ppaction://hlinksldjump"/>
              </a:rPr>
              <a:t>ДАЛЕЕ</a:t>
            </a:r>
            <a:endParaRPr lang="ru-RU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17" name="Прямая соединительная линия 16"/>
          <p:cNvCxnSpPr>
            <a:endCxn id="12" idx="0"/>
          </p:cNvCxnSpPr>
          <p:nvPr/>
        </p:nvCxnSpPr>
        <p:spPr>
          <a:xfrm rot="16200000" flipH="1">
            <a:off x="7045390" y="741320"/>
            <a:ext cx="1571612" cy="889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8" name="Picture 4" descr="C:\Users\Professional\Desktop\3622c823ca576f843505bd7ee0e3636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77435">
            <a:off x="4500562" y="3000372"/>
            <a:ext cx="2470157" cy="2499397"/>
          </a:xfrm>
          <a:prstGeom prst="rect">
            <a:avLst/>
          </a:prstGeom>
          <a:noFill/>
        </p:spPr>
      </p:pic>
      <p:pic>
        <p:nvPicPr>
          <p:cNvPr id="21" name="Picture 4" descr="C:\Users\Professional\Desktop\3622c823ca576f843505bd7ee0e3636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377435">
            <a:off x="1671749" y="3281563"/>
            <a:ext cx="2728946" cy="27612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Professional\Desktop\1612760682_53-p-fon-goluboi-multyashnii-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86116" y="642918"/>
            <a:ext cx="4257676" cy="70328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поляне домики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428596" y="500042"/>
            <a:ext cx="2571768" cy="8572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Текст 7"/>
          <p:cNvSpPr txBox="1">
            <a:spLocks/>
          </p:cNvSpPr>
          <p:nvPr/>
        </p:nvSpPr>
        <p:spPr>
          <a:xfrm>
            <a:off x="500034" y="642918"/>
            <a:ext cx="2643206" cy="46512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Речевой материал</a:t>
            </a:r>
            <a:endParaRPr kumimoji="0" lang="ru-RU" sz="20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Picture 4" descr="C:\Users\Professional\Desktop\image_processing20200410-24721-1385v5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1571612"/>
            <a:ext cx="2035331" cy="1208477"/>
          </a:xfrm>
          <a:prstGeom prst="rect">
            <a:avLst/>
          </a:prstGeom>
          <a:noFill/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46">
            <a:off x="6671139" y="2640275"/>
            <a:ext cx="2294640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Содержимое 10"/>
          <p:cNvSpPr>
            <a:spLocks noGrp="1"/>
          </p:cNvSpPr>
          <p:nvPr>
            <p:ph sz="quarter" idx="4"/>
          </p:nvPr>
        </p:nvSpPr>
        <p:spPr>
          <a:xfrm>
            <a:off x="1357290" y="6072206"/>
            <a:ext cx="6500857" cy="625461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Речевая инстр.: Что ты видишь на поляне?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Текст 9"/>
          <p:cNvSpPr>
            <a:spLocks noGrp="1"/>
          </p:cNvSpPr>
          <p:nvPr>
            <p:ph type="body" sz="quarter" idx="3"/>
          </p:nvPr>
        </p:nvSpPr>
        <p:spPr>
          <a:xfrm>
            <a:off x="6715140" y="2714620"/>
            <a:ext cx="2257412" cy="642942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5" action="ppaction://hlinksldjump"/>
              </a:rPr>
              <a:t>ДАЛЕЕ</a:t>
            </a:r>
            <a:endParaRPr lang="ru-RU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5400000">
            <a:off x="7036623" y="821525"/>
            <a:ext cx="1714488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C:\Users\Professional\Desktop\1614594047_31-p-domik-na-belom-fone-3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3034235"/>
            <a:ext cx="3467000" cy="3011438"/>
          </a:xfrm>
          <a:prstGeom prst="rect">
            <a:avLst/>
          </a:prstGeom>
          <a:noFill/>
        </p:spPr>
      </p:pic>
      <p:pic>
        <p:nvPicPr>
          <p:cNvPr id="19" name="Picture 2" descr="C:\Users\Professional\Desktop\1614594047_31-p-domik-na-belom-fone-3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9322" y="3571876"/>
            <a:ext cx="3000364" cy="2606118"/>
          </a:xfrm>
          <a:prstGeom prst="rect">
            <a:avLst/>
          </a:prstGeom>
          <a:noFill/>
        </p:spPr>
      </p:pic>
      <p:pic>
        <p:nvPicPr>
          <p:cNvPr id="20" name="Picture 2" descr="C:\Users\Professional\Desktop\1614594047_31-p-domik-na-belom-fone-3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7620" y="3695978"/>
            <a:ext cx="2038208" cy="17703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Professional\Desktop\1612760682_53-p-fon-goluboi-multyashnii-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14678" y="642918"/>
            <a:ext cx="4500594" cy="64294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поляне пауки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428596" y="500042"/>
            <a:ext cx="2571768" cy="85725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Текст 7"/>
          <p:cNvSpPr txBox="1">
            <a:spLocks/>
          </p:cNvSpPr>
          <p:nvPr/>
        </p:nvSpPr>
        <p:spPr>
          <a:xfrm>
            <a:off x="500034" y="642918"/>
            <a:ext cx="2643206" cy="46512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Речевой материал</a:t>
            </a:r>
            <a:endParaRPr kumimoji="0" lang="ru-RU" sz="20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Picture 4" descr="C:\Users\Professional\Desktop\image_processing20200410-24721-1385v5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1571612"/>
            <a:ext cx="2035331" cy="1208477"/>
          </a:xfrm>
          <a:prstGeom prst="rect">
            <a:avLst/>
          </a:prstGeom>
          <a:noFill/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46">
            <a:off x="6671139" y="2640275"/>
            <a:ext cx="2294640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Содержимое 10"/>
          <p:cNvSpPr>
            <a:spLocks noGrp="1"/>
          </p:cNvSpPr>
          <p:nvPr>
            <p:ph sz="quarter" idx="4"/>
          </p:nvPr>
        </p:nvSpPr>
        <p:spPr>
          <a:xfrm>
            <a:off x="1357290" y="6072206"/>
            <a:ext cx="6500857" cy="625461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Речевая инстр.: Кто на поляне?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Текст 9"/>
          <p:cNvSpPr>
            <a:spLocks noGrp="1"/>
          </p:cNvSpPr>
          <p:nvPr>
            <p:ph type="body" sz="quarter" idx="3"/>
          </p:nvPr>
        </p:nvSpPr>
        <p:spPr>
          <a:xfrm>
            <a:off x="6715140" y="2714620"/>
            <a:ext cx="2257412" cy="642942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5" action="ppaction://hlinksldjump"/>
              </a:rPr>
              <a:t>ДАЛЕЕ</a:t>
            </a:r>
            <a:endParaRPr lang="ru-RU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cxnSp>
        <p:nvCxnSpPr>
          <p:cNvPr id="17" name="Прямая соединительная линия 16"/>
          <p:cNvCxnSpPr>
            <a:endCxn id="12" idx="0"/>
          </p:cNvCxnSpPr>
          <p:nvPr/>
        </p:nvCxnSpPr>
        <p:spPr>
          <a:xfrm rot="16200000" flipH="1">
            <a:off x="7045390" y="741320"/>
            <a:ext cx="1571612" cy="889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4" descr="C:\Users\Professional\Desktop\image_processing20200410-24721-1385v5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643314"/>
            <a:ext cx="2035331" cy="1208477"/>
          </a:xfrm>
          <a:prstGeom prst="rect">
            <a:avLst/>
          </a:prstGeom>
          <a:noFill/>
        </p:spPr>
      </p:pic>
      <p:pic>
        <p:nvPicPr>
          <p:cNvPr id="19" name="Picture 4" descr="C:\Users\Professional\Desktop\image_processing20200410-24721-1385v5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1857364"/>
            <a:ext cx="2035331" cy="1208477"/>
          </a:xfrm>
          <a:prstGeom prst="rect">
            <a:avLst/>
          </a:prstGeom>
          <a:noFill/>
        </p:spPr>
      </p:pic>
      <p:pic>
        <p:nvPicPr>
          <p:cNvPr id="20" name="Picture 4" descr="C:\Users\Professional\Desktop\image_processing20200410-24721-1385v5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411547">
            <a:off x="398456" y="3006442"/>
            <a:ext cx="2035331" cy="1208477"/>
          </a:xfrm>
          <a:prstGeom prst="rect">
            <a:avLst/>
          </a:prstGeom>
          <a:noFill/>
        </p:spPr>
      </p:pic>
      <p:cxnSp>
        <p:nvCxnSpPr>
          <p:cNvPr id="24" name="Прямая соединительная линия 23"/>
          <p:cNvCxnSpPr>
            <a:endCxn id="18" idx="0"/>
          </p:cNvCxnSpPr>
          <p:nvPr/>
        </p:nvCxnSpPr>
        <p:spPr>
          <a:xfrm rot="5400000">
            <a:off x="4044994" y="1758986"/>
            <a:ext cx="3643314" cy="1253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endCxn id="19" idx="0"/>
          </p:cNvCxnSpPr>
          <p:nvPr/>
        </p:nvCxnSpPr>
        <p:spPr>
          <a:xfrm rot="16200000" flipH="1">
            <a:off x="2401920" y="884196"/>
            <a:ext cx="1857364" cy="889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16200000" flipH="1">
            <a:off x="-928698" y="928698"/>
            <a:ext cx="3071810" cy="12144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378</Words>
  <PresentationFormat>Экран (4:3)</PresentationFormat>
  <Paragraphs>79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II тип ССС</vt:lpstr>
      <vt:lpstr>«Поляна»</vt:lpstr>
      <vt:lpstr>Игра «Поляна»</vt:lpstr>
      <vt:lpstr>На поляне малина</vt:lpstr>
      <vt:lpstr>На поляне пионы</vt:lpstr>
      <vt:lpstr>На поляне бутоны</vt:lpstr>
      <vt:lpstr>На поляне петухи</vt:lpstr>
      <vt:lpstr>На поляне домики</vt:lpstr>
      <vt:lpstr>На поляне пауки</vt:lpstr>
      <vt:lpstr>Слайд 10</vt:lpstr>
      <vt:lpstr>Игра «У кого кто?»</vt:lpstr>
      <vt:lpstr>Слайд 12</vt:lpstr>
      <vt:lpstr>Телята, гусята.</vt:lpstr>
      <vt:lpstr>Слайд 14</vt:lpstr>
      <vt:lpstr>Игра «Слушай и называй»</vt:lpstr>
      <vt:lpstr>Дыня, малина, мак</vt:lpstr>
      <vt:lpstr>Малина, липа, пионы</vt:lpstr>
      <vt:lpstr>Томаты, конфеты, бананы</vt:lpstr>
      <vt:lpstr>Лилия, лимоны, огурец</vt:lpstr>
      <vt:lpstr>Мухи, монеты, лебеди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II тип ССС</dc:title>
  <dc:creator>Professional</dc:creator>
  <cp:lastModifiedBy>User Windows</cp:lastModifiedBy>
  <cp:revision>38</cp:revision>
  <dcterms:created xsi:type="dcterms:W3CDTF">2021-05-11T14:12:09Z</dcterms:created>
  <dcterms:modified xsi:type="dcterms:W3CDTF">2021-05-17T19:36:01Z</dcterms:modified>
</cp:coreProperties>
</file>