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35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233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197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838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1472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836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029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753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186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700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15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457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522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054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95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081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066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400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E7FD46B-A8C3-43A7-86DC-6E8469EE9006}" type="datetimeFigureOut">
              <a:rPr lang="ru-RU" smtClean="0"/>
              <a:t>09.01.2023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1350E-1A83-492B-8A48-24E14C503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1903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3524532/pub_5efa8660fa1be83556f80f5e_5f0299c2185b215c7e0fc6e8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03" y="3084"/>
            <a:ext cx="12198303" cy="526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304" y="5196115"/>
            <a:ext cx="12198303" cy="1613267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США: империализм и вступление в мировую политику 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47524" y="14515"/>
            <a:ext cx="4244476" cy="6531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США в </a:t>
            </a:r>
            <a:r>
              <a:rPr lang="en-US" sz="36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XIX</a:t>
            </a:r>
            <a:r>
              <a:rPr lang="ru-RU" sz="3600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 веке </a:t>
            </a:r>
            <a:endParaRPr lang="ru-RU" sz="3600" b="1" dirty="0">
              <a:solidFill>
                <a:schemeClr val="bg1"/>
              </a:solidFill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79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Заголовок 1"/>
          <p:cNvSpPr>
            <a:spLocks noGrp="1"/>
          </p:cNvSpPr>
          <p:nvPr>
            <p:ph type="title"/>
          </p:nvPr>
        </p:nvSpPr>
        <p:spPr>
          <a:xfrm>
            <a:off x="507999" y="394662"/>
            <a:ext cx="10145485" cy="737453"/>
          </a:xfrm>
          <a:noFill/>
          <a:ln>
            <a:noFill/>
          </a:ln>
        </p:spPr>
        <p:txBody>
          <a:bodyPr/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Президентская республика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0629" y="1132115"/>
            <a:ext cx="10308771" cy="10472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5125" algn="just"/>
            <a:r>
              <a:rPr lang="ru-RU" sz="2800" b="1" dirty="0" smtClean="0">
                <a:latin typeface="Constantia" panose="02030602050306030303" pitchFamily="18" charset="0"/>
              </a:rPr>
              <a:t>Последняя треть </a:t>
            </a:r>
            <a:r>
              <a:rPr lang="en-US" sz="2800" b="1" dirty="0" smtClean="0">
                <a:latin typeface="Constantia" panose="02030602050306030303" pitchFamily="18" charset="0"/>
              </a:rPr>
              <a:t>XIX</a:t>
            </a:r>
            <a:r>
              <a:rPr lang="ru-RU" sz="2800" b="1" dirty="0" smtClean="0">
                <a:latin typeface="Constantia" panose="02030602050306030303" pitchFamily="18" charset="0"/>
              </a:rPr>
              <a:t> века – республика президентского типа. </a:t>
            </a:r>
            <a:endParaRPr lang="ru-RU" sz="2800" b="1" dirty="0">
              <a:latin typeface="Constantia" panose="0203060205030603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34209" y="2103120"/>
            <a:ext cx="652272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Constantia" panose="02030602050306030303" pitchFamily="18" charset="0"/>
              </a:rPr>
              <a:t>Двухпартийная система</a:t>
            </a:r>
            <a:endParaRPr lang="ru-RU" sz="3200" b="1" dirty="0">
              <a:latin typeface="Constantia" panose="02030602050306030303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3291840" y="2916773"/>
            <a:ext cx="883920" cy="67938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903722" y="3616297"/>
            <a:ext cx="5044440" cy="10623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nstantia" panose="02030602050306030303" pitchFamily="18" charset="0"/>
              </a:rPr>
              <a:t>Республиканская</a:t>
            </a:r>
          </a:p>
          <a:p>
            <a:pPr algn="ctr"/>
            <a:r>
              <a:rPr lang="ru-RU" sz="2800" b="1" dirty="0" smtClean="0">
                <a:latin typeface="Constantia" panose="02030602050306030303" pitchFamily="18" charset="0"/>
              </a:rPr>
              <a:t>(фермеры, рабочие)</a:t>
            </a:r>
            <a:endParaRPr lang="ru-RU" sz="2800" b="1" dirty="0">
              <a:latin typeface="Constantia" panose="02030602050306030303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8514081" y="2941320"/>
            <a:ext cx="944880" cy="67497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42382" y="3616297"/>
            <a:ext cx="5044440" cy="1376617"/>
          </a:xfrm>
          <a:prstGeom prst="rect">
            <a:avLst/>
          </a:prstGeom>
          <a:solidFill>
            <a:srgbClr val="FF6D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latin typeface="Constantia" panose="02030602050306030303" pitchFamily="18" charset="0"/>
              </a:rPr>
              <a:t>Демократическая</a:t>
            </a:r>
          </a:p>
          <a:p>
            <a:pPr algn="ctr"/>
            <a:r>
              <a:rPr lang="ru-RU" sz="2600" b="1" dirty="0" smtClean="0">
                <a:latin typeface="Constantia" panose="02030602050306030303" pitchFamily="18" charset="0"/>
              </a:rPr>
              <a:t>(Крупные землевладельцы Юга)</a:t>
            </a:r>
            <a:endParaRPr lang="ru-RU" sz="2600" b="1" dirty="0">
              <a:latin typeface="Constantia" panose="02030602050306030303" pitchFamily="18" charset="0"/>
            </a:endParaRPr>
          </a:p>
        </p:txBody>
      </p:sp>
      <p:pic>
        <p:nvPicPr>
          <p:cNvPr id="3074" name="Picture 2" descr="https://arc-anglerfish-arc2-prod-advancelocal.s3.amazonaws.com/public/DW3BJDZUSNGOHHODK2URFNPDC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282" y="1989597"/>
            <a:ext cx="8230276" cy="463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197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98687" y="4121612"/>
            <a:ext cx="8193313" cy="2736387"/>
          </a:xfrm>
          <a:ln w="76200">
            <a:miter lim="800000"/>
            <a:headEnd/>
            <a:tailEnd/>
          </a:ln>
        </p:spPr>
        <p:txBody>
          <a:bodyPr/>
          <a:lstStyle/>
          <a:p>
            <a:pPr algn="just">
              <a:defRPr/>
            </a:pPr>
            <a:r>
              <a:rPr lang="ru-RU" altLang="ru-RU" sz="2800" b="1" dirty="0">
                <a:solidFill>
                  <a:schemeClr val="tx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1881 год – образование Американской федерации </a:t>
            </a:r>
            <a:r>
              <a:rPr lang="ru-RU" altLang="ru-RU" sz="2800" b="1" dirty="0" smtClean="0">
                <a:solidFill>
                  <a:schemeClr val="tx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труда (АФТ). Состояла она из </a:t>
            </a:r>
            <a:r>
              <a:rPr lang="ru-RU" altLang="ru-RU" sz="2800" b="1" dirty="0">
                <a:solidFill>
                  <a:schemeClr val="tx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тред-юнионов, в которые входили квалифицированные рабочие США. Вела борьбу за повышение заработной </a:t>
            </a:r>
            <a:r>
              <a:rPr lang="ru-RU" altLang="ru-RU" sz="2800" b="1" dirty="0" smtClean="0">
                <a:solidFill>
                  <a:schemeClr val="tx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 платы и сокращение </a:t>
            </a:r>
            <a:r>
              <a:rPr lang="ru-RU" altLang="ru-RU" sz="2800" b="1" dirty="0">
                <a:solidFill>
                  <a:schemeClr val="tx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рабочей </a:t>
            </a:r>
            <a:r>
              <a:rPr lang="ru-RU" altLang="ru-RU" sz="2800" b="1" dirty="0" smtClean="0">
                <a:solidFill>
                  <a:schemeClr val="tx1"/>
                </a:solidFill>
                <a:latin typeface="Constantia" panose="02030602050306030303" pitchFamily="18" charset="0"/>
                <a:cs typeface="Times New Roman" panose="02020603050405020304" pitchFamily="18" charset="0"/>
              </a:rPr>
              <a:t>недели. </a:t>
            </a:r>
            <a:endParaRPr lang="ru-RU" altLang="ru-RU" sz="2800" b="1" dirty="0">
              <a:solidFill>
                <a:schemeClr val="tx1"/>
              </a:solidFill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105236" y="5516793"/>
            <a:ext cx="374921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chemeClr val="bg1"/>
                </a:solidFill>
                <a:latin typeface="Constantia" panose="02030602050306030303" pitchFamily="18" charset="0"/>
              </a:rPr>
              <a:t>Руководитель </a:t>
            </a:r>
            <a:r>
              <a:rPr lang="en-US" altLang="ru-RU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AFT</a:t>
            </a:r>
            <a:r>
              <a:rPr lang="ru-RU" altLang="ru-RU" b="1" dirty="0" smtClean="0">
                <a:solidFill>
                  <a:schemeClr val="bg1"/>
                </a:solidFill>
                <a:latin typeface="Constantia" panose="02030602050306030303" pitchFamily="18" charset="0"/>
              </a:rPr>
              <a:t> </a:t>
            </a:r>
            <a:endParaRPr lang="ru-RU" altLang="ru-RU" b="1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ctr" eaLnBrk="1" hangingPunct="1"/>
            <a:r>
              <a:rPr lang="ru-RU" altLang="ru-RU" b="1" dirty="0">
                <a:solidFill>
                  <a:schemeClr val="bg1"/>
                </a:solidFill>
                <a:latin typeface="Constantia" panose="02030602050306030303" pitchFamily="18" charset="0"/>
              </a:rPr>
              <a:t>Сэм Гомперс</a:t>
            </a: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174171" y="152400"/>
            <a:ext cx="10265229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Рабочее  движение в США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998687" y="1189491"/>
            <a:ext cx="8077201" cy="2924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81000" indent="-3810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19200" indent="-3048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8300" indent="-2667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5500" indent="-2667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2700" indent="-2667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09900" indent="-2667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7100" indent="-2667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4300" indent="-2667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altLang="ru-RU" b="1" dirty="0">
                <a:latin typeface="Constantia" panose="02030602050306030303" pitchFamily="18" charset="0"/>
                <a:cs typeface="Times New Roman" panose="02020603050405020304" pitchFamily="18" charset="0"/>
              </a:rPr>
              <a:t>Рабочий день длился от 10 до 14 </a:t>
            </a:r>
            <a:r>
              <a:rPr lang="ru-RU" altLang="ru-RU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часов.</a:t>
            </a: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altLang="ru-RU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Отсутствие трудового законодательства</a:t>
            </a:r>
            <a:r>
              <a:rPr lang="ru-RU" altLang="ru-RU" b="1" dirty="0">
                <a:latin typeface="Constantia" panose="02030602050306030303" pitchFamily="18" charset="0"/>
                <a:cs typeface="Times New Roman" panose="02020603050405020304" pitchFamily="18" charset="0"/>
              </a:rPr>
              <a:t>. </a:t>
            </a:r>
            <a:endParaRPr lang="ru-RU" altLang="ru-RU" b="1" dirty="0" smtClean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ru-RU" altLang="ru-RU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Хотя </a:t>
            </a:r>
            <a:r>
              <a:rPr lang="ru-RU" altLang="ru-RU" b="1" dirty="0">
                <a:latin typeface="Constantia" panose="02030602050306030303" pitchFamily="18" charset="0"/>
                <a:cs typeface="Times New Roman" panose="02020603050405020304" pitchFamily="18" charset="0"/>
              </a:rPr>
              <a:t>заработная плата американских рабочих была выше, чем в Европе, больше денег уходило на оплату жилья, транспорта, медицинской помощи.</a:t>
            </a:r>
          </a:p>
        </p:txBody>
      </p:sp>
      <p:sp>
        <p:nvSpPr>
          <p:cNvPr id="12295" name="Rectangle 8"/>
          <p:cNvSpPr>
            <a:spLocks noChangeArrowheads="1"/>
          </p:cNvSpPr>
          <p:nvPr/>
        </p:nvSpPr>
        <p:spPr bwMode="auto">
          <a:xfrm>
            <a:off x="4343852" y="3533099"/>
            <a:ext cx="6861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FFFF00"/>
                </a:solidFill>
                <a:latin typeface="Constantia" panose="02030602050306030303" pitchFamily="18" charset="0"/>
              </a:rPr>
              <a:t>Стачки и забастовки рабочих</a:t>
            </a:r>
          </a:p>
        </p:txBody>
      </p:sp>
      <p:pic>
        <p:nvPicPr>
          <p:cNvPr id="1026" name="Picture 2" descr="https://images.fineartamerica.com/images/artworkimages/mediumlarge/1/5-samuel-gompers-1850-1924-grang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50" y="1012074"/>
            <a:ext cx="3749218" cy="440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02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122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10515600" cy="1088570"/>
          </a:xfrm>
          <a:ln w="76200">
            <a:miter lim="800000"/>
            <a:headEnd/>
            <a:tailEnd/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1901- 1908 гг. – правление президента Теодора Рузвельта (</a:t>
            </a:r>
            <a:r>
              <a:rPr lang="ru-RU" alt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1858-1919</a:t>
            </a:r>
            <a:r>
              <a:rPr lang="ru-RU" alt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). 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3494583" y="3863294"/>
            <a:ext cx="8697421" cy="2994705"/>
          </a:xfrm>
          <a:ln w="76200">
            <a:miter lim="800000"/>
            <a:headEnd/>
            <a:tailEnd/>
          </a:ln>
        </p:spPr>
        <p:txBody>
          <a:bodyPr rtlCol="0">
            <a:noAutofit/>
          </a:bodyPr>
          <a:lstStyle/>
          <a:p>
            <a:pPr marL="381000" indent="-381000" algn="just">
              <a:lnSpc>
                <a:spcPct val="80000"/>
              </a:lnSpc>
              <a:buClr>
                <a:schemeClr val="accent1">
                  <a:lumMod val="75000"/>
                </a:schemeClr>
              </a:buClr>
              <a:buFontTx/>
              <a:buAutoNum type="arabicPeriod"/>
              <a:defRPr/>
            </a:pPr>
            <a:r>
              <a:rPr lang="ru-RU" altLang="ru-RU" sz="2200" b="1" dirty="0">
                <a:latin typeface="Constantia" panose="02030602050306030303" pitchFamily="18" charset="0"/>
              </a:rPr>
              <a:t>Ограничение  деятельности трестов. Организация свыше двадцати судебных процессов против них (Т. Рузвельт - «разрушитель трестов»). </a:t>
            </a:r>
          </a:p>
          <a:p>
            <a:pPr marL="381000" indent="-381000" algn="just">
              <a:lnSpc>
                <a:spcPct val="80000"/>
              </a:lnSpc>
              <a:buClr>
                <a:schemeClr val="accent1">
                  <a:lumMod val="75000"/>
                </a:schemeClr>
              </a:buClr>
              <a:buFontTx/>
              <a:buAutoNum type="arabicPeriod"/>
              <a:defRPr/>
            </a:pPr>
            <a:r>
              <a:rPr lang="ru-RU" altLang="ru-RU" sz="2200" b="1" dirty="0">
                <a:latin typeface="Constantia" panose="02030602050306030303" pitchFamily="18" charset="0"/>
              </a:rPr>
              <a:t>Правительство выступало в роли третейского судьи в конфликтах между рабочими и предпринимателями и иногда принимало сторону бастующих.</a:t>
            </a:r>
          </a:p>
          <a:p>
            <a:pPr marL="381000" indent="-381000" algn="just">
              <a:lnSpc>
                <a:spcPct val="80000"/>
              </a:lnSpc>
              <a:buClr>
                <a:schemeClr val="accent1">
                  <a:lumMod val="75000"/>
                </a:schemeClr>
              </a:buClr>
              <a:buFontTx/>
              <a:buAutoNum type="arabicPeriod"/>
              <a:defRPr/>
            </a:pPr>
            <a:r>
              <a:rPr lang="ru-RU" altLang="ru-RU" sz="2200" b="1" dirty="0">
                <a:latin typeface="Constantia" panose="02030602050306030303" pitchFamily="18" charset="0"/>
              </a:rPr>
              <a:t>Законы об охране окружающей среды (охрана лесов, обводнение засушливых земель, увеличены площади государственного земельного фонда, созданы природные заповедники).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494583" y="915536"/>
            <a:ext cx="8624845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latin typeface="Constantia" panose="02030602050306030303" pitchFamily="18" charset="0"/>
              </a:rPr>
              <a:t>Нерешенные проблемы: </a:t>
            </a:r>
          </a:p>
          <a:p>
            <a:pPr eaLnBrk="1" hangingPunct="1">
              <a:buFontTx/>
              <a:buAutoNum type="arabicPeriod"/>
            </a:pPr>
            <a:r>
              <a:rPr lang="ru-RU" altLang="ru-RU" sz="2400" b="1" dirty="0">
                <a:latin typeface="Constantia" panose="02030602050306030303" pitchFamily="18" charset="0"/>
              </a:rPr>
              <a:t>В стране распространялись социалистические учения. </a:t>
            </a:r>
          </a:p>
          <a:p>
            <a:pPr eaLnBrk="1" hangingPunct="1">
              <a:buFontTx/>
              <a:buAutoNum type="arabicPeriod"/>
            </a:pPr>
            <a:r>
              <a:rPr lang="ru-RU" altLang="ru-RU" sz="2400" b="1" dirty="0">
                <a:latin typeface="Constantia" panose="02030602050306030303" pitchFamily="18" charset="0"/>
              </a:rPr>
              <a:t>Росли движения протеста среди фермеров и рабочих. </a:t>
            </a:r>
          </a:p>
          <a:p>
            <a:pPr eaLnBrk="1" hangingPunct="1">
              <a:buFontTx/>
              <a:buAutoNum type="arabicPeriod"/>
            </a:pPr>
            <a:r>
              <a:rPr lang="ru-RU" altLang="ru-RU" sz="2400" b="1" dirty="0">
                <a:latin typeface="Constantia" panose="02030602050306030303" pitchFamily="18" charset="0"/>
              </a:rPr>
              <a:t>Усиливались требования принятия законов против трестов и коррупции в правительственном аппарате.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3875314" y="3218544"/>
            <a:ext cx="820782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anose="02030602050306030303" pitchFamily="18" charset="0"/>
              </a:rPr>
              <a:t>«Справедливый курс» - реформы Т. Рузвельта </a:t>
            </a:r>
          </a:p>
        </p:txBody>
      </p:sp>
      <p:pic>
        <p:nvPicPr>
          <p:cNvPr id="2050" name="Picture 2" descr="https://cropper.watch.aetnd.com/cdn.watch.aetnd.com/sites/2/2018/05/GettyImages-32463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66" y="944564"/>
            <a:ext cx="3356917" cy="422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02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  <p:bldP spid="13316" grpId="0"/>
      <p:bldP spid="133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н америки для презентации (60 фото) 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" y="0"/>
            <a:ext cx="1219199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11085" y="104376"/>
            <a:ext cx="9107406" cy="693911"/>
          </a:xfrm>
        </p:spPr>
        <p:txBody>
          <a:bodyPr/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Внешняя политика: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5868370" y="841829"/>
            <a:ext cx="6323630" cy="4195481"/>
          </a:xfrm>
        </p:spPr>
        <p:txBody>
          <a:bodyPr>
            <a:normAutofit/>
          </a:bodyPr>
          <a:lstStyle/>
          <a:p>
            <a:r>
              <a:rPr lang="ru-RU" altLang="ru-RU" sz="3200" b="1" dirty="0" smtClean="0">
                <a:latin typeface="Constantia" panose="02030602050306030303" pitchFamily="18" charset="0"/>
              </a:rPr>
              <a:t>1. Доктрина Монро 1823г. «Америка для американцев»</a:t>
            </a:r>
          </a:p>
          <a:p>
            <a:r>
              <a:rPr lang="ru-RU" altLang="ru-RU" sz="3200" b="1" dirty="0" smtClean="0">
                <a:latin typeface="Constantia" panose="02030602050306030303" pitchFamily="18" charset="0"/>
              </a:rPr>
              <a:t>2. Доктрина открытых дверей 1899 (раздел Китая)</a:t>
            </a:r>
          </a:p>
          <a:p>
            <a:r>
              <a:rPr lang="ru-RU" altLang="ru-RU" sz="3200" b="1" dirty="0" smtClean="0">
                <a:latin typeface="Constantia" panose="02030602050306030303" pitchFamily="18" charset="0"/>
              </a:rPr>
              <a:t>3. Политика большой дубинки</a:t>
            </a:r>
          </a:p>
        </p:txBody>
      </p:sp>
      <p:pic>
        <p:nvPicPr>
          <p:cNvPr id="3076" name="Picture 4" descr="https://24smi.org/public/media/news/2019/06/13/fdnezdzhbsqj-opros-vyiavil-glavnogo-pretendenta-na-rol-prezid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54" y="841829"/>
            <a:ext cx="5704630" cy="3788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44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772884" y="290280"/>
            <a:ext cx="10475686" cy="8382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alt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Внешняя политика США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107543" y="1159331"/>
            <a:ext cx="7794171" cy="5270501"/>
          </a:xfrm>
          <a:extLst>
            <a:ext uri="{91240B29-F687-4F45-9708-019B960494DF}">
              <a14:hiddenLine xmlns:a14="http://schemas.microsoft.com/office/drawing/2010/main" w="76200" cmpd="tri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0" indent="0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1823 г. - доктрина Монро - американского президента, выдвинувшего в формулу «Америка для американцев», что на деле означало «Америка для США</a:t>
            </a:r>
            <a:r>
              <a:rPr lang="ru-RU" altLang="ru-RU" sz="28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28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Пропагандировалась </a:t>
            </a: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идея, что США - защитник всех латиноамериканских стран. </a:t>
            </a:r>
            <a:endParaRPr lang="ru-RU" altLang="ru-RU" sz="2800" b="1" dirty="0" smtClean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28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Куба</a:t>
            </a: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, Пуэрто-Рико и другие государства привлекали взоры американских предпринимателей. </a:t>
            </a:r>
            <a:endParaRPr lang="ru-RU" altLang="ru-RU" sz="2800" b="1" dirty="0" smtClean="0">
              <a:latin typeface="Constantia" panose="02030602050306030303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FontTx/>
              <a:buNone/>
            </a:pPr>
            <a:r>
              <a:rPr lang="ru-RU" altLang="ru-RU" sz="28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Газеты </a:t>
            </a: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кричали об особой миссии США, этой Богом избранной страны, которая должна спасти погрязший в грехах мир.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14" y="1173842"/>
            <a:ext cx="3784600" cy="475778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192314" y="5935811"/>
            <a:ext cx="3784600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>
                <a:latin typeface="Constantia" panose="02030602050306030303" pitchFamily="18" charset="0"/>
              </a:rPr>
              <a:t>Джеймс Монро 1817-1825 </a:t>
            </a:r>
          </a:p>
        </p:txBody>
      </p:sp>
    </p:spTree>
    <p:extLst>
      <p:ext uri="{BB962C8B-B14F-4D97-AF65-F5344CB8AC3E}">
        <p14:creationId xmlns:p14="http://schemas.microsoft.com/office/powerpoint/2010/main" val="95913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386339" y="29028"/>
            <a:ext cx="9789660" cy="934585"/>
          </a:xfrm>
        </p:spPr>
        <p:txBody>
          <a:bodyPr/>
          <a:lstStyle/>
          <a:p>
            <a:r>
              <a:rPr lang="ru-RU" altLang="ru-RU" b="1" dirty="0" smtClean="0">
                <a:solidFill>
                  <a:schemeClr val="tx1"/>
                </a:solidFill>
                <a:latin typeface="Bookman Old Style" panose="02050604050505020204" pitchFamily="18" charset="0"/>
              </a:rPr>
              <a:t>Доктрина открытых дверей</a:t>
            </a:r>
          </a:p>
        </p:txBody>
      </p:sp>
      <p:pic>
        <p:nvPicPr>
          <p:cNvPr id="24579" name="Picture 4" descr="220px-John_Hay,_bw_photo_portrait,_189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8" y="847500"/>
            <a:ext cx="3851275" cy="558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4112532" y="1428298"/>
            <a:ext cx="789078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800" b="1" dirty="0">
                <a:latin typeface="Constantia" panose="02030602050306030303" pitchFamily="18" charset="0"/>
              </a:rPr>
              <a:t>Разработана </a:t>
            </a:r>
            <a:r>
              <a:rPr lang="ru-RU" altLang="ru-RU" sz="2800" b="1" dirty="0" smtClean="0">
                <a:latin typeface="Constantia" panose="02030602050306030303" pitchFamily="18" charset="0"/>
              </a:rPr>
              <a:t>гос. секретарем  Джоном </a:t>
            </a:r>
            <a:r>
              <a:rPr lang="ru-RU" altLang="ru-RU" sz="2800" b="1" dirty="0" err="1">
                <a:latin typeface="Constantia" panose="02030602050306030303" pitchFamily="18" charset="0"/>
              </a:rPr>
              <a:t>Хэйем</a:t>
            </a:r>
            <a:r>
              <a:rPr lang="ru-RU" altLang="ru-RU" sz="2800" b="1" dirty="0">
                <a:latin typeface="Constantia" panose="02030602050306030303" pitchFamily="18" charset="0"/>
              </a:rPr>
              <a:t> в 1899 году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112533" y="2496237"/>
            <a:ext cx="7890782" cy="39408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363538" algn="just">
              <a:buFontTx/>
              <a:buNone/>
            </a:pPr>
            <a:r>
              <a:rPr lang="ru-RU" altLang="ru-RU" sz="2800" b="1" dirty="0" smtClean="0">
                <a:latin typeface="Constantia" panose="02030602050306030303" pitchFamily="18" charset="0"/>
              </a:rPr>
              <a:t>1899 г. – США объявили доктрину открытых дверей - потребовали «своей доли» в «разделе» Китая европейскими державами.  </a:t>
            </a:r>
          </a:p>
          <a:p>
            <a:pPr marL="0" indent="363538" algn="just">
              <a:buFontTx/>
              <a:buNone/>
            </a:pPr>
            <a:r>
              <a:rPr lang="ru-RU" altLang="ru-RU" sz="2800" b="1" dirty="0" smtClean="0">
                <a:latin typeface="Constantia" panose="02030602050306030303" pitchFamily="18" charset="0"/>
              </a:rPr>
              <a:t>«Открыв» для себя Китай, а затем и Японию, захватив Гавайи, Филиппины и ряд других территорий, американцы вступили в «большую политику».</a:t>
            </a:r>
          </a:p>
          <a:p>
            <a:pPr algn="just">
              <a:buFontTx/>
              <a:buNone/>
            </a:pPr>
            <a:endParaRPr lang="ru-RU" altLang="ru-RU" sz="2800" b="1" dirty="0" smtClean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92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200" y="104825"/>
            <a:ext cx="10295618" cy="896660"/>
          </a:xfrm>
        </p:spPr>
        <p:txBody>
          <a:bodyPr/>
          <a:lstStyle/>
          <a:p>
            <a:pPr algn="ctr"/>
            <a:r>
              <a:rPr lang="ru-RU" alt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Политика большой дубинки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6449330" y="1178838"/>
            <a:ext cx="562655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b="1" i="1" dirty="0">
                <a:latin typeface="Constantia" panose="02030602050306030303" pitchFamily="18" charset="0"/>
              </a:rPr>
              <a:t>Была декларирована в </a:t>
            </a:r>
            <a:r>
              <a:rPr lang="ru-RU" altLang="ru-RU" sz="2400" b="1" i="1" dirty="0" smtClean="0">
                <a:latin typeface="Constantia" panose="02030602050306030303" pitchFamily="18" charset="0"/>
              </a:rPr>
              <a:t>1904-1905 </a:t>
            </a:r>
            <a:r>
              <a:rPr lang="ru-RU" altLang="ru-RU" sz="2400" b="1" i="1" dirty="0">
                <a:latin typeface="Constantia" panose="02030602050306030303" pitchFamily="18" charset="0"/>
              </a:rPr>
              <a:t>годах</a:t>
            </a:r>
            <a:r>
              <a:rPr lang="ru-RU" altLang="ru-RU" sz="2400" b="1" i="1" dirty="0" smtClean="0">
                <a:latin typeface="Constantia" panose="02030602050306030303" pitchFamily="18" charset="0"/>
              </a:rPr>
              <a:t>.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2400" b="1" i="1" dirty="0" smtClean="0">
                <a:latin typeface="Constantia" panose="02030602050306030303" pitchFamily="18" charset="0"/>
              </a:rPr>
              <a:t>Предполагала</a:t>
            </a:r>
            <a:r>
              <a:rPr lang="ru-RU" altLang="ru-RU" sz="2400" b="1" i="1" dirty="0">
                <a:latin typeface="Constantia" panose="02030602050306030303" pitchFamily="18" charset="0"/>
              </a:rPr>
              <a:t>, что если в </a:t>
            </a:r>
            <a:r>
              <a:rPr lang="ru-RU" altLang="ru-RU" sz="2400" b="1" i="1" dirty="0" smtClean="0">
                <a:latin typeface="Constantia" panose="02030602050306030303" pitchFamily="18" charset="0"/>
              </a:rPr>
              <a:t>Латинской Америке </a:t>
            </a:r>
            <a:r>
              <a:rPr lang="ru-RU" altLang="ru-RU" sz="2400" b="1" i="1" dirty="0">
                <a:latin typeface="Constantia" panose="02030602050306030303" pitchFamily="18" charset="0"/>
              </a:rPr>
              <a:t>возникнут конфликты</a:t>
            </a:r>
            <a:r>
              <a:rPr lang="ru-RU" altLang="ru-RU" sz="2400" b="1" i="1" dirty="0" smtClean="0">
                <a:latin typeface="Constantia" panose="02030602050306030303" pitchFamily="18" charset="0"/>
              </a:rPr>
              <a:t>, то </a:t>
            </a:r>
            <a:r>
              <a:rPr lang="ru-RU" altLang="ru-RU" sz="2400" b="1" i="1" dirty="0">
                <a:latin typeface="Constantia" panose="02030602050306030303" pitchFamily="18" charset="0"/>
              </a:rPr>
              <a:t>США обеспечат их урегулирование</a:t>
            </a:r>
            <a:r>
              <a:rPr lang="ru-RU" altLang="ru-RU" sz="2400" b="1" i="1" dirty="0" smtClean="0">
                <a:latin typeface="Constantia" panose="02030602050306030303" pitchFamily="18" charset="0"/>
              </a:rPr>
              <a:t>, в </a:t>
            </a:r>
            <a:r>
              <a:rPr lang="ru-RU" altLang="ru-RU" sz="2400" b="1" i="1" dirty="0">
                <a:latin typeface="Constantia" panose="02030602050306030303" pitchFamily="18" charset="0"/>
              </a:rPr>
              <a:t>том числе и с </a:t>
            </a:r>
            <a:r>
              <a:rPr lang="ru-RU" altLang="ru-RU" sz="2400" b="1" i="1" dirty="0" smtClean="0">
                <a:latin typeface="Constantia" panose="02030602050306030303" pitchFamily="18" charset="0"/>
              </a:rPr>
              <a:t>использованием  </a:t>
            </a:r>
            <a:r>
              <a:rPr lang="ru-RU" altLang="ru-RU" sz="2400" b="1" i="1" dirty="0">
                <a:latin typeface="Constantia" panose="02030602050306030303" pitchFamily="18" charset="0"/>
              </a:rPr>
              <a:t>военной мощи</a:t>
            </a:r>
            <a:r>
              <a:rPr lang="ru-RU" altLang="ru-RU" sz="2400" b="1" i="1" dirty="0" smtClean="0">
                <a:latin typeface="Constantia" panose="02030602050306030303" pitchFamily="18" charset="0"/>
              </a:rPr>
              <a:t>.</a:t>
            </a:r>
          </a:p>
          <a:p>
            <a:pPr algn="just">
              <a:spcBef>
                <a:spcPct val="0"/>
              </a:spcBef>
              <a:buNone/>
            </a:pPr>
            <a:r>
              <a:rPr lang="ru-RU" altLang="ru-RU" sz="2400" b="1" i="1" dirty="0">
                <a:latin typeface="Constantia" panose="02030602050306030303" pitchFamily="18" charset="0"/>
              </a:rPr>
              <a:t>США вмешивались в дела всех латиноамериканских стран, и это вызывало их протест. </a:t>
            </a:r>
          </a:p>
        </p:txBody>
      </p:sp>
      <p:pic>
        <p:nvPicPr>
          <p:cNvPr id="4098" name="Picture 2" descr="https://lh4.googleusercontent.com/SfY51X5FX20f1_SkvhRhd6l1FAvBkvIaY8qLHkexkW4oZAbBkmC0PRqZN_G75oZ7qgclk0l4Hm_FPfssvN1t6npjSqcMTKms-yEJNolXt0F2ezDm1vX2viVovuGW-gFbfSrVS6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2" y="928920"/>
            <a:ext cx="6125029" cy="408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046405"/>
            <a:ext cx="12192000" cy="1709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3538" algn="just">
              <a:spcBef>
                <a:spcPct val="0"/>
              </a:spcBef>
              <a:buNone/>
            </a:pPr>
            <a:r>
              <a:rPr lang="ru-RU" altLang="ru-RU" sz="2400" b="1" u="sng" dirty="0">
                <a:latin typeface="Constantia" panose="02030602050306030303" pitchFamily="18" charset="0"/>
              </a:rPr>
              <a:t>1901-1908 гг.</a:t>
            </a:r>
            <a:r>
              <a:rPr lang="ru-RU" altLang="ru-RU" sz="2400" b="1" dirty="0">
                <a:latin typeface="Constantia" panose="02030602050306030303" pitchFamily="18" charset="0"/>
              </a:rPr>
              <a:t> - дипломатия большой дубинки Теодора Рузвельта. Он призывал политиков «говорить мягко, но за спиной держать в руках большую дубину». В случае «беспорядков» в Латинской Америке США выступали как полицейская сила.</a:t>
            </a:r>
          </a:p>
        </p:txBody>
      </p:sp>
    </p:spTree>
    <p:extLst>
      <p:ext uri="{BB962C8B-B14F-4D97-AF65-F5344CB8AC3E}">
        <p14:creationId xmlns:p14="http://schemas.microsoft.com/office/powerpoint/2010/main" val="26690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6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6114" y="101600"/>
            <a:ext cx="10203543" cy="957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Bookman Old Style" panose="02050604050505020204" pitchFamily="18" charset="0"/>
              </a:rPr>
              <a:t>Подводим итог.</a:t>
            </a:r>
            <a:endParaRPr lang="ru-RU" sz="4000" b="1" dirty="0">
              <a:latin typeface="Bookman Old Style" panose="02050604050505020204" pitchFamily="18" charset="0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0629" y="1153891"/>
            <a:ext cx="11916228" cy="5029200"/>
          </a:xfrm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algn="just" eaLnBrk="1" hangingPunct="1"/>
            <a:r>
              <a:rPr lang="ru-RU" altLang="ru-RU" sz="3200" b="1" i="1" dirty="0">
                <a:latin typeface="Constantia" panose="02030602050306030303" pitchFamily="18" charset="0"/>
              </a:rPr>
              <a:t>К началу XX в. в США бурными темпами идет процесс модернизации, развивается монополистический капитализм. Ни в одной европейской стране монополии не были так могущественны, как в </a:t>
            </a:r>
            <a:r>
              <a:rPr lang="ru-RU" altLang="ru-RU" sz="3200" b="1" i="1" dirty="0" smtClean="0">
                <a:latin typeface="Constantia" panose="02030602050306030303" pitchFamily="18" charset="0"/>
              </a:rPr>
              <a:t>США.</a:t>
            </a:r>
          </a:p>
          <a:p>
            <a:pPr algn="just" eaLnBrk="1" hangingPunct="1"/>
            <a:r>
              <a:rPr lang="ru-RU" altLang="ru-RU" sz="3200" b="1" i="1" dirty="0" smtClean="0">
                <a:latin typeface="Constantia" panose="02030602050306030303" pitchFamily="18" charset="0"/>
              </a:rPr>
              <a:t>В </a:t>
            </a:r>
            <a:r>
              <a:rPr lang="ru-RU" altLang="ru-RU" sz="3200" b="1" i="1" dirty="0">
                <a:latin typeface="Constantia" panose="02030602050306030303" pitchFamily="18" charset="0"/>
              </a:rPr>
              <a:t>этой президентской республике развивается гражданское общество и правовое </a:t>
            </a:r>
            <a:r>
              <a:rPr lang="ru-RU" altLang="ru-RU" sz="3200" b="1" i="1" dirty="0" smtClean="0">
                <a:latin typeface="Constantia" panose="02030602050306030303" pitchFamily="18" charset="0"/>
              </a:rPr>
              <a:t>государство.</a:t>
            </a:r>
          </a:p>
          <a:p>
            <a:pPr algn="just" eaLnBrk="1" hangingPunct="1"/>
            <a:r>
              <a:rPr lang="ru-RU" altLang="ru-RU" sz="3200" b="1" i="1" dirty="0" smtClean="0">
                <a:latin typeface="Constantia" panose="02030602050306030303" pitchFamily="18" charset="0"/>
              </a:rPr>
              <a:t>США </a:t>
            </a:r>
            <a:r>
              <a:rPr lang="ru-RU" altLang="ru-RU" sz="3200" b="1" i="1" dirty="0">
                <a:latin typeface="Constantia" panose="02030602050306030303" pitchFamily="18" charset="0"/>
              </a:rPr>
              <a:t>проводят империалистическую внешнюю политику, которая уже не ограничивается рамками американского континента</a:t>
            </a:r>
            <a:r>
              <a:rPr lang="ru-RU" altLang="ru-RU" sz="3200" b="1" i="1" dirty="0" smtClean="0">
                <a:latin typeface="Constantia" panose="02030602050306030303" pitchFamily="18" charset="0"/>
              </a:rPr>
              <a:t>.</a:t>
            </a:r>
            <a:endParaRPr lang="ru-RU" altLang="ru-RU" sz="3200" b="1" i="1" dirty="0">
              <a:latin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04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0571" y="203200"/>
            <a:ext cx="4829175" cy="9434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План урока: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https://mtdata.ru/u22/photo8214/20601373846-0/origina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9124" y="-29027"/>
            <a:ext cx="4607149" cy="2882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81431" y="2256693"/>
            <a:ext cx="7220857" cy="4525963"/>
          </a:xfrm>
          <a:prstGeom prst="rect">
            <a:avLst/>
          </a:prstGeom>
          <a:noFill/>
          <a:ln>
            <a:noFill/>
          </a:ln>
        </p:spPr>
        <p:txBody>
          <a:bodyPr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latin typeface="Constantia" panose="02030602050306030303" pitchFamily="18" charset="0"/>
              </a:rPr>
              <a:t>Особенности экономического развития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latin typeface="Constantia" panose="02030602050306030303" pitchFamily="18" charset="0"/>
              </a:rPr>
              <a:t>Истоки трудолюбия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latin typeface="Constantia" panose="02030602050306030303" pitchFamily="18" charset="0"/>
              </a:rPr>
              <a:t>Развитие сельского хозяйства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latin typeface="Constantia" panose="02030602050306030303" pitchFamily="18" charset="0"/>
              </a:rPr>
              <a:t>Господство трестов и финансовая олигархия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latin typeface="Constantia" panose="02030602050306030303" pitchFamily="18" charset="0"/>
              </a:rPr>
              <a:t>Президентская республика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latin typeface="Constantia" panose="02030602050306030303" pitchFamily="18" charset="0"/>
              </a:rPr>
              <a:t>Рабочее движение и создание Американской федерации труда ( АФТ)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latin typeface="Constantia" panose="02030602050306030303" pitchFamily="18" charset="0"/>
              </a:rPr>
              <a:t>Теодор Рузвельт 26-й президент США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800" b="1" dirty="0" smtClean="0">
                <a:latin typeface="Constantia" panose="02030602050306030303" pitchFamily="18" charset="0"/>
              </a:rPr>
              <a:t>Внешняя политика</a:t>
            </a:r>
          </a:p>
        </p:txBody>
      </p:sp>
    </p:spTree>
    <p:extLst>
      <p:ext uri="{BB962C8B-B14F-4D97-AF65-F5344CB8AC3E}">
        <p14:creationId xmlns:p14="http://schemas.microsoft.com/office/powerpoint/2010/main" val="293172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827" y="185058"/>
            <a:ext cx="10051143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alt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Значение Гражданской войны</a:t>
            </a:r>
            <a:br>
              <a:rPr lang="ru-RU" alt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</a:b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>
          <a:xfrm>
            <a:off x="217715" y="1161145"/>
            <a:ext cx="6720116" cy="452596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Гражданская война сыграла роль буржуазной революции.</a:t>
            </a:r>
          </a:p>
          <a:p>
            <a:pPr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Буржуазия утвердила свое политическое господство, не деля его больше с плантаторами. </a:t>
            </a:r>
          </a:p>
          <a:p>
            <a:pPr algn="just"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Открылись большие возможности для дальнейшего развития процесса модернизации</a:t>
            </a:r>
            <a:r>
              <a:rPr lang="ru-RU" alt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miro.medium.com/max/1200/1*Ava_JcIYGre5JlOZfijvFw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06185" y="943428"/>
            <a:ext cx="4961338" cy="48042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25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5398"/>
            <a:ext cx="12192000" cy="1066800"/>
          </a:xfrm>
          <a:ln w="76200">
            <a:miter lim="800000"/>
            <a:headEnd/>
            <a:tailEnd/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3200" b="1" dirty="0">
                <a:solidFill>
                  <a:schemeClr val="tx1"/>
                </a:solidFill>
                <a:latin typeface="Bookman Old Style" panose="02050604050505020204" pitchFamily="18" charset="0"/>
                <a:cs typeface="Segoe UI Semilight" panose="020B0402040204020203" pitchFamily="34" charset="0"/>
              </a:rPr>
              <a:t>Экономическое развитие США </a:t>
            </a:r>
            <a:r>
              <a:rPr lang="ru-RU" altLang="ru-RU" sz="3200" b="1" dirty="0" smtClean="0">
                <a:solidFill>
                  <a:schemeClr val="tx1"/>
                </a:solidFill>
                <a:latin typeface="Bookman Old Style" panose="02050604050505020204" pitchFamily="18" charset="0"/>
                <a:cs typeface="Segoe UI Semilight" panose="020B0402040204020203" pitchFamily="34" charset="0"/>
              </a:rPr>
              <a:t>в 60-90-е </a:t>
            </a:r>
            <a:r>
              <a:rPr lang="ru-RU" altLang="ru-RU" sz="3200" b="1" dirty="0">
                <a:solidFill>
                  <a:schemeClr val="tx1"/>
                </a:solidFill>
                <a:latin typeface="Bookman Old Style" panose="02050604050505020204" pitchFamily="18" charset="0"/>
                <a:cs typeface="Segoe UI Semilight" panose="020B0402040204020203" pitchFamily="34" charset="0"/>
              </a:rPr>
              <a:t>гг. XIX в.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30630" y="1570950"/>
            <a:ext cx="11988800" cy="5112881"/>
          </a:xfrm>
          <a:extLs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3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США имели обширную территорию, составлявшую единый внутренний рынок. 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3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У страны не было опасных соседей, угрожавших ее безопасности, а это освобождало ее от излишних военных расходов.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3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Америка была богата природными ресурсами и плодородными землями. Наличие угля, железа, нефти, меди обеспечивало промышленность необходимым сырьем. 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3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Быстро увеличивалось население, росли фермы и города, а это увеличивало спрос на промышленные товары.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3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В сельском хозяйстве происходил процесс расслоения фермерства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3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Развитие общего и технического образования. 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3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Отсутствие сословных ограничений, ничто не сковывало личную инициативу человека. 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ru-RU" altLang="ru-RU" sz="23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Особые черты личности американцев, воспитанных пуританской моралью: трудолюбие и бережливость, а также американский принцип «помоги себе сам». 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30214" y="700662"/>
            <a:ext cx="9947502" cy="54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ru-RU" altLang="ru-RU" sz="3600" b="1" u="sng" dirty="0">
                <a:solidFill>
                  <a:srgbClr val="92D050"/>
                </a:solidFill>
                <a:latin typeface="Constantia" panose="02030602050306030303" pitchFamily="18" charset="0"/>
              </a:rPr>
              <a:t>Что способствовало развитию экономики:</a:t>
            </a:r>
          </a:p>
        </p:txBody>
      </p:sp>
    </p:spTree>
    <p:extLst>
      <p:ext uri="{BB962C8B-B14F-4D97-AF65-F5344CB8AC3E}">
        <p14:creationId xmlns:p14="http://schemas.microsoft.com/office/powerpoint/2010/main" val="57503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1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2659"/>
            <a:ext cx="10515600" cy="1609725"/>
          </a:xfrm>
          <a:ln w="76200"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alt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Вступление американского капитализма в стадию империализма.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11988800" cy="5105400"/>
          </a:xfrm>
          <a:extLst>
            <a:ext uri="{91240B29-F687-4F45-9708-019B960494DF}">
              <a14:hiddenLine xmlns:a14="http://schemas.microsoft.com/office/drawing/2010/main" w="76200" cmpd="tri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609600" indent="-609600" algn="just">
              <a:buFontTx/>
              <a:buAutoNum type="arabicPeriod"/>
            </a:pP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Рубеж  </a:t>
            </a:r>
            <a:r>
              <a:rPr lang="en-US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XIX-XX</a:t>
            </a: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 вв. - образование монополий - трестов в угольной, металлургической, автомобильной, газовой, медной, сталелитейной, электротехнической и др. отраслях промышленности. 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Слияние банковского и промышленного капиталов.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Появление финансовой олигархии </a:t>
            </a:r>
            <a:r>
              <a:rPr lang="ru-RU" altLang="ru-RU" sz="2800" b="1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Морганы, </a:t>
            </a:r>
            <a:r>
              <a:rPr lang="ru-RU" altLang="ru-RU" sz="2800" b="1" dirty="0" err="1">
                <a:latin typeface="Constantia" panose="02030602050306030303" pitchFamily="18" charset="0"/>
                <a:cs typeface="Times New Roman" panose="02020603050405020304" pitchFamily="18" charset="0"/>
              </a:rPr>
              <a:t>Асторы</a:t>
            </a: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800" b="1" dirty="0" err="1">
                <a:latin typeface="Constantia" panose="02030602050306030303" pitchFamily="18" charset="0"/>
                <a:cs typeface="Times New Roman" panose="02020603050405020304" pitchFamily="18" charset="0"/>
              </a:rPr>
              <a:t>Вандербильты</a:t>
            </a: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, Рокфеллеры и др.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2800" b="1" dirty="0">
                <a:latin typeface="Constantia" panose="02030602050306030303" pitchFamily="18" charset="0"/>
                <a:cs typeface="Times New Roman" panose="02020603050405020304" pitchFamily="18" charset="0"/>
              </a:rPr>
              <a:t>Американские корпорации активно участвовали в экономическом разделе мирового рынка на сферы влияния. </a:t>
            </a:r>
          </a:p>
        </p:txBody>
      </p:sp>
    </p:spTree>
    <p:extLst>
      <p:ext uri="{BB962C8B-B14F-4D97-AF65-F5344CB8AC3E}">
        <p14:creationId xmlns:p14="http://schemas.microsoft.com/office/powerpoint/2010/main" val="273632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143" y="2"/>
            <a:ext cx="10232571" cy="957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Развития сельского хозяйства. 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-1" y="903507"/>
            <a:ext cx="6860125" cy="5453750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altLang="ru-RU" sz="2600" b="1" dirty="0" smtClean="0">
                <a:latin typeface="Constantia" panose="02030602050306030303" pitchFamily="18" charset="0"/>
              </a:rPr>
              <a:t>Низкий уровень развития сельского хозяйства (процесс расслоения фермерства),</a:t>
            </a:r>
          </a:p>
          <a:p>
            <a:r>
              <a:rPr lang="ru-RU" altLang="ru-RU" sz="2600" b="1" dirty="0" smtClean="0">
                <a:latin typeface="Constantia" panose="02030602050306030303" pitchFamily="18" charset="0"/>
              </a:rPr>
              <a:t>Падение цен на сельскохозяйственные продукты(конкуренция на мировом рынке),</a:t>
            </a:r>
          </a:p>
          <a:p>
            <a:r>
              <a:rPr lang="ru-RU" altLang="ru-RU" sz="2600" b="1" dirty="0" smtClean="0">
                <a:latin typeface="Constantia" panose="02030602050306030303" pitchFamily="18" charset="0"/>
              </a:rPr>
              <a:t>Фермер чувствует себя покинутым.</a:t>
            </a:r>
          </a:p>
          <a:p>
            <a:r>
              <a:rPr lang="ru-RU" altLang="ru-RU" sz="2600" b="1" dirty="0" smtClean="0">
                <a:latin typeface="Constantia" panose="02030602050306030303" pitchFamily="18" charset="0"/>
              </a:rPr>
              <a:t>Выделилась фермерская верхушка, которая уже могла приобрести новейшую сельхоз. технику.</a:t>
            </a:r>
          </a:p>
        </p:txBody>
      </p:sp>
      <p:pic>
        <p:nvPicPr>
          <p:cNvPr id="4098" name="Picture 2" descr="https://avatars.mds.yandex.net/get-zen_doc/1930013/pub_5e761e9b3bf30f3330c8fbbd_5e762bda2a8e1c7e3922bed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124" y="899889"/>
            <a:ext cx="5331876" cy="3855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latifundist.com/storage/photos/blogs/AgroHistory/Combine/2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478" y="852949"/>
            <a:ext cx="5850521" cy="3902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1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24113" y="36289"/>
            <a:ext cx="10036629" cy="639763"/>
          </a:xfrm>
          <a:ln w="76200">
            <a:miter lim="800000"/>
            <a:headEnd/>
            <a:tailEnd/>
          </a:ln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Неполноправные жители США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6691087" y="792165"/>
            <a:ext cx="5355770" cy="5913436"/>
          </a:xfrm>
          <a:solidFill>
            <a:schemeClr val="accent5">
              <a:lumMod val="75000"/>
            </a:schemeClr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just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latin typeface="Constantia" panose="02030602050306030303" pitchFamily="18" charset="0"/>
              </a:rPr>
              <a:t>Со </a:t>
            </a:r>
            <a:r>
              <a:rPr lang="ru-RU" altLang="ru-RU" b="1" dirty="0">
                <a:latin typeface="Constantia" panose="02030602050306030303" pitchFamily="18" charset="0"/>
              </a:rPr>
              <a:t>второй четверти XIX в. усилилось давление на индейские племена -  вторжение в их земли, разрушение их традиционного образа жизни</a:t>
            </a:r>
            <a:r>
              <a:rPr lang="ru-RU" altLang="ru-RU" b="1" dirty="0" smtClean="0">
                <a:latin typeface="Constantia" panose="02030602050306030303" pitchFamily="18" charset="0"/>
              </a:rPr>
              <a:t>. </a:t>
            </a:r>
          </a:p>
          <a:p>
            <a:pPr marL="457200" indent="-457200" algn="just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latin typeface="Constantia" panose="02030602050306030303" pitchFamily="18" charset="0"/>
              </a:rPr>
              <a:t>После </a:t>
            </a:r>
            <a:r>
              <a:rPr lang="ru-RU" altLang="ru-RU" b="1" dirty="0">
                <a:latin typeface="Constantia" panose="02030602050306030303" pitchFamily="18" charset="0"/>
              </a:rPr>
              <a:t>Гражданской войны правительство стало проводить против индейцев регулярные военные экспедиции. </a:t>
            </a:r>
            <a:endParaRPr lang="ru-RU" altLang="ru-RU" b="1" dirty="0" smtClean="0">
              <a:latin typeface="Constantia" panose="02030602050306030303" pitchFamily="18" charset="0"/>
            </a:endParaRPr>
          </a:p>
          <a:p>
            <a:pPr marL="457200" indent="-457200" algn="just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latin typeface="Constantia" panose="02030602050306030303" pitchFamily="18" charset="0"/>
              </a:rPr>
              <a:t>Солдаты </a:t>
            </a:r>
            <a:r>
              <a:rPr lang="ru-RU" altLang="ru-RU" b="1" dirty="0">
                <a:latin typeface="Constantia" panose="02030602050306030303" pitchFamily="18" charset="0"/>
              </a:rPr>
              <a:t>оттесняли их в пустыни, сжигали поселки, убивали стариков, женщин, детей. В ответ индейцы поднимали восстания. </a:t>
            </a:r>
            <a:endParaRPr lang="ru-RU" altLang="ru-RU" b="1" dirty="0" smtClean="0">
              <a:latin typeface="Constantia" panose="02030602050306030303" pitchFamily="18" charset="0"/>
            </a:endParaRPr>
          </a:p>
          <a:p>
            <a:pPr marL="457200" indent="-457200" algn="just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ru-RU" altLang="ru-RU" b="1" dirty="0" smtClean="0">
                <a:latin typeface="Constantia" panose="02030602050306030303" pitchFamily="18" charset="0"/>
              </a:rPr>
              <a:t>В </a:t>
            </a:r>
            <a:r>
              <a:rPr lang="ru-RU" altLang="ru-RU" b="1" dirty="0">
                <a:latin typeface="Constantia" panose="02030602050306030303" pitchFamily="18" charset="0"/>
              </a:rPr>
              <a:t>конце </a:t>
            </a:r>
            <a:r>
              <a:rPr lang="en-US" altLang="ru-RU" b="1" dirty="0">
                <a:latin typeface="Constantia" panose="02030602050306030303" pitchFamily="18" charset="0"/>
              </a:rPr>
              <a:t>XIX</a:t>
            </a:r>
            <a:r>
              <a:rPr lang="ru-RU" altLang="ru-RU" b="1" dirty="0">
                <a:latin typeface="Constantia" panose="02030602050306030303" pitchFamily="18" charset="0"/>
              </a:rPr>
              <a:t> века индейцев загнали в особые территории, получившие название «резервации».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59657" y="792164"/>
            <a:ext cx="6516915" cy="59134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noFill/>
            <a:miter lim="800000"/>
            <a:headEnd/>
            <a:tailEnd/>
          </a:ln>
          <a:effectLst/>
        </p:spPr>
        <p:txBody>
          <a:bodyPr/>
          <a:lstStyle>
            <a:lvl1pPr marL="609600" indent="-609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90600" indent="-5334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52600" indent="-3810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09800" indent="-3810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67000" indent="-381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124200" indent="-381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81400" indent="-381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38600" indent="-3810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457200" indent="-457200" algn="just" eaLnBrk="1" hangingPunct="1"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Однако </a:t>
            </a:r>
            <a:r>
              <a:rPr lang="ru-RU" alt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освобожденные рабы не получили землю, оказались без средств к существованию. </a:t>
            </a:r>
            <a:endParaRPr lang="ru-RU" altLang="ru-RU" sz="2000" b="1" dirty="0" smtClean="0">
              <a:solidFill>
                <a:schemeClr val="bg1">
                  <a:lumMod val="95000"/>
                  <a:lumOff val="5000"/>
                </a:schemeClr>
              </a:solidFill>
              <a:latin typeface="Constantia" panose="02030602050306030303" pitchFamily="18" charset="0"/>
            </a:endParaRPr>
          </a:p>
          <a:p>
            <a:pPr marL="457200" indent="-457200" algn="just" eaLnBrk="1" hangingPunct="1"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Плантаторы </a:t>
            </a:r>
            <a:r>
              <a:rPr lang="ru-RU" alt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ввели в ряде штатов «черные кодексы» (</a:t>
            </a:r>
            <a:r>
              <a:rPr lang="ru-RU" altLang="ru-RU" sz="2000" b="1" dirty="0" err="1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полурабский</a:t>
            </a:r>
            <a:r>
              <a:rPr lang="ru-RU" alt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 режим: обязанность работать на прежнего хозяина). </a:t>
            </a:r>
            <a:endParaRPr lang="ru-RU" altLang="ru-RU" sz="2000" b="1" dirty="0" smtClean="0">
              <a:solidFill>
                <a:schemeClr val="bg1">
                  <a:lumMod val="95000"/>
                  <a:lumOff val="5000"/>
                </a:schemeClr>
              </a:solidFill>
              <a:latin typeface="Constantia" panose="02030602050306030303" pitchFamily="18" charset="0"/>
            </a:endParaRPr>
          </a:p>
          <a:p>
            <a:pPr marL="457200" indent="-457200" algn="just" eaLnBrk="1" hangingPunct="1"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Расисты </a:t>
            </a:r>
            <a:r>
              <a:rPr lang="ru-RU" alt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создали Ку-клукс-клан и другие террористические организации, убивавшие и калечившие негров и белых противников старых </a:t>
            </a:r>
            <a:r>
              <a:rPr lang="ru-RU" alt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порядков.</a:t>
            </a:r>
          </a:p>
          <a:p>
            <a:pPr marL="457200" indent="-457200" algn="just" eaLnBrk="1" hangingPunct="1"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Черные </a:t>
            </a:r>
            <a:r>
              <a:rPr lang="ru-RU" alt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американцы не обрели равенства. Школы, церкви, транспорт и даже кладбища - все было раздельно. </a:t>
            </a:r>
            <a:endParaRPr lang="ru-RU" altLang="ru-RU" sz="2000" b="1" dirty="0" smtClean="0">
              <a:solidFill>
                <a:schemeClr val="bg1">
                  <a:lumMod val="95000"/>
                  <a:lumOff val="5000"/>
                </a:schemeClr>
              </a:solidFill>
              <a:latin typeface="Constantia" panose="02030602050306030303" pitchFamily="18" charset="0"/>
            </a:endParaRPr>
          </a:p>
          <a:p>
            <a:pPr marL="457200" indent="-457200" algn="just" eaLnBrk="1" hangingPunct="1"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Расизм </a:t>
            </a:r>
            <a:r>
              <a:rPr lang="ru-RU" alt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господствовал в повседневной жизни. </a:t>
            </a:r>
            <a:endParaRPr lang="ru-RU" altLang="ru-RU" sz="2000" b="1" dirty="0" smtClean="0">
              <a:solidFill>
                <a:schemeClr val="bg1">
                  <a:lumMod val="95000"/>
                  <a:lumOff val="5000"/>
                </a:schemeClr>
              </a:solidFill>
              <a:latin typeface="Constantia" panose="02030602050306030303" pitchFamily="18" charset="0"/>
            </a:endParaRPr>
          </a:p>
          <a:p>
            <a:pPr marL="457200" indent="-457200" algn="just" eaLnBrk="1" hangingPunct="1">
              <a:spcBef>
                <a:spcPct val="20000"/>
              </a:spcBef>
              <a:buFont typeface="+mj-lt"/>
              <a:buAutoNum type="arabicPeriod"/>
            </a:pPr>
            <a:r>
              <a:rPr lang="ru-RU" alt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В </a:t>
            </a:r>
            <a:r>
              <a:rPr lang="ru-RU" altLang="ru-RU" sz="2000" b="1" dirty="0">
                <a:solidFill>
                  <a:schemeClr val="bg1">
                    <a:lumMod val="95000"/>
                    <a:lumOff val="5000"/>
                  </a:schemeClr>
                </a:solidFill>
                <a:latin typeface="Constantia" panose="02030602050306030303" pitchFamily="18" charset="0"/>
              </a:rPr>
              <a:t>конце XIX в. появились организации, добивавшиеся улучшения положения негритянского населения путем получение хорошего профессионального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38688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658" y="921662"/>
            <a:ext cx="7068456" cy="3200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3538" algn="just"/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Рубеж веков – время бурного развития американской промышленности. Одна за другой отрасли промышленности попадали в руки небольших групп предпринимателей. </a:t>
            </a:r>
          </a:p>
          <a:p>
            <a:pPr indent="363538" algn="just"/>
            <a:r>
              <a:rPr lang="ru-RU" sz="24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Многие корпорации превратились в монополии. Над всеми корпорациями США выделялись фигуры Рокфеллера и Моргана – владельцев крупнейших трестов в стране.</a:t>
            </a:r>
            <a:endParaRPr lang="ru-RU" sz="2400" b="1" dirty="0">
              <a:solidFill>
                <a:schemeClr val="tx1"/>
              </a:solidFill>
              <a:latin typeface="Constantia" panose="0203060205030603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0406743" cy="957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3200" b="1">
                <a:latin typeface="Bookman Old Style" panose="02050604050505020204" pitchFamily="18" charset="0"/>
              </a:rPr>
              <a:t>Господство трестов и финансовая олигархия</a:t>
            </a:r>
            <a:endParaRPr lang="ru-RU" sz="3200" b="1" dirty="0">
              <a:latin typeface="Bookman Old Style" panose="02050604050505020204" pitchFamily="18" charset="0"/>
            </a:endParaRPr>
          </a:p>
        </p:txBody>
      </p:sp>
      <p:pic>
        <p:nvPicPr>
          <p:cNvPr id="5" name="Picture 4" descr="387017_314372335255642_298276320198577_1290751_634727491_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237" y="740230"/>
            <a:ext cx="4739763" cy="605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106057" y="5969680"/>
            <a:ext cx="43461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ru-RU" altLang="ru-RU" sz="2400" b="1" i="1" dirty="0">
                <a:latin typeface="Constantia" panose="02030602050306030303" pitchFamily="18" charset="0"/>
              </a:rPr>
              <a:t>Реклама компании Джона 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ru-RU" altLang="ru-RU" sz="2400" b="1" i="1" dirty="0">
                <a:latin typeface="Constantia" panose="02030602050306030303" pitchFamily="18" charset="0"/>
              </a:rPr>
              <a:t> Рокфеллера «Standard Oil»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" y="1117606"/>
            <a:ext cx="7452236" cy="2830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3538" algn="just"/>
            <a:r>
              <a:rPr lang="ru-RU" altLang="ru-RU" sz="28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Трест (от англ. </a:t>
            </a:r>
            <a:r>
              <a:rPr lang="ru-RU" altLang="ru-RU" sz="2800" b="1" i="1" dirty="0" err="1" smtClean="0">
                <a:solidFill>
                  <a:schemeClr val="tx1"/>
                </a:solidFill>
                <a:latin typeface="Constantia" panose="02030602050306030303" pitchFamily="18" charset="0"/>
              </a:rPr>
              <a:t>trust</a:t>
            </a:r>
            <a:r>
              <a:rPr lang="ru-RU" altLang="ru-RU" sz="2800" b="1" dirty="0" smtClean="0">
                <a:solidFill>
                  <a:schemeClr val="tx1"/>
                </a:solidFill>
                <a:latin typeface="Constantia" panose="02030602050306030303" pitchFamily="18" charset="0"/>
              </a:rPr>
              <a:t>) - одна из форм монополистических объединений, в рамках которой участники теряют производственную, коммерческую, а порой даже юридическую самостоятельность.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3875315"/>
            <a:ext cx="7452235" cy="15094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63538" algn="just"/>
            <a:r>
              <a:rPr lang="ru-RU" altLang="ru-RU" sz="2800" b="1" dirty="0" smtClean="0">
                <a:latin typeface="Constantia" panose="02030602050306030303" pitchFamily="18" charset="0"/>
              </a:rPr>
              <a:t>Реальная власть в тресте сосредотачивается в руках правления или главной компании.</a:t>
            </a:r>
          </a:p>
        </p:txBody>
      </p:sp>
    </p:spTree>
    <p:extLst>
      <p:ext uri="{BB962C8B-B14F-4D97-AF65-F5344CB8AC3E}">
        <p14:creationId xmlns:p14="http://schemas.microsoft.com/office/powerpoint/2010/main" val="242036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1103086" y="5678717"/>
            <a:ext cx="42481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700" b="1" dirty="0">
                <a:latin typeface="Constantia" panose="02030602050306030303" pitchFamily="18" charset="0"/>
              </a:rPr>
              <a:t>Джон </a:t>
            </a:r>
            <a:r>
              <a:rPr lang="ru-RU" altLang="ru-RU" sz="2700" b="1" dirty="0" err="1">
                <a:latin typeface="Constantia" panose="02030602050306030303" pitchFamily="18" charset="0"/>
              </a:rPr>
              <a:t>Пирпонт</a:t>
            </a:r>
            <a:r>
              <a:rPr lang="ru-RU" altLang="ru-RU" sz="2700" b="1" dirty="0">
                <a:latin typeface="Constantia" panose="02030602050306030303" pitchFamily="18" charset="0"/>
              </a:rPr>
              <a:t> Морган</a:t>
            </a:r>
          </a:p>
        </p:txBody>
      </p:sp>
      <p:sp>
        <p:nvSpPr>
          <p:cNvPr id="9221" name="Text Box 9"/>
          <p:cNvSpPr txBox="1">
            <a:spLocks noChangeArrowheads="1"/>
          </p:cNvSpPr>
          <p:nvPr/>
        </p:nvSpPr>
        <p:spPr bwMode="auto">
          <a:xfrm>
            <a:off x="6128203" y="5682117"/>
            <a:ext cx="417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latin typeface="Constantia" panose="02030602050306030303" pitchFamily="18" charset="0"/>
              </a:rPr>
              <a:t>Джон </a:t>
            </a:r>
            <a:r>
              <a:rPr lang="ru-RU" altLang="ru-RU" sz="2800" b="1" dirty="0">
                <a:latin typeface="Constantia" panose="02030602050306030303" pitchFamily="18" charset="0"/>
              </a:rPr>
              <a:t>Рокфеллер</a:t>
            </a:r>
          </a:p>
        </p:txBody>
      </p:sp>
      <p:pic>
        <p:nvPicPr>
          <p:cNvPr id="2052" name="Picture 4" descr="https://www.jpmorganchase.com/content/dam/jpmc/jpmorgan-chase-and-co/who-we-are/our-history/1940-Jack%20Morgan-portra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661" y="155350"/>
            <a:ext cx="4110490" cy="536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istmira.com/uploads/posts/2019-02/1550607942_aqhjcys95zyk_dzhon-rokfell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085" y="155350"/>
            <a:ext cx="4020060" cy="536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6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1046</TotalTime>
  <Words>1096</Words>
  <Application>Microsoft Office PowerPoint</Application>
  <PresentationFormat>Широкоэкранный</PresentationFormat>
  <Paragraphs>102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Bookman Old Style</vt:lpstr>
      <vt:lpstr>Century Gothic</vt:lpstr>
      <vt:lpstr>Constantia</vt:lpstr>
      <vt:lpstr>Segoe UI Semilight</vt:lpstr>
      <vt:lpstr>Times New Roman</vt:lpstr>
      <vt:lpstr>Wingdings 3</vt:lpstr>
      <vt:lpstr>Ион</vt:lpstr>
      <vt:lpstr>США: империализм и вступление в мировую политику </vt:lpstr>
      <vt:lpstr>Презентация PowerPoint</vt:lpstr>
      <vt:lpstr>Значение Гражданской войны </vt:lpstr>
      <vt:lpstr>Экономическое развитие США в 60-90-е гг. XIX в. </vt:lpstr>
      <vt:lpstr>Вступление американского капитализма в стадию империализма.</vt:lpstr>
      <vt:lpstr>Презентация PowerPoint</vt:lpstr>
      <vt:lpstr>Неполноправные жители США</vt:lpstr>
      <vt:lpstr>Презентация PowerPoint</vt:lpstr>
      <vt:lpstr>Презентация PowerPoint</vt:lpstr>
      <vt:lpstr>Президентская республика</vt:lpstr>
      <vt:lpstr>1881 год – образование Американской федерации труда (АФТ). Состояла она из тред-юнионов, в которые входили квалифицированные рабочие США. Вела борьбу за повышение заработной  платы и сокращение рабочей недели. </vt:lpstr>
      <vt:lpstr>1901- 1908 гг. – правление президента Теодора Рузвельта (1858-1919). </vt:lpstr>
      <vt:lpstr>Внешняя политика:</vt:lpstr>
      <vt:lpstr>Внешняя политика США</vt:lpstr>
      <vt:lpstr>Доктрина открытых дверей</vt:lpstr>
      <vt:lpstr>Политика большой дубинки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США: империализм и вступление в мировую политику </dc:title>
  <dc:creator>Матроскин</dc:creator>
  <cp:lastModifiedBy>Admin</cp:lastModifiedBy>
  <cp:revision>34</cp:revision>
  <dcterms:created xsi:type="dcterms:W3CDTF">2021-02-07T12:54:18Z</dcterms:created>
  <dcterms:modified xsi:type="dcterms:W3CDTF">2023-01-09T13:33:30Z</dcterms:modified>
</cp:coreProperties>
</file>