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1" r:id="rId2"/>
    <p:sldId id="288" r:id="rId3"/>
    <p:sldId id="257" r:id="rId4"/>
    <p:sldId id="258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4" r:id="rId24"/>
    <p:sldId id="285" r:id="rId25"/>
    <p:sldId id="286" r:id="rId26"/>
  </p:sldIdLst>
  <p:sldSz cx="12192000" cy="6858000"/>
  <p:notesSz cx="6858000" cy="12192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Group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defPPr/>
            <a:lvl1pPr lvl="0" algn="ctr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defPPr/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t>Образец подзаголовка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22.07.2022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Group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22.07.2022</a:t>
            </a:r>
          </a:p>
        </p:txBody>
      </p:sp>
      <p:sp>
        <p:nvSpPr>
          <p:cNvPr id="23" name="Shape 2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Group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22.07.2022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Group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22.07.2022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le and Subtitle">
    <p:spTree>
      <p:nvGrpSpPr>
        <p:cNvPr id="1" name="Group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10" name="Shape 10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22.07.2022</a:t>
            </a:r>
          </a:p>
        </p:txBody>
      </p:sp>
      <p:sp>
        <p:nvSpPr>
          <p:cNvPr id="11" name="Shape 1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lide Title">
    <p:spTree>
      <p:nvGrpSpPr>
        <p:cNvPr id="1" name="Group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22.07.2022</a:t>
            </a:r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 and Two Columns">
    <p:spTree>
      <p:nvGrpSpPr>
        <p:cNvPr id="1" name="Group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22.07.2022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Group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22.07.2022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Group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22.07.2022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Title, Text and Object">
    <p:spTree>
      <p:nvGrpSpPr>
        <p:cNvPr id="1" name="Group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22.07.2022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Title and Picture">
    <p:spTree>
      <p:nvGrpSpPr>
        <p:cNvPr id="1" name="Group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22.07.2022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Group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2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Shape 4"/>
          <p:cNvSpPr txBox="1">
            <a:spLocks noGrp="1"/>
          </p:cNvSpPr>
          <p:nvPr>
            <p:ph type="dt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22.07.2022</a:t>
            </a:r>
          </a:p>
        </p:txBody>
      </p:sp>
      <p:sp>
        <p:nvSpPr>
          <p:cNvPr id="5" name="Shape 5"/>
          <p:cNvSpPr txBox="1">
            <a:spLocks noGrp="1"/>
          </p:cNvSpPr>
          <p:nvPr>
            <p:ph type="ft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sldNum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defPPr/>
      <a:lvl1pPr lvl="0" algn="l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marL="228600" lvl="0" indent="-228600" algn="l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83">
            <a:extLst>
              <a:ext uri="{FF2B5EF4-FFF2-40B4-BE49-F238E27FC236}">
                <a16:creationId xmlns:a16="http://schemas.microsoft.com/office/drawing/2014/main" id="{6D88F202-C18D-06DB-4215-267715D05D47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728216" y="221256"/>
            <a:ext cx="10108291" cy="586612"/>
          </a:xfrm>
          <a:prstGeom prst="rect">
            <a:avLst/>
          </a:prstGeom>
        </p:spPr>
        <p:txBody>
          <a:bodyPr>
            <a:normAutofit/>
          </a:bodyPr>
          <a:lstStyle>
            <a:defPPr/>
            <a:lvl1pPr lvl="0"/>
          </a:lstStyle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ru-RU" sz="2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ЕН. 03 Теория вероятностей и математическая статистика.</a:t>
            </a:r>
          </a:p>
          <a:p>
            <a:pPr algn="r"/>
            <a:endParaRPr sz="3000" b="1" dirty="0">
              <a:solidFill>
                <a:schemeClr val="bg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3" name="Shape 84">
            <a:extLst>
              <a:ext uri="{FF2B5EF4-FFF2-40B4-BE49-F238E27FC236}">
                <a16:creationId xmlns:a16="http://schemas.microsoft.com/office/drawing/2014/main" id="{A4D57298-294C-22E1-C3DA-2082F955C46A}"/>
              </a:ext>
            </a:extLst>
          </p:cNvPr>
          <p:cNvSpPr txBox="1"/>
          <p:nvPr/>
        </p:nvSpPr>
        <p:spPr>
          <a:xfrm>
            <a:off x="2321512" y="1743307"/>
            <a:ext cx="8046719" cy="1815882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0" indent="0" algn="ctr"/>
            <a:r>
              <a:rPr lang="ru-RU" sz="2800" b="1" dirty="0">
                <a:ln/>
                <a:gradFill flip="none" rotWithShape="1">
                  <a:gsLst>
                    <a:gs pos="0">
                      <a:schemeClr val="accent4">
                        <a:shade val="30000"/>
                        <a:satMod val="115000"/>
                      </a:schemeClr>
                    </a:gs>
                    <a:gs pos="50000">
                      <a:schemeClr val="accent4">
                        <a:shade val="67500"/>
                        <a:satMod val="115000"/>
                      </a:schemeClr>
                    </a:gs>
                    <a:gs pos="100000">
                      <a:schemeClr val="accent4">
                        <a:shade val="100000"/>
                        <a:satMod val="11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Arial"/>
                <a:ea typeface="Arial"/>
                <a:cs typeface="Arial"/>
              </a:rPr>
              <a:t>Лекция. Понятие биномиального распределения, характеристики.  Понятие геометрического распределения, характеристики.</a:t>
            </a:r>
            <a:endParaRPr sz="2800" b="1" dirty="0">
              <a:ln/>
              <a:gradFill flip="none" rotWithShape="1">
                <a:gsLst>
                  <a:gs pos="0">
                    <a:schemeClr val="accent4">
                      <a:shade val="30000"/>
                      <a:satMod val="115000"/>
                    </a:schemeClr>
                  </a:gs>
                  <a:gs pos="50000">
                    <a:schemeClr val="accent4">
                      <a:shade val="67500"/>
                      <a:satMod val="115000"/>
                    </a:schemeClr>
                  </a:gs>
                  <a:gs pos="100000">
                    <a:schemeClr val="accent4"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Arial"/>
              <a:ea typeface="Arial"/>
              <a:cs typeface="Arial"/>
            </a:endParaRPr>
          </a:p>
        </p:txBody>
      </p:sp>
      <p:sp>
        <p:nvSpPr>
          <p:cNvPr id="6" name="Shape 82">
            <a:extLst>
              <a:ext uri="{FF2B5EF4-FFF2-40B4-BE49-F238E27FC236}">
                <a16:creationId xmlns:a16="http://schemas.microsoft.com/office/drawing/2014/main" id="{00E783FB-29F6-0E16-3A9F-1E3B6BF52A08}"/>
              </a:ext>
            </a:extLst>
          </p:cNvPr>
          <p:cNvSpPr txBox="1"/>
          <p:nvPr/>
        </p:nvSpPr>
        <p:spPr>
          <a:xfrm>
            <a:off x="185420" y="4697752"/>
            <a:ext cx="6268543" cy="2154436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defPPr>
              <a:defRPr lang="ru-RU"/>
            </a:defPPr>
            <a:lvl1pPr indent="0" algn="ctr">
              <a:defRPr sz="6000" b="1">
                <a:ln/>
                <a:solidFill>
                  <a:schemeClr val="accent4"/>
                </a:solidFill>
                <a:latin typeface="Arial"/>
                <a:ea typeface="Arial"/>
                <a:cs typeface="Arial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algn="l"/>
            <a:r>
              <a:rPr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Специальность: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09.02.07 Информационные системы и программирование.</a:t>
            </a:r>
            <a:endParaRPr sz="2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sz="2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</a:t>
            </a:r>
            <a:r>
              <a:rPr lang="en-US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II</a:t>
            </a:r>
            <a:r>
              <a:rPr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/>
            <a:endParaRPr sz="2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Автор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ы</a:t>
            </a:r>
            <a:r>
              <a:rPr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Перебинос И.Г.</a:t>
            </a:r>
            <a:endParaRPr sz="18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КМПО </a:t>
            </a:r>
            <a:r>
              <a:rPr sz="18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РАНХиГС</a:t>
            </a:r>
            <a:endParaRPr sz="18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Москва</a:t>
            </a:r>
            <a:r>
              <a:rPr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2500982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7794595" y="194957"/>
            <a:ext cx="3657602" cy="586612"/>
          </a:xfrm>
          <a:prstGeom prst="rect">
            <a:avLst/>
          </a:prstGeom>
        </p:spPr>
        <p:txBody>
          <a:bodyPr vert="horz" lIns="91440" tIns="45720" rIns="91440" bIns="45720">
            <a:normAutofit fontScale="77500" lnSpcReduction="20000"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ru-RU" b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Функция распределения вероятностей.</a:t>
            </a: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FAC88C5-A1D2-4F33-9461-91EC92DD7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438" y="1189608"/>
            <a:ext cx="5945124" cy="44388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C8891E1-3F21-4B04-9270-A71697C03B40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687" y="2038350"/>
            <a:ext cx="4581387" cy="3181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8264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7794595" y="194957"/>
            <a:ext cx="3657602" cy="586612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A8830E2-4495-4924-953F-9BE63CAF41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1320" y="1225118"/>
            <a:ext cx="6309360" cy="205962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8FF65EA-FC3E-43DF-B718-6632D6265B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3438" y="4012707"/>
            <a:ext cx="5945124" cy="1198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6410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6096000" y="194957"/>
            <a:ext cx="5356197" cy="586612"/>
          </a:xfrm>
          <a:prstGeom prst="rect">
            <a:avLst/>
          </a:prstGeom>
        </p:spPr>
        <p:txBody>
          <a:bodyPr vert="horz" lIns="91440" tIns="45720" rIns="91440" bIns="45720">
            <a:normAutofit fontScale="77500" lnSpcReduction="20000"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ru-RU" b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Геометрическое распределение вероятностей.</a:t>
            </a: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32C38A1-90D8-4201-9FFB-E93D696A28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438" y="1507998"/>
            <a:ext cx="5945124" cy="384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126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7794595" y="194957"/>
            <a:ext cx="3657602" cy="586612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50231AB-F4D7-4E6F-BD21-A00E3179D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438" y="1438656"/>
            <a:ext cx="5945124" cy="398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2639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6294268" y="194957"/>
            <a:ext cx="5157929" cy="586612"/>
          </a:xfrm>
          <a:prstGeom prst="rect">
            <a:avLst/>
          </a:prstGeom>
        </p:spPr>
        <p:txBody>
          <a:bodyPr vert="horz" lIns="91440" tIns="45720" rIns="91440" bIns="45720">
            <a:normAutofit fontScale="55000" lnSpcReduction="20000"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ru-RU" b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Закон распределения ДСВ принимающей бесконечное и счетное количество значений.</a:t>
            </a: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AFEE25A-1EAA-40A6-9EA5-C66AC35F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438" y="1550670"/>
            <a:ext cx="5945124" cy="375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838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7794595" y="194957"/>
            <a:ext cx="3657602" cy="586612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ru-RU" b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Задача.</a:t>
            </a: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E09A8A3-2844-4BAB-B2A3-17437754FC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438" y="2562606"/>
            <a:ext cx="5945124" cy="1732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6438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7794595" y="194957"/>
            <a:ext cx="3657602" cy="586612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ru-RU" b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Решение.</a:t>
            </a: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6370649-C6D5-4DDC-B5E4-AD2013E9A4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438" y="1100830"/>
            <a:ext cx="5945124" cy="556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6300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6764784" y="194957"/>
            <a:ext cx="4687413" cy="586612"/>
          </a:xfrm>
          <a:prstGeom prst="rect">
            <a:avLst/>
          </a:prstGeom>
        </p:spPr>
        <p:txBody>
          <a:bodyPr vert="horz" lIns="91440" tIns="45720" rIns="91440" bIns="45720">
            <a:normAutofit fontScale="77500" lnSpcReduction="20000"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ru-RU" b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Многоугольник распределения.</a:t>
            </a: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706697D-3099-438D-A6FF-698E673D0E4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25" y="2071687"/>
            <a:ext cx="3105150" cy="271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E267A4B-B2A2-4E00-A15C-E2E09BA64A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3438" y="1198485"/>
            <a:ext cx="5945124" cy="417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3937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7217546" y="194957"/>
            <a:ext cx="4234651" cy="586612"/>
          </a:xfrm>
          <a:prstGeom prst="rect">
            <a:avLst/>
          </a:prstGeom>
        </p:spPr>
        <p:txBody>
          <a:bodyPr vert="horz" lIns="91440" tIns="45720" rIns="91440" bIns="45720">
            <a:normAutofit fontScale="77500" lnSpcReduction="20000"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ru-RU" b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Математическое ожидание и дисперсия.</a:t>
            </a: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41077EC-2F0C-44F7-98BC-325E0A12F9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438" y="1065320"/>
            <a:ext cx="5945124" cy="5166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5508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7794595" y="194957"/>
            <a:ext cx="3657602" cy="586612"/>
          </a:xfrm>
          <a:prstGeom prst="rect">
            <a:avLst/>
          </a:prstGeom>
        </p:spPr>
        <p:txBody>
          <a:bodyPr vert="horz" lIns="91440" tIns="45720" rIns="91440" bIns="45720">
            <a:normAutofit fontScale="77500" lnSpcReduction="20000"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Функция распределения вероятностей.</a:t>
            </a: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108FB7A-7D83-4F1A-98ED-971E39385E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438" y="1789938"/>
            <a:ext cx="5945124" cy="327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949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7794595" y="194957"/>
            <a:ext cx="3657602" cy="586612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ru-RU" b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План лекции.</a:t>
            </a: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A4BFE4D-5697-42B7-8316-7E21DBD979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438" y="2664714"/>
            <a:ext cx="5945124" cy="152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045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7794595" y="194957"/>
            <a:ext cx="3657602" cy="586612"/>
          </a:xfrm>
          <a:prstGeom prst="rect">
            <a:avLst/>
          </a:prstGeom>
        </p:spPr>
        <p:txBody>
          <a:bodyPr vert="horz" lIns="91440" tIns="45720" rIns="91440" bIns="45720">
            <a:normAutofit fontScale="77500" lnSpcReduction="20000"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Функция распределения вероятностей.</a:t>
            </a: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3A1AB8A-54FC-41D6-B958-919C03FCD5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3070" y="1947543"/>
            <a:ext cx="4285859" cy="296291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863D7CD-9253-485F-A1D6-3F3EA85E86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3438" y="1225118"/>
            <a:ext cx="5945124" cy="39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7787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7794595" y="194957"/>
            <a:ext cx="3657602" cy="586612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Функция </a:t>
            </a:r>
            <a:r>
              <a:rPr kumimoji="0" lang="ru-RU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распреде</a:t>
            </a: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1497F1C-4BC8-42D7-A3DE-A3BB7C2218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1320" y="2020824"/>
            <a:ext cx="6309360" cy="281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2896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7794595" y="194957"/>
            <a:ext cx="3657602" cy="586612"/>
          </a:xfrm>
          <a:prstGeom prst="rect">
            <a:avLst/>
          </a:prstGeom>
        </p:spPr>
        <p:txBody>
          <a:bodyPr vert="horz" lIns="91440" tIns="45720" rIns="91440" bIns="45720">
            <a:normAutofit fontScale="77500" lnSpcReduction="20000"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Функция распределения вероятностей.</a:t>
            </a: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8ACE2C7-2241-4064-9CD1-8244904171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438" y="922782"/>
            <a:ext cx="5945124" cy="5012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6518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7794595" y="194957"/>
            <a:ext cx="3657602" cy="586612"/>
          </a:xfrm>
          <a:prstGeom prst="rect">
            <a:avLst/>
          </a:prstGeom>
        </p:spPr>
        <p:txBody>
          <a:bodyPr vert="horz" lIns="91440" tIns="45720" rIns="91440" bIns="45720">
            <a:normAutofit fontScale="77500" lnSpcReduction="20000"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ru-RU" b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Контрольные вопросы:</a:t>
            </a: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F3A058-587B-4A35-95F4-633AF386F1FC}"/>
              </a:ext>
            </a:extLst>
          </p:cNvPr>
          <p:cNvSpPr txBox="1"/>
          <p:nvPr/>
        </p:nvSpPr>
        <p:spPr>
          <a:xfrm>
            <a:off x="3047260" y="1911252"/>
            <a:ext cx="6094520" cy="3039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каких случаях применяется геометрический закон распределения ДСВ?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вычисляются числовые характеристики в случае геометрического распределения ДСВ?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каких случаях применяются и по какой теореме вычисляются геометрические распределения ДСВ?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числовые характеристики имеет биномиальный закон распределения?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2626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7794595" y="194957"/>
            <a:ext cx="3657602" cy="586612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ru-RU" b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Литература:</a:t>
            </a: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B6A4F5-50FE-41E8-A224-6BDD85BF0035}"/>
              </a:ext>
            </a:extLst>
          </p:cNvPr>
          <p:cNvSpPr txBox="1"/>
          <p:nvPr/>
        </p:nvSpPr>
        <p:spPr>
          <a:xfrm>
            <a:off x="3047260" y="1762365"/>
            <a:ext cx="6094520" cy="3337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Спирина М.С.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Теория вероятностей и математическая статистика : учебник для студ. проф. образования/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М.С. Спирина, П.А. Спирин. – 5-е изд., стер. – М. : Издательский центр «Академия», 2021 – 352 с.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Спирина М.С.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Теория вероятностей и математическая статистика : сборник задач для студ. проф. образования/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М.С. Спирина, П.А. Спирин. – 5-е изд., стер. – М. : Издательский центр «Академия», 2021 – 296 с.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4217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7794595" y="194957"/>
            <a:ext cx="3657602" cy="586612"/>
          </a:xfrm>
          <a:prstGeom prst="rect">
            <a:avLst/>
          </a:prstGeom>
        </p:spPr>
        <p:txBody>
          <a:bodyPr vert="horz" lIns="91440" tIns="45720" rIns="91440" bIns="45720">
            <a:normAutofit fontScale="85000" lnSpcReduction="10000"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Функция распределен</a:t>
            </a: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7137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6977849" y="194957"/>
            <a:ext cx="4891596" cy="586612"/>
          </a:xfrm>
          <a:prstGeom prst="rect">
            <a:avLst/>
          </a:prstGeom>
        </p:spPr>
        <p:txBody>
          <a:bodyPr vert="horz" lIns="91440" tIns="45720" rIns="91440" bIns="45720">
            <a:normAutofit fontScale="70000" lnSpcReduction="20000"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200" b="1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Биномиальное распределение вероятностей.</a:t>
            </a:r>
            <a:endParaRPr sz="3200" b="1" dirty="0">
              <a:solidFill>
                <a:schemeClr val="bg1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D6E864D-2BB1-4834-9FBA-C41AFD26AA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438" y="1415796"/>
            <a:ext cx="5945124" cy="402640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/>
        </p:nvSpPr>
        <p:spPr>
          <a:xfrm>
            <a:off x="9010836" y="194957"/>
            <a:ext cx="2441360" cy="586612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sz="3200" b="1" dirty="0">
              <a:solidFill>
                <a:schemeClr val="bg1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55C6607-C3F5-41F3-A366-00D6A44120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438" y="1465326"/>
            <a:ext cx="5945124" cy="392734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9010836" y="194957"/>
            <a:ext cx="2441360" cy="586612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E9B3182-AF81-4EBD-B9E1-6DD63017AD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438" y="966978"/>
            <a:ext cx="5945124" cy="492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143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9010836" y="194957"/>
            <a:ext cx="2441360" cy="586612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ru-RU" b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Задача.</a:t>
            </a: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9A782ED-965C-4D6E-A63D-C0823077A1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438" y="1136342"/>
            <a:ext cx="5945124" cy="249462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027724F-C89B-4DD9-8C29-3A20376611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3438" y="3888419"/>
            <a:ext cx="5945124" cy="2015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379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9010836" y="194957"/>
            <a:ext cx="2441360" cy="586612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ru-RU" b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Решение:</a:t>
            </a: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7974ABC-802F-4B24-A0F4-C697AB3692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438" y="1053846"/>
            <a:ext cx="5945124" cy="475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233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9010836" y="194957"/>
            <a:ext cx="2441360" cy="586612"/>
          </a:xfrm>
          <a:prstGeom prst="rect">
            <a:avLst/>
          </a:prstGeom>
        </p:spPr>
        <p:txBody>
          <a:bodyPr vert="horz" lIns="91440" tIns="45720" rIns="91440" bIns="45720">
            <a:normAutofit fontScale="77500" lnSpcReduction="20000"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ru-RU" b="1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Многоугольник распределения.</a:t>
            </a: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9046FEA-D4C4-4282-B378-5CB11DAAB16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521" y="2015231"/>
            <a:ext cx="4296792" cy="3329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84A0F12-86F4-4EF9-ABCB-61E7BB1450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3438" y="1305018"/>
            <a:ext cx="5945124" cy="337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293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9010836" y="194957"/>
            <a:ext cx="2441360" cy="586612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75F3A4D-2242-47F2-B8EC-67E0092D97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438" y="1600962"/>
            <a:ext cx="5945124" cy="3656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6158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Normal.dotm</Template>
  <TotalTime>238</TotalTime>
  <Words>255</Words>
  <Application>Microsoft Office PowerPoint</Application>
  <DocSecurity>0</DocSecurity>
  <PresentationFormat>Широкоэкранный</PresentationFormat>
  <Paragraphs>38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Мауль</dc:creator>
  <cp:lastModifiedBy>Перебинос Инна Григорьевна</cp:lastModifiedBy>
  <cp:revision>18</cp:revision>
  <dcterms:modified xsi:type="dcterms:W3CDTF">2022-11-28T16:13:32Z</dcterms:modified>
</cp:coreProperties>
</file>