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76" r:id="rId12"/>
    <p:sldId id="268" r:id="rId13"/>
    <p:sldId id="269" r:id="rId14"/>
    <p:sldId id="277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7DA3"/>
    <a:srgbClr val="D7B1C8"/>
    <a:srgbClr val="FF9966"/>
    <a:srgbClr val="FFCC66"/>
    <a:srgbClr val="597B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2310" y="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тон Евтухов" userId="413450f874a5ae6d" providerId="LiveId" clId="{82F4D998-720F-4043-B9E4-B14D64D2E31B}"/>
    <pc:docChg chg="undo custSel modSld">
      <pc:chgData name="Антон Евтухов" userId="413450f874a5ae6d" providerId="LiveId" clId="{82F4D998-720F-4043-B9E4-B14D64D2E31B}" dt="2024-03-22T19:11:11.123" v="89" actId="20577"/>
      <pc:docMkLst>
        <pc:docMk/>
      </pc:docMkLst>
      <pc:sldChg chg="modSp mod">
        <pc:chgData name="Антон Евтухов" userId="413450f874a5ae6d" providerId="LiveId" clId="{82F4D998-720F-4043-B9E4-B14D64D2E31B}" dt="2024-03-22T19:08:33.364" v="50" actId="113"/>
        <pc:sldMkLst>
          <pc:docMk/>
          <pc:sldMk cId="1076415137" sldId="256"/>
        </pc:sldMkLst>
        <pc:spChg chg="mod">
          <ac:chgData name="Антон Евтухов" userId="413450f874a5ae6d" providerId="LiveId" clId="{82F4D998-720F-4043-B9E4-B14D64D2E31B}" dt="2024-03-22T19:08:33.364" v="50" actId="113"/>
          <ac:spMkLst>
            <pc:docMk/>
            <pc:sldMk cId="1076415137" sldId="256"/>
            <ac:spMk id="4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09:01.711" v="52" actId="123"/>
        <pc:sldMkLst>
          <pc:docMk/>
          <pc:sldMk cId="4077305540" sldId="259"/>
        </pc:sldMkLst>
        <pc:spChg chg="mod">
          <ac:chgData name="Антон Евтухов" userId="413450f874a5ae6d" providerId="LiveId" clId="{82F4D998-720F-4043-B9E4-B14D64D2E31B}" dt="2024-03-22T19:09:01.711" v="52" actId="123"/>
          <ac:spMkLst>
            <pc:docMk/>
            <pc:sldMk cId="4077305540" sldId="259"/>
            <ac:spMk id="7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09:21.082" v="55" actId="120"/>
        <pc:sldMkLst>
          <pc:docMk/>
          <pc:sldMk cId="1693969732" sldId="260"/>
        </pc:sldMkLst>
        <pc:spChg chg="mod">
          <ac:chgData name="Антон Евтухов" userId="413450f874a5ae6d" providerId="LiveId" clId="{82F4D998-720F-4043-B9E4-B14D64D2E31B}" dt="2024-03-22T19:09:21.082" v="55" actId="120"/>
          <ac:spMkLst>
            <pc:docMk/>
            <pc:sldMk cId="1693969732" sldId="260"/>
            <ac:spMk id="6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09:28.644" v="57" actId="1076"/>
        <pc:sldMkLst>
          <pc:docMk/>
          <pc:sldMk cId="3401737200" sldId="261"/>
        </pc:sldMkLst>
        <pc:spChg chg="mod">
          <ac:chgData name="Антон Евтухов" userId="413450f874a5ae6d" providerId="LiveId" clId="{82F4D998-720F-4043-B9E4-B14D64D2E31B}" dt="2024-03-22T19:09:28.644" v="57" actId="1076"/>
          <ac:spMkLst>
            <pc:docMk/>
            <pc:sldMk cId="3401737200" sldId="261"/>
            <ac:spMk id="4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11:11.123" v="89" actId="20577"/>
        <pc:sldMkLst>
          <pc:docMk/>
          <pc:sldMk cId="2978529791" sldId="267"/>
        </pc:sldMkLst>
        <pc:spChg chg="mod">
          <ac:chgData name="Антон Евтухов" userId="413450f874a5ae6d" providerId="LiveId" clId="{82F4D998-720F-4043-B9E4-B14D64D2E31B}" dt="2024-03-22T19:11:11.123" v="89" actId="20577"/>
          <ac:spMkLst>
            <pc:docMk/>
            <pc:sldMk cId="2978529791" sldId="267"/>
            <ac:spMk id="4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07:03.593" v="4" actId="14100"/>
        <pc:sldMkLst>
          <pc:docMk/>
          <pc:sldMk cId="880835993" sldId="268"/>
        </pc:sldMkLst>
        <pc:spChg chg="mod">
          <ac:chgData name="Антон Евтухов" userId="413450f874a5ae6d" providerId="LiveId" clId="{82F4D998-720F-4043-B9E4-B14D64D2E31B}" dt="2024-03-22T19:06:56.586" v="2" actId="14100"/>
          <ac:spMkLst>
            <pc:docMk/>
            <pc:sldMk cId="880835993" sldId="268"/>
            <ac:spMk id="4" creationId="{00000000-0000-0000-0000-000000000000}"/>
          </ac:spMkLst>
        </pc:spChg>
        <pc:spChg chg="mod">
          <ac:chgData name="Антон Евтухов" userId="413450f874a5ae6d" providerId="LiveId" clId="{82F4D998-720F-4043-B9E4-B14D64D2E31B}" dt="2024-03-22T19:07:00.382" v="3" actId="14100"/>
          <ac:spMkLst>
            <pc:docMk/>
            <pc:sldMk cId="880835993" sldId="268"/>
            <ac:spMk id="5" creationId="{00000000-0000-0000-0000-000000000000}"/>
          </ac:spMkLst>
        </pc:spChg>
        <pc:picChg chg="mod">
          <ac:chgData name="Антон Евтухов" userId="413450f874a5ae6d" providerId="LiveId" clId="{82F4D998-720F-4043-B9E4-B14D64D2E31B}" dt="2024-03-22T19:07:03.593" v="4" actId="14100"/>
          <ac:picMkLst>
            <pc:docMk/>
            <pc:sldMk cId="880835993" sldId="268"/>
            <ac:picMk id="8194" creationId="{00000000-0000-0000-0000-000000000000}"/>
          </ac:picMkLst>
        </pc:picChg>
      </pc:sldChg>
      <pc:sldChg chg="modSp mod">
        <pc:chgData name="Антон Евтухов" userId="413450f874a5ae6d" providerId="LiveId" clId="{82F4D998-720F-4043-B9E4-B14D64D2E31B}" dt="2024-03-22T19:06:51.348" v="0" actId="255"/>
        <pc:sldMkLst>
          <pc:docMk/>
          <pc:sldMk cId="1536045698" sldId="276"/>
        </pc:sldMkLst>
        <pc:spChg chg="mod">
          <ac:chgData name="Антон Евтухов" userId="413450f874a5ae6d" providerId="LiveId" clId="{82F4D998-720F-4043-B9E4-B14D64D2E31B}" dt="2024-03-22T19:06:51.348" v="0" actId="255"/>
          <ac:spMkLst>
            <pc:docMk/>
            <pc:sldMk cId="1536045698" sldId="276"/>
            <ac:spMk id="4" creationId="{00000000-0000-0000-0000-000000000000}"/>
          </ac:spMkLst>
        </pc:spChg>
      </pc:sldChg>
      <pc:sldChg chg="modSp mod">
        <pc:chgData name="Антон Евтухов" userId="413450f874a5ae6d" providerId="LiveId" clId="{82F4D998-720F-4043-B9E4-B14D64D2E31B}" dt="2024-03-22T19:08:16.565" v="47" actId="20577"/>
        <pc:sldMkLst>
          <pc:docMk/>
          <pc:sldMk cId="1383416820" sldId="277"/>
        </pc:sldMkLst>
        <pc:spChg chg="mod">
          <ac:chgData name="Антон Евтухов" userId="413450f874a5ae6d" providerId="LiveId" clId="{82F4D998-720F-4043-B9E4-B14D64D2E31B}" dt="2024-03-22T19:08:16.565" v="47" actId="20577"/>
          <ac:spMkLst>
            <pc:docMk/>
            <pc:sldMk cId="1383416820" sldId="277"/>
            <ac:spMk id="5" creationId="{00000000-0000-0000-0000-000000000000}"/>
          </ac:spMkLst>
        </pc:spChg>
        <pc:picChg chg="mod">
          <ac:chgData name="Антон Евтухов" userId="413450f874a5ae6d" providerId="LiveId" clId="{82F4D998-720F-4043-B9E4-B14D64D2E31B}" dt="2024-03-22T19:08:02.212" v="39" actId="1076"/>
          <ac:picMkLst>
            <pc:docMk/>
            <pc:sldMk cId="1383416820" sldId="277"/>
            <ac:picMk id="11267" creationId="{00000000-0000-0000-0000-00000000000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29DB70-B227-4E64-A6CB-3977BBA1F201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D85A49-E406-438D-9A54-156460C8124B}">
      <dgm:prSet custT="1"/>
      <dgm:spPr/>
      <dgm:t>
        <a:bodyPr/>
        <a:lstStyle/>
        <a:p>
          <a:pPr rtl="0"/>
          <a:r>
            <a:rPr lang="ru-RU" sz="2400" b="1" i="1" dirty="0"/>
            <a:t>Для обучения детей правилам дорожного движения в уголке имеются дорожные знаки, методическая и художественная литература, книжки-малышки, созданные детьми и родителями. </a:t>
          </a:r>
        </a:p>
      </dgm:t>
    </dgm:pt>
    <dgm:pt modelId="{ABC7BEE3-011C-4D5B-99A3-A1208B26A8EF}" type="parTrans" cxnId="{15A2F68B-EBD9-4D13-9F40-EAB306C68D0E}">
      <dgm:prSet/>
      <dgm:spPr/>
      <dgm:t>
        <a:bodyPr/>
        <a:lstStyle/>
        <a:p>
          <a:endParaRPr lang="ru-RU" sz="2400"/>
        </a:p>
      </dgm:t>
    </dgm:pt>
    <dgm:pt modelId="{EF792510-F340-4615-BEC2-23DFA1753C55}" type="sibTrans" cxnId="{15A2F68B-EBD9-4D13-9F40-EAB306C68D0E}">
      <dgm:prSet/>
      <dgm:spPr/>
      <dgm:t>
        <a:bodyPr/>
        <a:lstStyle/>
        <a:p>
          <a:endParaRPr lang="ru-RU" sz="2400"/>
        </a:p>
      </dgm:t>
    </dgm:pt>
    <dgm:pt modelId="{492FA81C-456E-4755-B420-740F6CD4559F}" type="pres">
      <dgm:prSet presAssocID="{C629DB70-B227-4E64-A6CB-3977BBA1F201}" presName="CompostProcess" presStyleCnt="0">
        <dgm:presLayoutVars>
          <dgm:dir/>
          <dgm:resizeHandles val="exact"/>
        </dgm:presLayoutVars>
      </dgm:prSet>
      <dgm:spPr/>
    </dgm:pt>
    <dgm:pt modelId="{41B58881-4D72-410B-8EA1-258439E8DB90}" type="pres">
      <dgm:prSet presAssocID="{C629DB70-B227-4E64-A6CB-3977BBA1F201}" presName="arrow" presStyleLbl="bgShp" presStyleIdx="0" presStyleCnt="1"/>
      <dgm:spPr/>
    </dgm:pt>
    <dgm:pt modelId="{D81FA63F-9766-4A83-9296-CFA468EDEA58}" type="pres">
      <dgm:prSet presAssocID="{C629DB70-B227-4E64-A6CB-3977BBA1F201}" presName="linearProcess" presStyleCnt="0"/>
      <dgm:spPr/>
    </dgm:pt>
    <dgm:pt modelId="{6E0281CB-438E-42A2-9E93-9209C8033EDB}" type="pres">
      <dgm:prSet presAssocID="{08D85A49-E406-438D-9A54-156460C8124B}" presName="textNode" presStyleLbl="node1" presStyleIdx="0" presStyleCnt="1" custScaleX="131687" custScaleY="202114" custLinFactNeighborX="475" custLinFactNeighborY="-10245">
        <dgm:presLayoutVars>
          <dgm:bulletEnabled val="1"/>
        </dgm:presLayoutVars>
      </dgm:prSet>
      <dgm:spPr/>
    </dgm:pt>
  </dgm:ptLst>
  <dgm:cxnLst>
    <dgm:cxn modelId="{97448300-8EEF-4200-B191-C1203F3B7BDB}" type="presOf" srcId="{C629DB70-B227-4E64-A6CB-3977BBA1F201}" destId="{492FA81C-456E-4755-B420-740F6CD4559F}" srcOrd="0" destOrd="0" presId="urn:microsoft.com/office/officeart/2005/8/layout/hProcess9"/>
    <dgm:cxn modelId="{6997B520-DD5C-4FA9-B15B-6494EB25EAA2}" type="presOf" srcId="{08D85A49-E406-438D-9A54-156460C8124B}" destId="{6E0281CB-438E-42A2-9E93-9209C8033EDB}" srcOrd="0" destOrd="0" presId="urn:microsoft.com/office/officeart/2005/8/layout/hProcess9"/>
    <dgm:cxn modelId="{15A2F68B-EBD9-4D13-9F40-EAB306C68D0E}" srcId="{C629DB70-B227-4E64-A6CB-3977BBA1F201}" destId="{08D85A49-E406-438D-9A54-156460C8124B}" srcOrd="0" destOrd="0" parTransId="{ABC7BEE3-011C-4D5B-99A3-A1208B26A8EF}" sibTransId="{EF792510-F340-4615-BEC2-23DFA1753C55}"/>
    <dgm:cxn modelId="{C788C8C8-BFDB-4E5E-8310-20D181A222DC}" type="presParOf" srcId="{492FA81C-456E-4755-B420-740F6CD4559F}" destId="{41B58881-4D72-410B-8EA1-258439E8DB90}" srcOrd="0" destOrd="0" presId="urn:microsoft.com/office/officeart/2005/8/layout/hProcess9"/>
    <dgm:cxn modelId="{E898ADC3-E348-441A-A4B6-6D8D62A6D4AD}" type="presParOf" srcId="{492FA81C-456E-4755-B420-740F6CD4559F}" destId="{D81FA63F-9766-4A83-9296-CFA468EDEA58}" srcOrd="1" destOrd="0" presId="urn:microsoft.com/office/officeart/2005/8/layout/hProcess9"/>
    <dgm:cxn modelId="{EE2BFDEA-050E-4E94-A577-A3C2C5182010}" type="presParOf" srcId="{D81FA63F-9766-4A83-9296-CFA468EDEA58}" destId="{6E0281CB-438E-42A2-9E93-9209C8033ED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58881-4D72-410B-8EA1-258439E8DB90}">
      <dsp:nvSpPr>
        <dsp:cNvPr id="0" name=""/>
        <dsp:cNvSpPr/>
      </dsp:nvSpPr>
      <dsp:spPr>
        <a:xfrm>
          <a:off x="359228" y="0"/>
          <a:ext cx="4071256" cy="339634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0281CB-438E-42A2-9E93-9209C8033EDB}">
      <dsp:nvSpPr>
        <dsp:cNvPr id="0" name=""/>
        <dsp:cNvSpPr/>
      </dsp:nvSpPr>
      <dsp:spPr>
        <a:xfrm>
          <a:off x="3704" y="186092"/>
          <a:ext cx="4786009" cy="27457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1" kern="1200" dirty="0"/>
            <a:t>Для обучения детей правилам дорожного движения в уголке имеются дорожные знаки, методическая и художественная литература, книжки-малышки, созданные детьми и родителями. </a:t>
          </a:r>
        </a:p>
      </dsp:txBody>
      <dsp:txXfrm>
        <a:off x="137743" y="320131"/>
        <a:ext cx="4517931" cy="24777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814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0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26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79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1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005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97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628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386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350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490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622AD-1939-491A-8E78-BE61B33E360B}" type="datetimeFigureOut">
              <a:rPr lang="ru-RU" smtClean="0"/>
              <a:pPr/>
              <a:t>22.03.2024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F1894-1FFF-4F2B-B392-DD255A9CD4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02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718457" y="169817"/>
            <a:ext cx="10755085" cy="325918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altLang="ru-RU" sz="3100" b="1" i="1" dirty="0">
                <a:solidFill>
                  <a:srgbClr val="C00000"/>
                </a:solidFill>
              </a:rPr>
              <a:t>МКДОУ «Новохоперский детский сад </a:t>
            </a:r>
            <a:r>
              <a:rPr lang="ru-RU" altLang="ru-RU" sz="3100" b="1" i="1" dirty="0" err="1">
                <a:solidFill>
                  <a:srgbClr val="C00000"/>
                </a:solidFill>
              </a:rPr>
              <a:t>общеразвивающего</a:t>
            </a:r>
            <a:r>
              <a:rPr lang="ru-RU" altLang="ru-RU" sz="3100" b="1" i="1" dirty="0">
                <a:solidFill>
                  <a:srgbClr val="C00000"/>
                </a:solidFill>
              </a:rPr>
              <a:t> вида № 3 «Солнышко»</a:t>
            </a:r>
            <a:br>
              <a:rPr lang="ru-RU" altLang="ru-RU" sz="3100" b="1" i="1" dirty="0">
                <a:solidFill>
                  <a:srgbClr val="C00000"/>
                </a:solidFill>
              </a:rPr>
            </a:br>
            <a:br>
              <a:rPr lang="ru-RU" altLang="ru-RU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altLang="ru-RU" sz="4800" b="1" i="1" dirty="0">
                <a:solidFill>
                  <a:srgbClr val="FFC000"/>
                </a:solidFill>
              </a:rPr>
              <a:t>Смотр- конкурс для педагогов ДОУ</a:t>
            </a:r>
            <a:br>
              <a:rPr lang="ru-RU" altLang="ru-RU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altLang="ru-RU" b="1" i="1" dirty="0">
                <a:solidFill>
                  <a:srgbClr val="00B050"/>
                </a:solidFill>
              </a:rPr>
              <a:t>«Лучший уголок по ПДД в ДОУ»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06605" y="3918857"/>
            <a:ext cx="3929517" cy="1358538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Воспитатель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Евтухова</a:t>
            </a:r>
            <a:r>
              <a:rPr lang="ru-RU" sz="2800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О.А.</a:t>
            </a:r>
          </a:p>
          <a:p>
            <a:pPr algn="r" eaLnBrk="1" fontAlgn="auto" hangingPunct="1">
              <a:spcAft>
                <a:spcPts val="0"/>
              </a:spcAft>
              <a:defRPr/>
            </a:pPr>
            <a:endParaRPr lang="ru-RU" sz="28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6415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7489371" y="409577"/>
            <a:ext cx="4238171" cy="5555796"/>
          </a:xfrm>
          <a:prstGeom prst="flowChartAlternateProcess">
            <a:avLst/>
          </a:prstGeom>
          <a:solidFill>
            <a:srgbClr val="957DA3"/>
          </a:solidFill>
          <a:ln>
            <a:solidFill>
              <a:srgbClr val="957D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600" b="1" i="1" dirty="0"/>
              <a:t>Атрибуты для сюжетно-ролевых игр: 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жилет инспектора ДПС,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накидки и шапочки с изображением различных транспортных средств,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рули,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дорожные знаки,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пешеходная дорожка,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ru-RU" sz="2400" b="1" i="1" dirty="0"/>
              <a:t>светофор.</a:t>
            </a:r>
          </a:p>
        </p:txBody>
      </p:sp>
      <p:pic>
        <p:nvPicPr>
          <p:cNvPr id="7171" name="Picture 3" descr="C:\Users\User\Desktop\20240322_084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294" y="0"/>
            <a:ext cx="3039366" cy="4835473"/>
          </a:xfrm>
          <a:prstGeom prst="rect">
            <a:avLst/>
          </a:prstGeom>
          <a:noFill/>
        </p:spPr>
      </p:pic>
      <p:pic>
        <p:nvPicPr>
          <p:cNvPr id="7174" name="Picture 6" descr="C:\Users\User\Desktop\20240322_163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1032" y="2526224"/>
            <a:ext cx="3499665" cy="2624863"/>
          </a:xfrm>
          <a:prstGeom prst="rect">
            <a:avLst/>
          </a:prstGeom>
          <a:noFill/>
        </p:spPr>
      </p:pic>
      <p:pic>
        <p:nvPicPr>
          <p:cNvPr id="7175" name="Picture 7" descr="E:\Загрузки_Браузер\20240322_1038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3801" y="213101"/>
            <a:ext cx="2952429" cy="2214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8529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794430" y="128360"/>
            <a:ext cx="6419169" cy="2374900"/>
          </a:xfrm>
          <a:prstGeom prst="horizontalScroll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400" b="1" i="1" dirty="0"/>
              <a:t>Вместе с детьми мы создаем атрибуты, пособия для игр  из бросового материала.</a:t>
            </a:r>
          </a:p>
        </p:txBody>
      </p:sp>
      <p:pic>
        <p:nvPicPr>
          <p:cNvPr id="10242" name="Picture 2" descr="C:\Users\User\Desktop\20240322_095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8712" y="2772258"/>
            <a:ext cx="2947261" cy="2210446"/>
          </a:xfrm>
          <a:prstGeom prst="rect">
            <a:avLst/>
          </a:prstGeom>
          <a:noFill/>
        </p:spPr>
      </p:pic>
      <p:pic>
        <p:nvPicPr>
          <p:cNvPr id="10243" name="Picture 3" descr="C:\Users\User\Desktop\20240322_1006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15939" y="454517"/>
            <a:ext cx="3611104" cy="2794755"/>
          </a:xfrm>
          <a:prstGeom prst="rect">
            <a:avLst/>
          </a:prstGeom>
          <a:noFill/>
        </p:spPr>
      </p:pic>
      <p:pic>
        <p:nvPicPr>
          <p:cNvPr id="10244" name="Picture 4" descr="C:\Users\User\Desktop\20240322_1106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263" y="2804453"/>
            <a:ext cx="2732113" cy="24560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6045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928180" y="178230"/>
            <a:ext cx="5167820" cy="2612571"/>
          </a:xfrm>
          <a:prstGeom prst="flowChartAlternateProcess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В уголке есть подборка детской художественной литературы по правилам дорожного движения и правилам поведения на дорогах.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6646321" y="3933371"/>
            <a:ext cx="4961933" cy="2764702"/>
          </a:xfrm>
          <a:prstGeom prst="flowChartAlternateProcess">
            <a:avLst/>
          </a:prstGeom>
          <a:solidFill>
            <a:srgbClr val="957DA3"/>
          </a:solidFill>
          <a:ln>
            <a:solidFill>
              <a:srgbClr val="957D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Читая и разучивая стихи о правилах дорожного движения вместе с детьми, я помогаю им понять, как нужно вести себя на проезжей части дороги, как вести себя в той или иной ситуации. </a:t>
            </a:r>
          </a:p>
        </p:txBody>
      </p:sp>
      <p:pic>
        <p:nvPicPr>
          <p:cNvPr id="8194" name="Picture 2" descr="C:\Users\User\Desktop\20240322_1633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0765" y="178230"/>
            <a:ext cx="3478263" cy="3556862"/>
          </a:xfrm>
          <a:prstGeom prst="rect">
            <a:avLst/>
          </a:prstGeom>
          <a:noFill/>
        </p:spPr>
      </p:pic>
      <p:pic>
        <p:nvPicPr>
          <p:cNvPr id="8196" name="Picture 4" descr="E:\Загрузки_Браузер\20240322_1004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508" y="3014422"/>
            <a:ext cx="2493617" cy="2527544"/>
          </a:xfrm>
          <a:prstGeom prst="rect">
            <a:avLst/>
          </a:prstGeom>
          <a:noFill/>
        </p:spPr>
      </p:pic>
      <p:pic>
        <p:nvPicPr>
          <p:cNvPr id="8197" name="Picture 5" descr="C:\Users\User\Desktop\20240322_101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40192" y="2969807"/>
            <a:ext cx="2191062" cy="19819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0835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30628" y="-352697"/>
            <a:ext cx="6197599" cy="4323806"/>
          </a:xfrm>
          <a:prstGeom prst="horizont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Родители играют важную роль в вопросе обучения детей правилам дорожного движения. Поэтому уделяем большое внимание работе с родителями в этом вопросе с помощью консультаций, бесед, заметок. Родители принимают активное участие в изготовлении наглядных пособий, поделок. </a:t>
            </a:r>
          </a:p>
        </p:txBody>
      </p:sp>
      <p:pic>
        <p:nvPicPr>
          <p:cNvPr id="5" name="Picture 2" descr="C:\Users\User\Desktop\20240322_084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894" y="342899"/>
            <a:ext cx="3954651" cy="2965988"/>
          </a:xfrm>
          <a:prstGeom prst="rect">
            <a:avLst/>
          </a:prstGeom>
          <a:noFill/>
        </p:spPr>
      </p:pic>
      <p:pic>
        <p:nvPicPr>
          <p:cNvPr id="9218" name="Picture 2" descr="C:\Users\User\Desktop\20240322_100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9905" y="3471619"/>
            <a:ext cx="1141302" cy="2164681"/>
          </a:xfrm>
          <a:prstGeom prst="rect">
            <a:avLst/>
          </a:prstGeom>
          <a:noFill/>
        </p:spPr>
      </p:pic>
      <p:pic>
        <p:nvPicPr>
          <p:cNvPr id="9219" name="Picture 3" descr="E:\фото и видео с самсунга 2022\20210923_1324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6604" y="3496803"/>
            <a:ext cx="2900766" cy="2175575"/>
          </a:xfrm>
          <a:prstGeom prst="rect">
            <a:avLst/>
          </a:prstGeom>
          <a:noFill/>
        </p:spPr>
      </p:pic>
      <p:pic>
        <p:nvPicPr>
          <p:cNvPr id="9220" name="Picture 4" descr="E:\фото и видео с самсунга 2022\20210915_141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11477" y="3467745"/>
            <a:ext cx="2195594" cy="16466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33374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олна 4"/>
          <p:cNvSpPr/>
          <p:nvPr/>
        </p:nvSpPr>
        <p:spPr>
          <a:xfrm>
            <a:off x="551543" y="420914"/>
            <a:ext cx="2246684" cy="194491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Выставка                 детских рисунков</a:t>
            </a:r>
          </a:p>
        </p:txBody>
      </p:sp>
      <p:pic>
        <p:nvPicPr>
          <p:cNvPr id="11267" name="Picture 3" descr="C:\Users\User\Desktop\20240322_09595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8227" y="665111"/>
            <a:ext cx="6122305" cy="41271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3416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0" y="522514"/>
            <a:ext cx="6429828" cy="590731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635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tx1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33045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972457" y="540657"/>
            <a:ext cx="10261600" cy="4525963"/>
          </a:xfrm>
        </p:spPr>
        <p:txBody>
          <a:bodyPr/>
          <a:lstStyle/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ru-RU" sz="4400" b="1" dirty="0">
                <a:solidFill>
                  <a:srgbClr val="C00000"/>
                </a:solidFill>
                <a:latin typeface="Arial Black" panose="020B0A04020102020204" pitchFamily="34" charset="0"/>
              </a:rPr>
              <a:t>Хочу представить всем для обозрения 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ru-RU" sz="4400" b="1" dirty="0">
                <a:solidFill>
                  <a:srgbClr val="C00000"/>
                </a:solidFill>
                <a:latin typeface="Arial Black" panose="020B0A04020102020204" pitchFamily="34" charset="0"/>
              </a:rPr>
              <a:t>Наш уголок по правилам дорожного движения!</a:t>
            </a:r>
            <a:endParaRPr lang="ru-RU" sz="44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 eaLnBrk="1" hangingPunct="1">
              <a:defRPr/>
            </a:pPr>
            <a:endParaRPr lang="ru-RU" alt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8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омб 3"/>
          <p:cNvSpPr/>
          <p:nvPr/>
        </p:nvSpPr>
        <p:spPr>
          <a:xfrm>
            <a:off x="3102276" y="236799"/>
            <a:ext cx="5904655" cy="5904655"/>
          </a:xfrm>
          <a:prstGeom prst="diamond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Ромб 17"/>
          <p:cNvSpPr/>
          <p:nvPr/>
        </p:nvSpPr>
        <p:spPr>
          <a:xfrm>
            <a:off x="3102275" y="236798"/>
            <a:ext cx="5904655" cy="5904655"/>
          </a:xfrm>
          <a:prstGeom prst="diamond">
            <a:avLst/>
          </a:prstGeom>
          <a:noFill/>
          <a:ln w="342900">
            <a:solidFill>
              <a:srgbClr val="FF0000"/>
            </a:solidFill>
          </a:ln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Волна 18"/>
          <p:cNvSpPr/>
          <p:nvPr/>
        </p:nvSpPr>
        <p:spPr>
          <a:xfrm>
            <a:off x="2404256" y="783770"/>
            <a:ext cx="3514602" cy="2583543"/>
          </a:xfrm>
          <a:prstGeom prst="wav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20" name="Волна 19"/>
          <p:cNvSpPr/>
          <p:nvPr/>
        </p:nvSpPr>
        <p:spPr>
          <a:xfrm>
            <a:off x="2404256" y="3067187"/>
            <a:ext cx="3514602" cy="2583543"/>
          </a:xfrm>
          <a:prstGeom prst="wav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Волна 20"/>
          <p:cNvSpPr/>
          <p:nvPr/>
        </p:nvSpPr>
        <p:spPr>
          <a:xfrm>
            <a:off x="6145756" y="783770"/>
            <a:ext cx="3514602" cy="2583543"/>
          </a:xfrm>
          <a:prstGeom prst="wav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олна 21"/>
          <p:cNvSpPr/>
          <p:nvPr/>
        </p:nvSpPr>
        <p:spPr>
          <a:xfrm>
            <a:off x="6145756" y="3067186"/>
            <a:ext cx="3514602" cy="2583543"/>
          </a:xfrm>
          <a:prstGeom prst="wave">
            <a:avLst/>
          </a:prstGeom>
          <a:solidFill>
            <a:srgbClr val="957DA3"/>
          </a:solidFill>
          <a:ln>
            <a:solidFill>
              <a:srgbClr val="957D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5"/>
          <p:cNvSpPr txBox="1"/>
          <p:nvPr/>
        </p:nvSpPr>
        <p:spPr>
          <a:xfrm>
            <a:off x="3128591" y="989199"/>
            <a:ext cx="2077987" cy="20779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kern="1200" dirty="0">
                <a:solidFill>
                  <a:schemeClr val="bg1"/>
                </a:solidFill>
              </a:rPr>
              <a:t>Чтоб аварий избегать</a:t>
            </a:r>
            <a:endParaRPr lang="ru-RU" sz="2800" i="1" kern="1200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7"/>
          <p:cNvSpPr txBox="1"/>
          <p:nvPr/>
        </p:nvSpPr>
        <p:spPr>
          <a:xfrm>
            <a:off x="6864063" y="1036547"/>
            <a:ext cx="2077987" cy="20779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kern="1200" dirty="0"/>
              <a:t>Надо строго соблюдать </a:t>
            </a:r>
            <a:endParaRPr lang="ru-RU" sz="2800" i="1" kern="1200" dirty="0"/>
          </a:p>
        </p:txBody>
      </p:sp>
      <p:sp>
        <p:nvSpPr>
          <p:cNvPr id="12" name="Скругленный прямоугольник 9"/>
          <p:cNvSpPr txBox="1"/>
          <p:nvPr/>
        </p:nvSpPr>
        <p:spPr>
          <a:xfrm>
            <a:off x="3128591" y="3325363"/>
            <a:ext cx="2077987" cy="20779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kern="1200" dirty="0"/>
              <a:t>Правила движения </a:t>
            </a:r>
            <a:endParaRPr lang="ru-RU" sz="2800" i="1" kern="1200" dirty="0"/>
          </a:p>
        </p:txBody>
      </p:sp>
      <p:sp>
        <p:nvSpPr>
          <p:cNvPr id="10" name="Скругленный прямоугольник 11"/>
          <p:cNvSpPr txBox="1"/>
          <p:nvPr/>
        </p:nvSpPr>
        <p:spPr>
          <a:xfrm>
            <a:off x="6864063" y="3319963"/>
            <a:ext cx="2077987" cy="207798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lvl="0" algn="ctr" defTabSz="12446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800" b="1" i="1" kern="1200" dirty="0"/>
              <a:t>И нормы поведения. </a:t>
            </a:r>
            <a:endParaRPr lang="ru-RU" sz="2800" i="1" kern="1200" dirty="0"/>
          </a:p>
        </p:txBody>
      </p:sp>
    </p:spTree>
    <p:extLst>
      <p:ext uri="{BB962C8B-B14F-4D97-AF65-F5344CB8AC3E}">
        <p14:creationId xmlns:p14="http://schemas.microsoft.com/office/powerpoint/2010/main" val="760285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003073" y="231933"/>
            <a:ext cx="9129384" cy="1988753"/>
            <a:chOff x="0" y="1226"/>
            <a:chExt cx="6008712" cy="2088449"/>
          </a:xfrm>
          <a:solidFill>
            <a:srgbClr val="957DA3"/>
          </a:solidFill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0" y="1226"/>
              <a:ext cx="6008712" cy="2088449"/>
            </a:xfrm>
            <a:prstGeom prst="roundRect">
              <a:avLst/>
            </a:prstGeom>
            <a:grpFill/>
            <a:ln>
              <a:solidFill>
                <a:srgbClr val="957DA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 txBox="1"/>
            <p:nvPr/>
          </p:nvSpPr>
          <p:spPr>
            <a:xfrm>
              <a:off x="101950" y="103176"/>
              <a:ext cx="5804812" cy="1884549"/>
            </a:xfrm>
            <a:prstGeom prst="rect">
              <a:avLst/>
            </a:prstGeom>
            <a:grpFill/>
            <a:ln>
              <a:solidFill>
                <a:srgbClr val="957DA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b="1" i="1" kern="1200" dirty="0"/>
                <a:t>Дети – самая уязвимая категория участников дорожного движения.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003073" y="2317769"/>
            <a:ext cx="9129384" cy="2871383"/>
            <a:chOff x="0" y="2158796"/>
            <a:chExt cx="6008712" cy="2088449"/>
          </a:xfrm>
          <a:solidFill>
            <a:schemeClr val="accent5">
              <a:lumMod val="75000"/>
            </a:schemeClr>
          </a:solidFill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2158796"/>
              <a:ext cx="6008712" cy="2088449"/>
            </a:xfrm>
            <a:prstGeom prst="round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6"/>
            <p:cNvSpPr txBox="1"/>
            <p:nvPr/>
          </p:nvSpPr>
          <p:spPr>
            <a:xfrm>
              <a:off x="101950" y="2260746"/>
              <a:ext cx="5804812" cy="1884549"/>
            </a:xfrm>
            <a:prstGeom prst="rect">
              <a:avLst/>
            </a:prstGeom>
            <a:grpFill/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i="1" kern="1200" dirty="0"/>
                <a:t>Знакомство дошкольников с правилами дорожного движения и воспитание безопасного поведения у детей – одна из важнейших задач дошкольного учреждения.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7305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0240322_084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45" y="0"/>
            <a:ext cx="9353226" cy="4786303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5800347" y="4541046"/>
            <a:ext cx="6048673" cy="1926990"/>
            <a:chOff x="0" y="0"/>
            <a:chExt cx="6048673" cy="1926990"/>
          </a:xfrm>
          <a:solidFill>
            <a:srgbClr val="957DA3"/>
          </a:solidFill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0"/>
              <a:ext cx="6048673" cy="1926990"/>
            </a:xfrm>
            <a:prstGeom prst="roundRect">
              <a:avLst/>
            </a:prstGeom>
            <a:grpFill/>
            <a:ln>
              <a:solidFill>
                <a:srgbClr val="957DA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 txBox="1"/>
            <p:nvPr/>
          </p:nvSpPr>
          <p:spPr>
            <a:xfrm>
              <a:off x="94068" y="94068"/>
              <a:ext cx="5860537" cy="1738854"/>
            </a:xfrm>
            <a:prstGeom prst="rect">
              <a:avLst/>
            </a:prstGeom>
            <a:grpFill/>
            <a:ln>
              <a:solidFill>
                <a:srgbClr val="957DA3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2870" tIns="102870" rIns="102870" bIns="102870" numCol="1" spcCol="1270" anchor="ctr" anchorCtr="0">
              <a:noAutofit/>
            </a:bodyPr>
            <a:lstStyle/>
            <a:p>
              <a:pPr lvl="0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b="1" i="1" kern="1200" dirty="0"/>
                <a:t>Для реализации этой задачи в нашей группе создан уголок по обучению детей правилам дорожного движения.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3969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20240322_093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746" y="395206"/>
            <a:ext cx="6034006" cy="4525505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319315" y="4582513"/>
            <a:ext cx="11625943" cy="225039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/>
              <a:t>       </a:t>
            </a:r>
            <a:r>
              <a:rPr lang="ru-RU" sz="2800" b="1" i="1" dirty="0"/>
              <a:t>Уголок яркий, красочный, доступен детям и вызывает у них интерес к самостоятельной деятельности по изучению правил дорожного движения.</a:t>
            </a:r>
          </a:p>
        </p:txBody>
      </p:sp>
      <p:pic>
        <p:nvPicPr>
          <p:cNvPr id="2052" name="Picture 4" descr="C:\Users\User\Desktop\20240322_1235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1970" y="395206"/>
            <a:ext cx="4030538" cy="3023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1737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67657" y="141741"/>
            <a:ext cx="3910467" cy="6055859"/>
          </a:xfrm>
          <a:prstGeom prst="roundRect">
            <a:avLst/>
          </a:prstGeom>
          <a:solidFill>
            <a:srgbClr val="597BC7"/>
          </a:solidFill>
          <a:ln>
            <a:solidFill>
              <a:srgbClr val="597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prstClr val="white"/>
                </a:solidFill>
              </a:rPr>
              <a:t>Уголок дорожного движения содержит: </a:t>
            </a:r>
          </a:p>
          <a:p>
            <a:pPr algn="ctr">
              <a:defRPr/>
            </a:pPr>
            <a:r>
              <a:rPr lang="ru-RU" sz="2400" i="1" dirty="0">
                <a:solidFill>
                  <a:prstClr val="white"/>
                </a:solidFill>
              </a:rPr>
              <a:t>– настольный макет перекрёстка, с помощью которого ребята отрабатывают навыки безопасного перехода проезжей части на перекрёстке. Этот макет со съёмными предметами, что позволяет детям самим моделировать улицу, имеются мелкие знаки на подставках, для работы с макетом </a:t>
            </a:r>
          </a:p>
        </p:txBody>
      </p:sp>
      <p:pic>
        <p:nvPicPr>
          <p:cNvPr id="3074" name="Picture 2" descr="C:\Users\User\Desktop\20240322_163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5066" y="1019881"/>
            <a:ext cx="5473042" cy="2815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125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20240322_084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7106" y="215297"/>
            <a:ext cx="4607246" cy="465892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83799979"/>
              </p:ext>
            </p:extLst>
          </p:nvPr>
        </p:nvGraphicFramePr>
        <p:xfrm>
          <a:off x="754743" y="101600"/>
          <a:ext cx="4789714" cy="3396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 descr="C:\Users\User\Desktop\20240322_104901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2184" y="3208149"/>
            <a:ext cx="2820691" cy="2115519"/>
          </a:xfrm>
          <a:prstGeom prst="rect">
            <a:avLst/>
          </a:prstGeom>
          <a:noFill/>
        </p:spPr>
      </p:pic>
      <p:pic>
        <p:nvPicPr>
          <p:cNvPr id="4099" name="Picture 3" descr="C:\Users\User\Desktop\20240322_10085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2284" y="3208148"/>
            <a:ext cx="2273087" cy="17048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94902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38855" y="157389"/>
            <a:ext cx="10885488" cy="2232025"/>
          </a:xfrm>
          <a:prstGeom prst="round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i="1" dirty="0"/>
              <a:t>Игровая деятельность - ведущая в жизни дошкольника. Любой ребёнок быстрее поймёт и усвоит ПДД, преподнесённые не только в обыкновенной беседе, но и игре. </a:t>
            </a:r>
          </a:p>
          <a:p>
            <a:pPr algn="ctr">
              <a:defRPr/>
            </a:pPr>
            <a:r>
              <a:rPr lang="ru-RU" sz="2000" b="1" i="1" dirty="0"/>
              <a:t>Для этого имеется: - большое разнообразие дидактических игр: «Викторина по правилам дорожного движения»,лото «Дорожные знаки», «Дорожная азбука» и др.</a:t>
            </a:r>
          </a:p>
          <a:p>
            <a:pPr algn="ctr">
              <a:defRPr/>
            </a:pPr>
            <a:r>
              <a:rPr lang="ru-RU" sz="2000" b="1" i="1" dirty="0"/>
              <a:t>- настольно-печатных:  разрезные картинки « Знаки дорожного движения» «Это надо знать», «Дети и дорога», «Учим дорожные знаки», и др.</a:t>
            </a:r>
          </a:p>
        </p:txBody>
      </p:sp>
      <p:pic>
        <p:nvPicPr>
          <p:cNvPr id="5122" name="Picture 2" descr="C:\Users\User\Desktop\20240322_09552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5367" y="2656555"/>
            <a:ext cx="3189446" cy="2915085"/>
          </a:xfrm>
          <a:prstGeom prst="rect">
            <a:avLst/>
          </a:prstGeom>
          <a:noFill/>
        </p:spPr>
      </p:pic>
      <p:pic>
        <p:nvPicPr>
          <p:cNvPr id="5123" name="Picture 3" descr="C:\Users\User\Desktop\20240322_085124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868" y="2738244"/>
            <a:ext cx="2797985" cy="2624169"/>
          </a:xfrm>
          <a:prstGeom prst="rect">
            <a:avLst/>
          </a:prstGeom>
          <a:noFill/>
        </p:spPr>
      </p:pic>
      <p:pic>
        <p:nvPicPr>
          <p:cNvPr id="5125" name="Picture 5" descr="C:\Users\User\Desktop\20240322_0853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32352" y="2688957"/>
            <a:ext cx="2145136" cy="2371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7516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421</Words>
  <Application>Microsoft Office PowerPoint</Application>
  <PresentationFormat>Широкоэкранный</PresentationFormat>
  <Paragraphs>32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Тема Office</vt:lpstr>
      <vt:lpstr>МКДОУ «Новохоперский детский сад общеразвивающего вида № 3 «Солнышко»  Смотр- конкурс для педагогов ДОУ «Лучший уголок по ПДД в ДОУ»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Презентация: «Уголок по правилам дорожного движения в средней группе  «Капельки»</dc:title>
  <dc:creator>Элемент</dc:creator>
  <cp:lastModifiedBy>Антон Евтухов</cp:lastModifiedBy>
  <cp:revision>27</cp:revision>
  <dcterms:created xsi:type="dcterms:W3CDTF">2020-11-24T05:44:53Z</dcterms:created>
  <dcterms:modified xsi:type="dcterms:W3CDTF">2024-03-22T19:11:33Z</dcterms:modified>
</cp:coreProperties>
</file>