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0" r:id="rId2"/>
    <p:sldId id="256" r:id="rId3"/>
    <p:sldId id="303" r:id="rId4"/>
    <p:sldId id="271" r:id="rId5"/>
    <p:sldId id="305" r:id="rId6"/>
    <p:sldId id="258" r:id="rId7"/>
    <p:sldId id="263" r:id="rId8"/>
    <p:sldId id="294" r:id="rId9"/>
    <p:sldId id="296" r:id="rId10"/>
    <p:sldId id="298" r:id="rId11"/>
    <p:sldId id="299" r:id="rId12"/>
    <p:sldId id="300" r:id="rId13"/>
    <p:sldId id="301" r:id="rId14"/>
    <p:sldId id="302" r:id="rId15"/>
    <p:sldId id="306" r:id="rId16"/>
    <p:sldId id="291" r:id="rId17"/>
    <p:sldId id="29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890" autoAdjust="0"/>
  </p:normalViewPr>
  <p:slideViewPr>
    <p:cSldViewPr snapToGrid="0">
      <p:cViewPr varScale="1">
        <p:scale>
          <a:sx n="102" d="100"/>
          <a:sy n="102" d="100"/>
        </p:scale>
        <p:origin x="-8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32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86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7295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857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3038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5864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1134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64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60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546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5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55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30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49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609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56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CACA9-2870-4F80-8A07-64BBDB614292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2E296C-8105-40DC-B45C-52E9E6C4A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0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60342E-0150-4434-91B9-2536445C3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055" y="493482"/>
            <a:ext cx="9789508" cy="21657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Формирование функциональной грамотности </a:t>
            </a:r>
            <a:br>
              <a:rPr lang="ru-RU" b="1" dirty="0" smtClean="0"/>
            </a:br>
            <a:r>
              <a:rPr lang="ru-RU" sz="2200" b="1" dirty="0" smtClean="0"/>
              <a:t>( направление естественнонаучное) </a:t>
            </a:r>
            <a:br>
              <a:rPr lang="ru-RU" sz="2200" b="1" dirty="0" smtClean="0"/>
            </a:br>
            <a:r>
              <a:rPr lang="ru-RU" b="1" dirty="0" smtClean="0"/>
              <a:t>из опыта работы МБОУ СОШ № 46 г.Липецка</a:t>
            </a:r>
            <a:endParaRPr lang="ru-RU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3DFF581-9CB2-4695-BF7C-BDC78BC000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65516" y="2840616"/>
            <a:ext cx="5053227" cy="319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049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551" y="624110"/>
            <a:ext cx="10011747" cy="822136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Тема «Погода».</a:t>
            </a:r>
            <a:br>
              <a:rPr lang="ru-RU" sz="3100" b="1" i="1" dirty="0" smtClean="0"/>
            </a:br>
            <a:r>
              <a:rPr lang="ru-RU" sz="3100" b="1" i="1" dirty="0" smtClean="0"/>
              <a:t> Одним из природных явлений является дождь.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5151" y="1595535"/>
            <a:ext cx="11420669" cy="43156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Найдите плюсы или минусы данного явления.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Я вам предлагаю оставить эту же тем, но взять природное явление – снег ( гад, гололед и т.д.)Найдите плюсы и минусы данного явления.</a:t>
            </a:r>
          </a:p>
          <a:p>
            <a:r>
              <a:rPr lang="ru-RU" dirty="0" smtClean="0"/>
              <a:t>- Хорошо, когда идёт снег, потому что…….</a:t>
            </a:r>
          </a:p>
          <a:p>
            <a:r>
              <a:rPr lang="ru-RU" dirty="0" smtClean="0"/>
              <a:t>- Плохо, когда идёт снег, потому что……</a:t>
            </a:r>
          </a:p>
          <a:p>
            <a:r>
              <a:rPr lang="ru-RU" i="1" dirty="0" smtClean="0"/>
              <a:t>Вывод: вы сейчас оценивали объект, ситуацию с разных позиций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urok-1sept-ru.turbopages.org/turbo/avatars/get-turbo/3412790/rthaf812a056fa23c9fc67a60414b42e912/max_g480_c12_r16x9_pd10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87223" y="1632857"/>
            <a:ext cx="5695840" cy="2416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Приём «</a:t>
            </a:r>
            <a:r>
              <a:rPr lang="ru-RU" b="1" dirty="0" err="1" smtClean="0"/>
              <a:t>Фишбоун</a:t>
            </a:r>
            <a:r>
              <a:rPr lang="ru-RU" b="1" dirty="0" smtClean="0"/>
              <a:t>» (</a:t>
            </a:r>
            <a:r>
              <a:rPr lang="ru-RU" dirty="0" smtClean="0"/>
              <a:t>рыбий скелет/рыбья кость)</a:t>
            </a:r>
            <a:endParaRPr lang="ru-RU" dirty="0"/>
          </a:p>
        </p:txBody>
      </p:sp>
      <p:pic>
        <p:nvPicPr>
          <p:cNvPr id="6" name="Содержимое 5" descr="9a423f93f71e7b48d313921466b3f1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5499" y="2236237"/>
            <a:ext cx="5037667" cy="3778250"/>
          </a:xfrm>
        </p:spPr>
      </p:pic>
      <p:pic>
        <p:nvPicPr>
          <p:cNvPr id="7" name="Рисунок 6" descr="https://avatars.mds.yandex.net/get-turbo/3445999/rth92e4b412dd253d6d491e75722f639cc5/max_g480_c12_r16x9_pd10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45987" y="2210259"/>
            <a:ext cx="4981575" cy="2474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Приём «</a:t>
            </a:r>
            <a:r>
              <a:rPr lang="ru-RU" b="1" dirty="0" err="1" smtClean="0"/>
              <a:t>Фишбоун</a:t>
            </a:r>
            <a:r>
              <a:rPr lang="ru-RU" b="1" dirty="0" smtClean="0"/>
              <a:t>» (</a:t>
            </a:r>
            <a:r>
              <a:rPr lang="ru-RU" dirty="0" smtClean="0"/>
              <a:t>рыбий скелет/рыбья кость)</a:t>
            </a:r>
            <a:endParaRPr lang="ru-RU" dirty="0"/>
          </a:p>
        </p:txBody>
      </p:sp>
      <p:pic>
        <p:nvPicPr>
          <p:cNvPr id="7" name="Содержимое 6" descr="ccc329d87d1f04b7dc2c8bca180ef258-8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1630" y="1769706"/>
            <a:ext cx="5037667" cy="3778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Приём «</a:t>
            </a:r>
            <a:r>
              <a:rPr lang="ru-RU" b="1" dirty="0" err="1" smtClean="0"/>
              <a:t>Фишбоун</a:t>
            </a:r>
            <a:r>
              <a:rPr lang="ru-RU" b="1" dirty="0" smtClean="0"/>
              <a:t>» (</a:t>
            </a:r>
            <a:r>
              <a:rPr lang="ru-RU" dirty="0" smtClean="0"/>
              <a:t>рыбий скелет/рыбья кость)</a:t>
            </a:r>
            <a:endParaRPr lang="ru-RU" dirty="0"/>
          </a:p>
        </p:txBody>
      </p:sp>
      <p:pic>
        <p:nvPicPr>
          <p:cNvPr id="4" name="Содержимое 3" descr="phpP0S0KH_formiruyucshee-ocenivanie_html_d2f94ad65e0773bf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5412" y="2133600"/>
            <a:ext cx="8742784" cy="3778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Приём "Займись синтезом"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Интересный способ ввести себя в состояние творчества заключается в смешивании различных видов восприятия, способности ощущать вкус зов, слышать цвета, обонять ощущения.</a:t>
            </a:r>
          </a:p>
          <a:p>
            <a:pPr lvl="0"/>
            <a:r>
              <a:rPr lang="ru-RU" dirty="0" smtClean="0"/>
              <a:t>Чем пахнет слово "учитель", «отпуск»?</a:t>
            </a:r>
          </a:p>
          <a:p>
            <a:pPr lvl="0"/>
            <a:r>
              <a:rPr lang="ru-RU" dirty="0" smtClean="0"/>
              <a:t>Каково на ощупь число 25?</a:t>
            </a:r>
          </a:p>
          <a:p>
            <a:pPr lvl="0"/>
            <a:r>
              <a:rPr lang="ru-RU" dirty="0" smtClean="0"/>
              <a:t>Какой вкус у сиреневого цвета?</a:t>
            </a:r>
          </a:p>
          <a:p>
            <a:pPr lvl="0"/>
            <a:r>
              <a:rPr lang="ru-RU" dirty="0" smtClean="0"/>
              <a:t>Какая форма у пятницы (как она выглядит)?</a:t>
            </a:r>
          </a:p>
          <a:p>
            <a:pPr lvl="0"/>
            <a:r>
              <a:rPr lang="ru-RU" dirty="0" smtClean="0"/>
              <a:t>Какую музыку вы слышите, когда представляете лицо смеющегося ребенка?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lex\Pictures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4114" y="513183"/>
            <a:ext cx="9843797" cy="1418254"/>
          </a:xfrm>
          <a:prstGeom prst="rect">
            <a:avLst/>
          </a:prstGeom>
          <a:noFill/>
        </p:spPr>
      </p:pic>
      <p:pic>
        <p:nvPicPr>
          <p:cNvPr id="2051" name="Picture 3" descr="C:\Users\alex\Pictures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486" y="2136710"/>
            <a:ext cx="10142375" cy="3993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CC8DFD-B0B0-493F-91C5-79EB15888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0299" y="1014884"/>
            <a:ext cx="9364313" cy="4896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dirty="0"/>
              <a:t>Стремление достичь качества обучения останется мечтой в случае, если учитель не будет иметь в своей педагогической практике особых практико-ориентированных заданий и способов измерения «продвижения» в  развитии функциональной грамотности учащихся, что будет его педагогическим инструментом.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41875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5709D0-357B-4D51-BB27-FD14406F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1758463" y="1904999"/>
            <a:ext cx="9746150" cy="2114341"/>
          </a:xfrm>
        </p:spPr>
        <p:txBody>
          <a:bodyPr>
            <a:normAutofit/>
          </a:bodyPr>
          <a:lstStyle/>
          <a:p>
            <a:r>
              <a:rPr lang="ru-RU" sz="6000" i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8813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876DD12-C36C-4B7A-A15F-B6522D0B7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3040" y="883920"/>
            <a:ext cx="9611360" cy="566928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4000" b="1" dirty="0" smtClean="0"/>
              <a:t>Развитие естественнонаучной грамотности: взгляд в будущее?</a:t>
            </a:r>
            <a:endParaRPr lang="ru-RU" sz="3200" i="1" dirty="0" smtClean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200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Естественнонаучная</a:t>
            </a:r>
            <a:r>
              <a:rPr lang="ru-RU" sz="320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грамотность - это способность человека занимать активную гражданскую позицию по общественно значимым вопросам, связанным с естественными науками, и его готовность интересоваться естественнонаучными идеями (определение используемое в PISA)</a:t>
            </a:r>
            <a:r>
              <a:rPr lang="ru-RU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31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Естественнонаучная  грамотность–</a:t>
            </a:r>
            <a:br>
              <a:rPr lang="ru-RU" b="1" dirty="0" smtClean="0"/>
            </a:br>
            <a:r>
              <a:rPr lang="ru-RU" b="1" dirty="0" smtClean="0"/>
              <a:t>это   способность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осваивать и использовать естественнонаучные знания для </a:t>
            </a:r>
          </a:p>
          <a:p>
            <a:pPr>
              <a:buNone/>
            </a:pPr>
            <a:r>
              <a:rPr lang="ru-RU" dirty="0" smtClean="0"/>
              <a:t>распознания и постановки вопросов,</a:t>
            </a:r>
          </a:p>
          <a:p>
            <a:r>
              <a:rPr lang="ru-RU" dirty="0" smtClean="0"/>
              <a:t>-освоения новых знаний,</a:t>
            </a:r>
          </a:p>
          <a:p>
            <a:r>
              <a:rPr lang="ru-RU" dirty="0" smtClean="0"/>
              <a:t>-объяснения естественнонаучных явлений и формулирования выводов, которые основаны на научных доказательствах в отношении естественнонаучных проблем;</a:t>
            </a:r>
          </a:p>
          <a:p>
            <a:r>
              <a:rPr lang="ru-RU" dirty="0" smtClean="0"/>
              <a:t>Понимать основные особенности естествознания как формы человеческого познания;</a:t>
            </a:r>
          </a:p>
          <a:p>
            <a:r>
              <a:rPr lang="ru-RU" dirty="0" smtClean="0"/>
              <a:t>Демонстрировать осведомленность в том, что естественные науки и технология оказывают влияние на материальную, интеллектуальную и культурную сферы общества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4FF45B-66CD-44DF-87D2-707AF1634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8759" y="1147665"/>
            <a:ext cx="9535853" cy="4763557"/>
          </a:xfrm>
        </p:spPr>
        <p:txBody>
          <a:bodyPr>
            <a:normAutofit/>
          </a:bodyPr>
          <a:lstStyle/>
          <a:p>
            <a:pPr algn="l"/>
            <a:endParaRPr lang="ru-RU" sz="2400" b="0" i="0" dirty="0">
              <a:solidFill>
                <a:srgbClr val="000000"/>
              </a:solidFill>
              <a:effectLst/>
              <a:latin typeface="yandex-sans"/>
            </a:endParaRP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yandex-sans"/>
              </a:rPr>
              <a:t>Естественнонаучно грамотный человек стремится участвовать в аргументированном обсуждении проблем, относящихся к естественным наукам и технологиям, что требует от него следующих компетентностей: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yandex-sans"/>
              </a:rPr>
              <a:t> научно объяснять явления;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yandex-sans"/>
              </a:rPr>
              <a:t>понимать основные особенности естественнонаучного исследования;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yandex-sans"/>
              </a:rPr>
              <a:t>интерпретировать данные и использовать научные доказательства для получения выводов.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68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ex\Pictures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8906" y="256592"/>
            <a:ext cx="9744075" cy="6246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xmlns="" id="{234F9662-0B8E-4D12-B474-EEC82BA4F9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1008861"/>
              </p:ext>
            </p:extLst>
          </p:nvPr>
        </p:nvGraphicFramePr>
        <p:xfrm>
          <a:off x="1063689" y="3164944"/>
          <a:ext cx="9871790" cy="14630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974358">
                  <a:extLst>
                    <a:ext uri="{9D8B030D-6E8A-4147-A177-3AD203B41FA5}">
                      <a16:colId xmlns:a16="http://schemas.microsoft.com/office/drawing/2014/main" xmlns="" val="866602012"/>
                    </a:ext>
                  </a:extLst>
                </a:gridCol>
                <a:gridCol w="1974358">
                  <a:extLst>
                    <a:ext uri="{9D8B030D-6E8A-4147-A177-3AD203B41FA5}">
                      <a16:colId xmlns:a16="http://schemas.microsoft.com/office/drawing/2014/main" xmlns="" val="2623628222"/>
                    </a:ext>
                  </a:extLst>
                </a:gridCol>
                <a:gridCol w="1974358">
                  <a:extLst>
                    <a:ext uri="{9D8B030D-6E8A-4147-A177-3AD203B41FA5}">
                      <a16:colId xmlns:a16="http://schemas.microsoft.com/office/drawing/2014/main" xmlns="" val="2757733250"/>
                    </a:ext>
                  </a:extLst>
                </a:gridCol>
                <a:gridCol w="1974358">
                  <a:extLst>
                    <a:ext uri="{9D8B030D-6E8A-4147-A177-3AD203B41FA5}">
                      <a16:colId xmlns:a16="http://schemas.microsoft.com/office/drawing/2014/main" xmlns="" val="57411351"/>
                    </a:ext>
                  </a:extLst>
                </a:gridCol>
                <a:gridCol w="1974358">
                  <a:extLst>
                    <a:ext uri="{9D8B030D-6E8A-4147-A177-3AD203B41FA5}">
                      <a16:colId xmlns:a16="http://schemas.microsoft.com/office/drawing/2014/main" xmlns="" val="1747672167"/>
                    </a:ext>
                  </a:extLst>
                </a:gridCol>
              </a:tblGrid>
              <a:tr h="1432247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</a:p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Технология проектной деятельности</a:t>
                      </a:r>
                      <a:endParaRPr lang="ru-RU" dirty="0">
                        <a:solidFill>
                          <a:schemeClr val="tx1">
                            <a:alpha val="71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2 Информационно-коммуникативные технологии</a:t>
                      </a:r>
                      <a:endParaRPr lang="ru-RU" dirty="0">
                        <a:solidFill>
                          <a:schemeClr val="tx1">
                            <a:alpha val="71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3 </a:t>
                      </a:r>
                    </a:p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Технология оценивания учебных достижений</a:t>
                      </a:r>
                      <a:endParaRPr lang="ru-RU" dirty="0">
                        <a:solidFill>
                          <a:schemeClr val="tx1">
                            <a:alpha val="71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4 </a:t>
                      </a:r>
                    </a:p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Технология продуктивного чтения</a:t>
                      </a:r>
                      <a:endParaRPr lang="ru-RU" dirty="0">
                        <a:solidFill>
                          <a:schemeClr val="tx1">
                            <a:alpha val="71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  <a:p>
                      <a:r>
                        <a:rPr lang="ru-RU" b="0" dirty="0">
                          <a:solidFill>
                            <a:srgbClr val="000000"/>
                          </a:solidFill>
                          <a:effectLst/>
                        </a:rPr>
                        <a:t> Технология проблемного обучения</a:t>
                      </a:r>
                      <a:endParaRPr lang="ru-RU" dirty="0">
                        <a:solidFill>
                          <a:schemeClr val="tx1">
                            <a:alpha val="71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120298"/>
                  </a:ext>
                </a:extLst>
              </a:tr>
            </a:tbl>
          </a:graphicData>
        </a:graphic>
      </p:graphicFrame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BB7DE31F-FEF8-4666-874C-15F7E5FC2446}"/>
              </a:ext>
            </a:extLst>
          </p:cNvPr>
          <p:cNvCxnSpPr>
            <a:cxnSpLocks/>
          </p:cNvCxnSpPr>
          <p:nvPr/>
        </p:nvCxnSpPr>
        <p:spPr>
          <a:xfrm flipH="1">
            <a:off x="2096278" y="1676246"/>
            <a:ext cx="1418252" cy="1432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xmlns="" id="{9FE524F9-3E7D-4521-9EC5-C1F0CAB0640F}"/>
              </a:ext>
            </a:extLst>
          </p:cNvPr>
          <p:cNvCxnSpPr>
            <a:cxnSpLocks/>
          </p:cNvCxnSpPr>
          <p:nvPr/>
        </p:nvCxnSpPr>
        <p:spPr>
          <a:xfrm flipH="1">
            <a:off x="3974841" y="2032675"/>
            <a:ext cx="206408" cy="1024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xmlns="" id="{2F2A4AFA-0B16-4120-86B0-093E504B24F2}"/>
              </a:ext>
            </a:extLst>
          </p:cNvPr>
          <p:cNvCxnSpPr>
            <a:cxnSpLocks/>
          </p:cNvCxnSpPr>
          <p:nvPr/>
        </p:nvCxnSpPr>
        <p:spPr>
          <a:xfrm>
            <a:off x="6095999" y="2206690"/>
            <a:ext cx="0" cy="923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xmlns="" id="{5E238EE1-7834-4C89-A3FD-8ABF4D124637}"/>
              </a:ext>
            </a:extLst>
          </p:cNvPr>
          <p:cNvCxnSpPr>
            <a:cxnSpLocks/>
          </p:cNvCxnSpPr>
          <p:nvPr/>
        </p:nvCxnSpPr>
        <p:spPr>
          <a:xfrm>
            <a:off x="7474660" y="2057870"/>
            <a:ext cx="536090" cy="1089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71A1DD56-B03B-4D10-BB6C-9183072095B6}"/>
              </a:ext>
            </a:extLst>
          </p:cNvPr>
          <p:cNvCxnSpPr>
            <a:cxnSpLocks/>
          </p:cNvCxnSpPr>
          <p:nvPr/>
        </p:nvCxnSpPr>
        <p:spPr>
          <a:xfrm>
            <a:off x="8677468" y="1616880"/>
            <a:ext cx="1378662" cy="1550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21985685-974B-451E-A22D-56945F5FD1CF}"/>
              </a:ext>
            </a:extLst>
          </p:cNvPr>
          <p:cNvSpPr/>
          <p:nvPr/>
        </p:nvSpPr>
        <p:spPr>
          <a:xfrm>
            <a:off x="3586065" y="975049"/>
            <a:ext cx="5019868" cy="111500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/>
              <a:t>Технологии, способствующие развитию естественнонаучной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71611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045DC-F39E-4085-B490-2945C65E5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575" y="303476"/>
            <a:ext cx="7184571" cy="113343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  <a:t>Основное требование к заданиям по</a:t>
            </a:r>
            <a:b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  <a:t>оцениванию и формированию</a:t>
            </a:r>
            <a:b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  <a:t>естественнонаучной грамотности</a:t>
            </a:r>
            <a:br>
              <a:rPr lang="ru-RU" b="0" i="0" dirty="0">
                <a:solidFill>
                  <a:srgbClr val="000000"/>
                </a:solidFill>
                <a:effectLst/>
                <a:latin typeface="yandex-san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72FCA-216B-4EE5-A6BF-DEA085244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375" y="2456268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yandex-sans"/>
              </a:rPr>
              <a:t> З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yandex-sans"/>
              </a:rPr>
              <a:t>адания нацелены на проверку умений,</a:t>
            </a:r>
          </a:p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yandex-sans"/>
              </a:rPr>
              <a:t>характеризующих естественнонаучную грамотность, но при этом должны основываться на ситуациях, которые можно назвать жизненными, реальными и интересными для 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46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Математическая грамотность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игра «Кафе»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2528596"/>
            <a:ext cx="8915400" cy="338262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Учащиеся объединяются в группы покупателей, работников кафе и экспертов. Покупатель выбирает еду из предложенного меню и оплачивает монетами определённую сумму, которая указана на ценнике. Продавец выполняет заказ покупателя, подавая картинки с изображением еды. Эксперт проверяет правильно ли заплатил покупатель и правильно ли дал продавец сдачу.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586204"/>
            <a:ext cx="8915400" cy="4325018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/>
              <a:t>Проект «Чтение в радость»</a:t>
            </a:r>
          </a:p>
          <a:p>
            <a:r>
              <a:rPr lang="ru-RU" sz="4000" b="1" dirty="0" smtClean="0"/>
              <a:t>Технология «</a:t>
            </a:r>
            <a:r>
              <a:rPr lang="ru-RU" sz="4000" b="1" dirty="0" err="1" smtClean="0"/>
              <a:t>БиС</a:t>
            </a:r>
            <a:r>
              <a:rPr lang="ru-RU" sz="4000" b="1" dirty="0" smtClean="0"/>
              <a:t>»</a:t>
            </a:r>
          </a:p>
          <a:p>
            <a:r>
              <a:rPr lang="ru-RU" sz="4000" b="1" dirty="0" smtClean="0"/>
              <a:t>Тренинги для развития быстрого чтения</a:t>
            </a:r>
          </a:p>
          <a:p>
            <a:r>
              <a:rPr lang="ru-RU" sz="4000" b="1" dirty="0" smtClean="0"/>
              <a:t>Нестандартные тексты</a:t>
            </a:r>
          </a:p>
          <a:p>
            <a:r>
              <a:rPr lang="ru-RU" sz="4000" b="1" dirty="0" smtClean="0"/>
              <a:t>Технология критического</a:t>
            </a:r>
          </a:p>
          <a:p>
            <a:pPr>
              <a:buNone/>
            </a:pPr>
            <a:r>
              <a:rPr lang="ru-RU" sz="4000" b="1" dirty="0" smtClean="0"/>
              <a:t> мышления</a:t>
            </a: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595</TotalTime>
  <Words>459</Words>
  <Application>Microsoft Office PowerPoint</Application>
  <PresentationFormat>Произвольный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Легкий дым</vt:lpstr>
      <vt:lpstr>Формирование функциональной грамотности  ( направление естественнонаучное)  из опыта работы МБОУ СОШ № 46 г.Липецка</vt:lpstr>
      <vt:lpstr>Слайд 2</vt:lpstr>
      <vt:lpstr>Естественнонаучная  грамотность– это   способность</vt:lpstr>
      <vt:lpstr>Слайд 4</vt:lpstr>
      <vt:lpstr>Слайд 5</vt:lpstr>
      <vt:lpstr>Слайд 6</vt:lpstr>
      <vt:lpstr>Основное требование к заданиям по оцениванию и формированию естественнонаучной грамотности </vt:lpstr>
      <vt:lpstr>Математическая грамотность  игра «Кафе»</vt:lpstr>
      <vt:lpstr>Слайд 9</vt:lpstr>
      <vt:lpstr>Тема «Погода».  Одним из природных явлений является дождь. </vt:lpstr>
      <vt:lpstr>Приём «Фишбоун» (рыбий скелет/рыбья кость)</vt:lpstr>
      <vt:lpstr>Приём «Фишбоун» (рыбий скелет/рыбья кость)</vt:lpstr>
      <vt:lpstr>Приём «Фишбоун» (рыбий скелет/рыбья кость)</vt:lpstr>
      <vt:lpstr>Приём "Займись синтезом"  </vt:lpstr>
      <vt:lpstr>Слайд 15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Естественнонаучная грамотность в контексте функциональной грамотности</dc:title>
  <dc:creator>Comp</dc:creator>
  <cp:lastModifiedBy>alex</cp:lastModifiedBy>
  <cp:revision>47</cp:revision>
  <dcterms:created xsi:type="dcterms:W3CDTF">2020-11-19T17:53:19Z</dcterms:created>
  <dcterms:modified xsi:type="dcterms:W3CDTF">2023-11-26T15:41:06Z</dcterms:modified>
</cp:coreProperties>
</file>