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7" r:id="rId1"/>
  </p:sldMasterIdLst>
  <p:sldIdLst>
    <p:sldId id="256" r:id="rId2"/>
    <p:sldId id="257" r:id="rId3"/>
    <p:sldId id="281" r:id="rId4"/>
    <p:sldId id="282" r:id="rId5"/>
    <p:sldId id="291" r:id="rId6"/>
    <p:sldId id="292" r:id="rId7"/>
    <p:sldId id="293" r:id="rId8"/>
    <p:sldId id="294" r:id="rId9"/>
    <p:sldId id="295" r:id="rId10"/>
    <p:sldId id="296" r:id="rId11"/>
    <p:sldId id="297" r:id="rId12"/>
    <p:sldId id="284" r:id="rId13"/>
    <p:sldId id="288" r:id="rId14"/>
    <p:sldId id="287" r:id="rId15"/>
    <p:sldId id="286" r:id="rId16"/>
    <p:sldId id="289" r:id="rId17"/>
    <p:sldId id="265" r:id="rId18"/>
    <p:sldId id="266" r:id="rId19"/>
    <p:sldId id="273" r:id="rId20"/>
    <p:sldId id="290" r:id="rId21"/>
    <p:sldId id="269" r:id="rId22"/>
    <p:sldId id="259" r:id="rId23"/>
  </p:sldIdLst>
  <p:sldSz cx="12192000" cy="6858000"/>
  <p:notesSz cx="6858000" cy="99472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7D4E5"/>
    <a:srgbClr val="88D2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94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1216F-1682-4D43-B90A-BE32D7317E86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3868F-D77C-40B6-BB97-AFC9DDECCC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80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1216F-1682-4D43-B90A-BE32D7317E86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3868F-D77C-40B6-BB97-AFC9DDECCC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4906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1216F-1682-4D43-B90A-BE32D7317E86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3868F-D77C-40B6-BB97-AFC9DDECCC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4044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1216F-1682-4D43-B90A-BE32D7317E86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3868F-D77C-40B6-BB97-AFC9DDECCC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056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1216F-1682-4D43-B90A-BE32D7317E86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3868F-D77C-40B6-BB97-AFC9DDECCC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005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1216F-1682-4D43-B90A-BE32D7317E86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3868F-D77C-40B6-BB97-AFC9DDECCC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1953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1216F-1682-4D43-B90A-BE32D7317E86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3868F-D77C-40B6-BB97-AFC9DDECCC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7825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1216F-1682-4D43-B90A-BE32D7317E86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3868F-D77C-40B6-BB97-AFC9DDECCC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7830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1216F-1682-4D43-B90A-BE32D7317E86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3868F-D77C-40B6-BB97-AFC9DDECCC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5911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1216F-1682-4D43-B90A-BE32D7317E86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3868F-D77C-40B6-BB97-AFC9DDECCC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230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1216F-1682-4D43-B90A-BE32D7317E86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3868F-D77C-40B6-BB97-AFC9DDECCC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3211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0750">
              <a:srgbClr val="97D4E5"/>
            </a:gs>
            <a:gs pos="10000">
              <a:schemeClr val="bg1">
                <a:lumMod val="95000"/>
              </a:schemeClr>
            </a:gs>
            <a:gs pos="9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1216F-1682-4D43-B90A-BE32D7317E86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13868F-D77C-40B6-BB97-AFC9DDECCC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4319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18315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71FAF1-7C04-40E1-9300-0D2367BF7E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754" y="1338148"/>
            <a:ext cx="10810489" cy="158347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Клубная форма работы с родителями ребенка с ОВЗ и инвалидностью»</a:t>
            </a:r>
            <a:br>
              <a:rPr lang="ru-RU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</a:t>
            </a:r>
            <a:r>
              <a:rPr lang="ru-RU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педагогическое сопровождение семей, воспитывающих детей с ОВЗ»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91541E-50F5-0E60-FE20-34F72C519B28}"/>
              </a:ext>
            </a:extLst>
          </p:cNvPr>
          <p:cNvSpPr txBox="1"/>
          <p:nvPr/>
        </p:nvSpPr>
        <p:spPr>
          <a:xfrm>
            <a:off x="8882742" y="3222172"/>
            <a:ext cx="330925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работу</a:t>
            </a:r>
          </a:p>
          <a:p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Студентка 2 курса </a:t>
            </a:r>
          </a:p>
          <a:p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ЛГз21.1</a:t>
            </a:r>
          </a:p>
          <a:p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Криворотова Анна</a:t>
            </a:r>
          </a:p>
        </p:txBody>
      </p:sp>
    </p:spTree>
    <p:extLst>
      <p:ext uri="{BB962C8B-B14F-4D97-AF65-F5344CB8AC3E}">
        <p14:creationId xmlns:p14="http://schemas.microsoft.com/office/powerpoint/2010/main" val="23695549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BF01F1-0483-2AFB-52AB-37303C433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12" y="18255"/>
            <a:ext cx="12325188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 должна строиться на следующих принципах: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FCA7DC6-A80B-A859-D028-2EE4B14837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1083" y="1131859"/>
            <a:ext cx="11779405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.Личностно - ориентированный подход к детям, к родителям, где в центре стоит учет личностных особенностей ребенка, семьи; обеспечение комфортных,  безопасных условий.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2.Гуманно - личностный   –  всестороннее уважение и любовь к ребенку, к каждому члену семьи, формирование позитивной «Я - концепции » каждого ребенка, его представления о себе (необходимо, чтобы слышал слова одобрения и поддержки, проживал ситуацию успеха).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3.Принцип комплексности -   психологическую помощь можно рассматривать  только в комплексе, в тесном контакте психолога с логопедом, дефектологом. воспитателем, музыкальным руководителем, родителями.</a:t>
            </a:r>
          </a:p>
          <a:p>
            <a:pPr marL="0" indent="0"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8505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CDF5673-DC9B-5DB4-84C3-FF80C4C2B0C8}"/>
              </a:ext>
            </a:extLst>
          </p:cNvPr>
          <p:cNvSpPr txBox="1"/>
          <p:nvPr/>
        </p:nvSpPr>
        <p:spPr>
          <a:xfrm>
            <a:off x="206829" y="947058"/>
            <a:ext cx="1198517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4.Принцип  деятельностного   подхода  –  психологическая     помощь  осуществляется с  учетом  ведущего  вида  деятельности ребенка (в игровой  деятельности),  кроме того,  необходимо ориентироваться  также  на тот  вид  деятельности, который  является личностно - значимым  для  ребенка.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5.Принцип конфиденциальности  -  вся информация, полученная о  ребенке и  его  семье,  не распространяется за пределы  ДОУ, без  соответствующего  разрешения  родителей  или  законных  представителей ребенка.</a:t>
            </a:r>
          </a:p>
        </p:txBody>
      </p:sp>
    </p:spTree>
    <p:extLst>
      <p:ext uri="{BB962C8B-B14F-4D97-AF65-F5344CB8AC3E}">
        <p14:creationId xmlns:p14="http://schemas.microsoft.com/office/powerpoint/2010/main" val="16828679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41DFE6-D8BA-519D-0D23-CBD418403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DB6B6B8-A792-2DDC-BE59-3D15CA7F6A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34188"/>
          </a:xfrm>
        </p:spPr>
      </p:pic>
    </p:spTree>
    <p:extLst>
      <p:ext uri="{BB962C8B-B14F-4D97-AF65-F5344CB8AC3E}">
        <p14:creationId xmlns:p14="http://schemas.microsoft.com/office/powerpoint/2010/main" val="16275832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45567F-3D91-A7B1-92E3-A3B91417B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67BF139-DE14-1574-9025-9301ED6CBB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9322414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D8E95F-97D6-A38A-172B-3A1F0C034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FE70DFC-C098-CEE6-584A-3650C2B961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8886"/>
          </a:xfrm>
        </p:spPr>
      </p:pic>
    </p:spTree>
    <p:extLst>
      <p:ext uri="{BB962C8B-B14F-4D97-AF65-F5344CB8AC3E}">
        <p14:creationId xmlns:p14="http://schemas.microsoft.com/office/powerpoint/2010/main" val="6580559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386832-211C-7B71-4641-A0209EC22F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E9A4420-49D9-E3D9-ED4E-70F77567B8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234481" cy="6858000"/>
          </a:xfrm>
        </p:spPr>
      </p:pic>
    </p:spTree>
    <p:extLst>
      <p:ext uri="{BB962C8B-B14F-4D97-AF65-F5344CB8AC3E}">
        <p14:creationId xmlns:p14="http://schemas.microsoft.com/office/powerpoint/2010/main" val="31112070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DAF823-6104-5F61-5470-054C16FD39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3CC0C26-72E7-BB91-A7A8-6741597BDD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9548804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980663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20513D-9A07-4031-BB8F-1BAE130623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77015" y="423746"/>
            <a:ext cx="8626009" cy="959005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Участники клуба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2955ED7-52AE-43B2-831E-C492F9EC4F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6380" y="1583474"/>
            <a:ext cx="2795239" cy="2341756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 и специалисты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Дети.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C624007-E8D6-48E5-8617-90A6B490BDA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2966" y="1425956"/>
            <a:ext cx="4884234" cy="3614395"/>
          </a:xfrm>
          <a:prstGeom prst="rect">
            <a:avLst/>
          </a:prstGeom>
        </p:spPr>
      </p:pic>
      <p:pic>
        <p:nvPicPr>
          <p:cNvPr id="2052" name="Picture 4" descr="ÐÑÐºÑÑÑÑ Ð¸Ð·Ð¾Ð±ÑÐ°Ð¶ÐµÐ½Ð¸Ð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7015" y="3110490"/>
            <a:ext cx="3932665" cy="3378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47324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FCDA7B-60C6-4489-828E-68063F71E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576263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организации семейного клуба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4837204-D41C-420D-B109-2914C4F49A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160856" y="1170879"/>
            <a:ext cx="4543285" cy="667447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Традиционная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518D8AF0-D64A-4AE2-BBE2-3C3618320C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1263" y="2080865"/>
            <a:ext cx="3485118" cy="4509939"/>
          </a:xfrm>
        </p:spPr>
        <p:txBody>
          <a:bodyPr>
            <a:normAutofit fontScale="85000" lnSpcReduction="20000"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Родительские собрания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с родителями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Анкетирование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 для родителей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Дни открытых дверей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Круглые столы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Совместное проведение праздников и досугов.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Стенды и уголки в приемной детского сада.</a:t>
            </a: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3797" y="1504602"/>
            <a:ext cx="3323063" cy="2270094"/>
          </a:xfrm>
        </p:spPr>
      </p:pic>
      <p:pic>
        <p:nvPicPr>
          <p:cNvPr id="3074" name="Picture 2" descr="ÐÑÐºÑÑÑÑ Ð¸Ð·Ð¾Ð±ÑÐ°Ð¶ÐµÐ½Ð¸Ð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81347" y="1504602"/>
            <a:ext cx="2910468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ÐÑÐºÑÑÑÑ Ð¸Ð·Ð¾Ð±ÑÐ°Ð¶ÐµÐ½Ð¸Ð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81347" y="4113216"/>
            <a:ext cx="2910468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3797" y="4017235"/>
            <a:ext cx="3323063" cy="2375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9663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111512"/>
            <a:ext cx="9601196" cy="1117789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организации семейного клуба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82028" y="999442"/>
            <a:ext cx="4125021" cy="911733"/>
          </a:xfrm>
        </p:spPr>
        <p:txBody>
          <a:bodyPr/>
          <a:lstStyle/>
          <a:p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Нетрадиционная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67989" y="1459160"/>
            <a:ext cx="4750421" cy="3019651"/>
          </a:xfrm>
        </p:spPr>
        <p:txBody>
          <a:bodyPr>
            <a:normAutofit/>
          </a:bodyPr>
          <a:lstStyle/>
          <a:p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Тренинги для родителей</a:t>
            </a:r>
          </a:p>
          <a:p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родителями занятий</a:t>
            </a:r>
          </a:p>
          <a:p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проектной деятельности «Я познаю мир (по различным тематикам)</a:t>
            </a:r>
          </a:p>
          <a:p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Олимпиада по риторике</a:t>
            </a:r>
          </a:p>
          <a:p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 классы</a:t>
            </a:r>
          </a:p>
          <a:p>
            <a:endParaRPr lang="ru-RU" dirty="0"/>
          </a:p>
        </p:txBody>
      </p:sp>
      <p:pic>
        <p:nvPicPr>
          <p:cNvPr id="9" name="Объект 9">
            <a:extLst>
              <a:ext uri="{FF2B5EF4-FFF2-40B4-BE49-F238E27FC236}">
                <a16:creationId xmlns:a16="http://schemas.microsoft.com/office/drawing/2014/main" id="{8DD5BCCF-2DE9-4828-AB96-72D926777FD0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4886" y="4226201"/>
            <a:ext cx="3532148" cy="22813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5118412" y="1229302"/>
            <a:ext cx="2958791" cy="22190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8411" y="3678254"/>
            <a:ext cx="2958791" cy="25766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8" name="Picture 2" descr="ÐÑÐºÑÑÑÑ Ð¸Ð·Ð¾Ð±ÑÐ°Ð¶ÐµÐ½Ð¸Ðµ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96867" y="1229301"/>
            <a:ext cx="2899317" cy="22860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6867" y="3734760"/>
            <a:ext cx="2899317" cy="2520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443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8745B6-F392-487D-8FCE-EE22D569C0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2341" y="31486"/>
            <a:ext cx="7927318" cy="780586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2C48ABA-C7A2-422C-8BBB-60329B9529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991" y="1013676"/>
            <a:ext cx="8205952" cy="464221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Одним из важных направлений в работе учителя становится взаимодействие с родителями детей с ОВЗ и с родителями "здоровых" детей.</a:t>
            </a:r>
          </a:p>
          <a:p>
            <a:pPr marL="0" indent="0">
              <a:buNone/>
            </a:pP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Работе с родителями детей с ОВЗ неслучайно уделяется достаточно большое внимание. Для таких детей, контакт которых с окружающим миром сужен, неизмеримо возрастает роль семьи. Семье принадлежат значительные возможности в решении определённых вопросов: воспитания детей, включение их в социальные и трудовые сферы, становление детей с ОВЗ как активных членов общества. Но многочисленные исследования свидетельствуют о том, что появление в семье ребёнка с ОВЗ нарушает сложившуюся жизнедеятельность семьи: меняются психологический климат семьи, супружеские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отношения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7943" y="1789722"/>
            <a:ext cx="3374955" cy="26762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76014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1C2C992A-915A-0A74-9835-3E2E3AF86B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7448"/>
            <a:ext cx="12192000" cy="6895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4735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9B05D0-452B-4E5B-97E4-1807B8BE6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8029" y="463138"/>
            <a:ext cx="8034995" cy="947973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7EE3DB7-2D88-40FE-AD20-6BD978EC84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36020" y="1411110"/>
            <a:ext cx="8138266" cy="4900479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при новом подходе взаимодействия с семьей удается избежать тех недостатков, которые присущи старым формам работы с семьей. Рассматривание результатов своего труда радует и детей и, конечно, их родителей. Они начинают сами интересоваться успехами своих детей, предлагают помощь, контролируют и нацеливают на красивую, правильную речь.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Доверительно-партнерские отношения между всеми участниками коррекционного процесса, помогают успешно преодолевать не только нарушения речи, но и решают многие личностные конфликты и проблемы детско-родительских отношений, создают благоприятный эмоциональный климат в семьях воспитанников.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81223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9C4E60-A92C-49F4-9203-F27BA87A28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6361" y="858644"/>
            <a:ext cx="6887641" cy="1658925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  <p:pic>
        <p:nvPicPr>
          <p:cNvPr id="2052" name="Picture 4" descr="ÐÐ¾ÑÐ¾Ð¶ÐµÐµ Ð¸Ð·Ð¾Ð±ÑÐ°Ð¶ÐµÐ½Ð¸Ðµ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130550" y="1981994"/>
            <a:ext cx="5930900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817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81543CB-FD4D-4ADC-A949-084C728169ED}"/>
              </a:ext>
            </a:extLst>
          </p:cNvPr>
          <p:cNvSpPr txBox="1"/>
          <p:nvPr/>
        </p:nvSpPr>
        <p:spPr>
          <a:xfrm>
            <a:off x="-381001" y="162538"/>
            <a:ext cx="129540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проблемы, возникающие в семьях</a:t>
            </a:r>
          </a:p>
          <a:p>
            <a:pPr algn="ctr"/>
            <a:r>
              <a:rPr lang="ru-RU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детьми с ОВЗ.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83D35F7-3C1D-D7CE-46CE-A1F8981592CE}"/>
              </a:ext>
            </a:extLst>
          </p:cNvPr>
          <p:cNvSpPr txBox="1"/>
          <p:nvPr/>
        </p:nvSpPr>
        <p:spPr>
          <a:xfrm>
            <a:off x="838200" y="1661755"/>
            <a:ext cx="1100545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1.Умышленное ограничение в общении: родители детей с ОВЗ ограничивают круг общения (как свой, так и ребёнка), избегают новых знакомств. Таким образом, социальная среда ребёнка с ОВЗ ограничивается семейным кругом, семья «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закапсулирована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и это отрицательно сказывается на социализации ребёнка.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2.Гиперопека: часто гиперопека является единственным способом самореализации для родителей ребёнка с ОВЗ. Вследствие этого, дети часто окружены излишней заботой и начинают использовать свою ущербность, становятся ревнивы, требуют повышенного внимания.</a:t>
            </a:r>
          </a:p>
        </p:txBody>
      </p:sp>
    </p:spTree>
    <p:extLst>
      <p:ext uri="{BB962C8B-B14F-4D97-AF65-F5344CB8AC3E}">
        <p14:creationId xmlns:p14="http://schemas.microsoft.com/office/powerpoint/2010/main" val="11544956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940F478-2B9F-FCA5-1C8D-CA07CCE93041}"/>
              </a:ext>
            </a:extLst>
          </p:cNvPr>
          <p:cNvSpPr txBox="1"/>
          <p:nvPr/>
        </p:nvSpPr>
        <p:spPr>
          <a:xfrm>
            <a:off x="457199" y="838199"/>
            <a:ext cx="11277600" cy="4245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3.Всё это не способствует принятию родителями себя и своих детей такими, какие они есть. Родители испытывают чувство ущербности, смотрят на проблему, как на свой «крест».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4.Отсутствие знаний и навыков, необходимых для воспитания ребёнка не позволяют родителям создавать оптимальные (иногда и специальные) условия для ребёнка дома.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Именно помощь педагога в решении этих проблем является приоритетным направлением в системе психолого-педагогической работы с родителями детей с ОВЗ.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714914B-A837-4A64-055C-A821E8224D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744" y="2767526"/>
            <a:ext cx="10516511" cy="1322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1674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EAA4A5-E2AD-D6E9-6152-990020408F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8705" y="0"/>
            <a:ext cx="11813295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педагогическое сопровождение семей, воспитывающих детей с ОВЗ»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4B1E365-87C2-A561-5AC2-E72D6541353F}"/>
              </a:ext>
            </a:extLst>
          </p:cNvPr>
          <p:cNvSpPr txBox="1"/>
          <p:nvPr/>
        </p:nvSpPr>
        <p:spPr>
          <a:xfrm>
            <a:off x="521923" y="1325563"/>
            <a:ext cx="11526857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 выделяют четыре фазы психологического состояния родителей в процессе становления их позиции к такому ребенку.</a:t>
            </a:r>
          </a:p>
          <a:p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фаза – «шок», характеризуется состоянием растерянности, беспомощности, страха, возникновением чувства неполноценности.</a:t>
            </a:r>
          </a:p>
          <a:p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Вторая фаза – «неадекватное отношение к дефекту», характеризующееся негативизмом и отрицанием поставленного диагноза, что является своеобразной защитной реакцией.</a:t>
            </a:r>
          </a:p>
          <a:p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Третья фаза – «частичное осознание дефекта ребенка», сопровождаемое чувством «хронической печали». Это депрессивное состояние, являющееся результатом постоянной зависимости родителей от потребностей ребенка.</a:t>
            </a:r>
          </a:p>
          <a:p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Четвертая фаза – начало социально – психологической адаптации всех членов семьи, вызванной принятием дефекта, установлением адекватных отношений с педагогами, специалистами и достаточно разумным следованием их рекомендациям.</a:t>
            </a:r>
          </a:p>
        </p:txBody>
      </p:sp>
    </p:spTree>
    <p:extLst>
      <p:ext uri="{BB962C8B-B14F-4D97-AF65-F5344CB8AC3E}">
        <p14:creationId xmlns:p14="http://schemas.microsoft.com/office/powerpoint/2010/main" val="32259397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40EA12-22BF-C39B-B14F-F68B37757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957" y="946001"/>
            <a:ext cx="11870085" cy="3711115"/>
          </a:xfrm>
        </p:spPr>
        <p:txBody>
          <a:bodyPr>
            <a:no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Целью психолого-педагогического сопровождения является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получение ребенком  квалифицированной помощи специалистов, направленной на индивидуальное развитие, для успешной адаптации, реабилитации ребенка в социуме; социально- психологическое содействие семьям, имеющим детей с ограниченными возможностями здоровья.</a:t>
            </a:r>
          </a:p>
        </p:txBody>
      </p:sp>
    </p:spTree>
    <p:extLst>
      <p:ext uri="{BB962C8B-B14F-4D97-AF65-F5344CB8AC3E}">
        <p14:creationId xmlns:p14="http://schemas.microsoft.com/office/powerpoint/2010/main" val="18999090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4DD430B-7807-F358-F4B2-4571BBE90307}"/>
              </a:ext>
            </a:extLst>
          </p:cNvPr>
          <p:cNvSpPr txBox="1"/>
          <p:nvPr/>
        </p:nvSpPr>
        <p:spPr>
          <a:xfrm>
            <a:off x="525138" y="322862"/>
            <a:ext cx="11666862" cy="58169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Задачами 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педагогического сопровождения  являются: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личности ребенка  и  его родителей,  системы их отношений.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2.Защита интересов ребенка, сохранение семейных связей, максимальное использование  сохраненных ресурсов  положительного развития, как ребенка, так и семьи, на основе партнерства.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3.Информирование родителей  о системе  ПМПК, задачах и возможностях 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педагогической и 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медико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социальной помощи.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4.Развитие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детско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родительских отношений.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5.Формирование адекватных родительских установок на заболевание и  социально-психологические проблемы ребенка   путем  активного  привлечения  родителей в психо - коррекционный процесс.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6.Содействие родителям в поиске наиболее эффективных видов помощи  и  условий ее оказания.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7.Повышение мотивации семьи на решение проблем ребенка</a:t>
            </a:r>
          </a:p>
        </p:txBody>
      </p:sp>
    </p:spTree>
    <p:extLst>
      <p:ext uri="{BB962C8B-B14F-4D97-AF65-F5344CB8AC3E}">
        <p14:creationId xmlns:p14="http://schemas.microsoft.com/office/powerpoint/2010/main" val="7738198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FCDCD6-DCCF-599D-3846-708C40BE6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25" y="1336344"/>
            <a:ext cx="11930349" cy="3427030"/>
          </a:xfrm>
        </p:spPr>
        <p:txBody>
          <a:bodyPr>
            <a:no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этапы процесса психологического сопровождения: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этап 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1.Диагностическое сопровождение ребенка и его семьи.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2.Установление контакта со всеми участниками сопровождения ребенка.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3.Психолого -  педагогическая диагностика особенностей развития ребенка, профилактика отклонений психического развития.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4.Определение модели воспитания, используемой родителями  и диагностика их личностных характеристик ( составление социально- психологической карты семьи)</a:t>
            </a:r>
          </a:p>
        </p:txBody>
      </p:sp>
    </p:spTree>
    <p:extLst>
      <p:ext uri="{BB962C8B-B14F-4D97-AF65-F5344CB8AC3E}">
        <p14:creationId xmlns:p14="http://schemas.microsoft.com/office/powerpoint/2010/main" val="23786118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980079-1C99-F608-A9B2-2D7D4E50E1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59315"/>
            <a:ext cx="12192000" cy="3547432"/>
          </a:xfrm>
        </p:spPr>
        <p:txBody>
          <a:bodyPr>
            <a:noAutofit/>
          </a:bodyPr>
          <a:lstStyle/>
          <a:p>
            <a:r>
              <a:rPr lang="ru-RU" sz="2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 этап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1.Реализация индивидуальной программы и групповых занятий.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2.Оказание необходимой помощи родителям ребенка с ограниченными возможностями (консультирование, беседы, обсуждения).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3.Просвещение и консультирование педагогов, работающих с ребенком.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4.Психологические занятия. Включающие в себя комплексы на развитие внимания, памяти, мышления, эмоционально- волевой сферы.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5.Проведение совместных мероприятий с родителями и детьми (« Новый  год», « 8 марта», « День матери» и др.)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6.Разработка рекомендаций, определение оптимальной индивидуальной нагрузки с учетом психофизических особенностей</a:t>
            </a:r>
            <a:r>
              <a:rPr lang="ru-RU" sz="2200" dirty="0"/>
              <a:t>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DFF05B6-2928-3A5E-B573-DA01112FCFF3}"/>
              </a:ext>
            </a:extLst>
          </p:cNvPr>
          <p:cNvSpPr txBox="1"/>
          <p:nvPr/>
        </p:nvSpPr>
        <p:spPr>
          <a:xfrm>
            <a:off x="143218" y="5288096"/>
            <a:ext cx="1135839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этап</a:t>
            </a:r>
          </a:p>
          <a:p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1.Анализ эффективности процесса и результатов сопровождения</a:t>
            </a:r>
          </a:p>
        </p:txBody>
      </p:sp>
    </p:spTree>
    <p:extLst>
      <p:ext uri="{BB962C8B-B14F-4D97-AF65-F5344CB8AC3E}">
        <p14:creationId xmlns:p14="http://schemas.microsoft.com/office/powerpoint/2010/main" val="195653523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4079</TotalTime>
  <Words>1145</Words>
  <Application>Microsoft Office PowerPoint</Application>
  <PresentationFormat>Широкоэкранный</PresentationFormat>
  <Paragraphs>86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Times New Roman</vt:lpstr>
      <vt:lpstr>Тема Office</vt:lpstr>
      <vt:lpstr>«Клубная форма работы с родителями ребенка с ОВЗ и инвалидностью»  «Психолого – педагогическое сопровождение семей, воспитывающих детей с ОВЗ»</vt:lpstr>
      <vt:lpstr>Актуальность</vt:lpstr>
      <vt:lpstr>Презентация PowerPoint</vt:lpstr>
      <vt:lpstr>Презентация PowerPoint</vt:lpstr>
      <vt:lpstr>«Психолого – педагогическое сопровождение семей, воспитывающих детей с ОВЗ»</vt:lpstr>
      <vt:lpstr>Целью психолого-педагогического сопровождения является: получение ребенком  квалифицированной помощи специалистов, направленной на индивидуальное развитие, для успешной адаптации, реабилитации ребенка в социуме; социально- психологическое содействие семьям, имеющим детей с ограниченными возможностями здоровья.</vt:lpstr>
      <vt:lpstr>Презентация PowerPoint</vt:lpstr>
      <vt:lpstr>Основные этапы процесса психологического сопровождения:  1 этап   1.Диагностическое сопровождение ребенка и его семьи.  2.Установление контакта со всеми участниками сопровождения ребенка.  3.Психолого -  педагогическая диагностика особенностей развития ребенка, профилактика отклонений психического развития.  4.Определение модели воспитания, используемой родителями  и диагностика их личностных характеристик ( составление социально- психологической карты семьи)</vt:lpstr>
      <vt:lpstr>2  этап  1.Реализация индивидуальной программы и групповых занятий.  2.Оказание необходимой помощи родителям ребенка с ограниченными возможностями (консультирование, беседы, обсуждения).  3.Просвещение и консультирование педагогов, работающих с ребенком.  4.Психологические занятия. Включающие в себя комплексы на развитие внимания, памяти, мышления, эмоционально- волевой сферы.  5.Проведение совместных мероприятий с родителями и детьми (« Новый  год», « 8 марта», « День матери» и др.)  6.Разработка рекомендаций, определение оптимальной индивидуальной нагрузки с учетом психофизических особенностей.</vt:lpstr>
      <vt:lpstr>Работа с родителями должна строиться на следующих принципах: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Участники клуба</vt:lpstr>
      <vt:lpstr>Форма организации семейного клуба</vt:lpstr>
      <vt:lpstr>Форма организации семейного клуба</vt:lpstr>
      <vt:lpstr>Презентация PowerPoint</vt:lpstr>
      <vt:lpstr>Вывод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Партнерское взаимодействие с родителями логопедической группы, как фактор воспитания успешного ребенка</dc:title>
  <dc:creator>Полина Ильинична</dc:creator>
  <cp:lastModifiedBy>анастасия криворотова</cp:lastModifiedBy>
  <cp:revision>52</cp:revision>
  <dcterms:created xsi:type="dcterms:W3CDTF">2018-03-18T03:33:20Z</dcterms:created>
  <dcterms:modified xsi:type="dcterms:W3CDTF">2024-03-24T20:28:09Z</dcterms:modified>
</cp:coreProperties>
</file>