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78" r:id="rId10"/>
    <p:sldId id="264" r:id="rId11"/>
    <p:sldId id="266" r:id="rId12"/>
    <p:sldId id="265" r:id="rId13"/>
    <p:sldId id="267" r:id="rId14"/>
    <p:sldId id="269" r:id="rId15"/>
    <p:sldId id="276" r:id="rId16"/>
    <p:sldId id="279" r:id="rId17"/>
    <p:sldId id="280" r:id="rId18"/>
    <p:sldId id="281" r:id="rId19"/>
    <p:sldId id="283" r:id="rId20"/>
    <p:sldId id="268" r:id="rId21"/>
    <p:sldId id="273" r:id="rId22"/>
    <p:sldId id="272" r:id="rId23"/>
    <p:sldId id="274" r:id="rId24"/>
    <p:sldId id="270" r:id="rId25"/>
    <p:sldId id="271" r:id="rId26"/>
    <p:sldId id="27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4B183"/>
    <a:srgbClr val="E23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16" autoAdjust="0"/>
    <p:restoredTop sz="94660"/>
  </p:normalViewPr>
  <p:slideViewPr>
    <p:cSldViewPr snapToGrid="0">
      <p:cViewPr>
        <p:scale>
          <a:sx n="50" d="100"/>
          <a:sy n="50" d="100"/>
        </p:scale>
        <p:origin x="1968" y="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10F239-13BB-4CF3-BDDC-85667550A84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B30EBB-BC40-411D-855B-E74A4FA0824B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3200" dirty="0" smtClean="0">
              <a:latin typeface="Yu Gothic UI Light" panose="020B0300000000000000" pitchFamily="34" charset="-128"/>
              <a:ea typeface="Yu Gothic UI Light" panose="020B0300000000000000" pitchFamily="34" charset="-128"/>
            </a:rPr>
            <a:t>Верховенство закона</a:t>
          </a:r>
          <a:endParaRPr lang="ru-RU" sz="3200" dirty="0">
            <a:latin typeface="Yu Gothic UI Light" panose="020B0300000000000000" pitchFamily="34" charset="-128"/>
            <a:ea typeface="Yu Gothic UI Light" panose="020B0300000000000000" pitchFamily="34" charset="-128"/>
          </a:endParaRPr>
        </a:p>
      </dgm:t>
    </dgm:pt>
    <dgm:pt modelId="{19096C48-54E4-456F-AF5B-16B2FA274438}" type="parTrans" cxnId="{B8E62D30-2430-45EC-9972-9703AE7D94E5}">
      <dgm:prSet/>
      <dgm:spPr/>
      <dgm:t>
        <a:bodyPr/>
        <a:lstStyle/>
        <a:p>
          <a:endParaRPr lang="ru-RU"/>
        </a:p>
      </dgm:t>
    </dgm:pt>
    <dgm:pt modelId="{D761AEFD-D807-44C5-97AC-1C87E2CB7D73}" type="sibTrans" cxnId="{B8E62D30-2430-45EC-9972-9703AE7D94E5}">
      <dgm:prSet/>
      <dgm:spPr/>
      <dgm:t>
        <a:bodyPr/>
        <a:lstStyle/>
        <a:p>
          <a:endParaRPr lang="ru-RU"/>
        </a:p>
      </dgm:t>
    </dgm:pt>
    <dgm:pt modelId="{30D67FCB-7B0A-41E6-84F4-7C794762A8F4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2800" dirty="0" smtClean="0">
              <a:latin typeface="Yu Gothic UI Light" panose="020B0300000000000000" pitchFamily="34" charset="-128"/>
              <a:ea typeface="Yu Gothic UI Light" panose="020B0300000000000000" pitchFamily="34" charset="-128"/>
            </a:rPr>
            <a:t>Разделение властей</a:t>
          </a:r>
          <a:endParaRPr lang="ru-RU" sz="2800" dirty="0">
            <a:latin typeface="Yu Gothic UI Light" panose="020B0300000000000000" pitchFamily="34" charset="-128"/>
            <a:ea typeface="Yu Gothic UI Light" panose="020B0300000000000000" pitchFamily="34" charset="-128"/>
          </a:endParaRPr>
        </a:p>
      </dgm:t>
    </dgm:pt>
    <dgm:pt modelId="{2AA96BD0-20DA-4D5E-AC88-4A3455043B3D}" type="parTrans" cxnId="{5F2E8DA1-F692-4728-AD95-3B15E82E4E28}">
      <dgm:prSet/>
      <dgm:spPr/>
      <dgm:t>
        <a:bodyPr/>
        <a:lstStyle/>
        <a:p>
          <a:endParaRPr lang="ru-RU"/>
        </a:p>
      </dgm:t>
    </dgm:pt>
    <dgm:pt modelId="{B88B12C9-634C-4B5D-ACFE-525118A5BED2}" type="sibTrans" cxnId="{5F2E8DA1-F692-4728-AD95-3B15E82E4E28}">
      <dgm:prSet/>
      <dgm:spPr/>
      <dgm:t>
        <a:bodyPr/>
        <a:lstStyle/>
        <a:p>
          <a:endParaRPr lang="ru-RU"/>
        </a:p>
      </dgm:t>
    </dgm:pt>
    <dgm:pt modelId="{2962AD84-A192-4E71-A67E-AF45939DCBB4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rPr>
            <a:t>Реализация и обеспечение прав и свобод человека</a:t>
          </a:r>
          <a:endParaRPr lang="ru-RU" sz="2400" dirty="0">
            <a:solidFill>
              <a:schemeClr val="tx1"/>
            </a:solidFill>
            <a:latin typeface="Yu Gothic UI Light" panose="020B0300000000000000" pitchFamily="34" charset="-128"/>
            <a:ea typeface="Yu Gothic UI Light" panose="020B0300000000000000" pitchFamily="34" charset="-128"/>
          </a:endParaRPr>
        </a:p>
      </dgm:t>
    </dgm:pt>
    <dgm:pt modelId="{E48393F9-6B6C-423A-AA9E-26689FBE7376}" type="parTrans" cxnId="{331DAB53-ABE1-4E76-BB6B-51D91671211B}">
      <dgm:prSet/>
      <dgm:spPr/>
      <dgm:t>
        <a:bodyPr/>
        <a:lstStyle/>
        <a:p>
          <a:endParaRPr lang="ru-RU"/>
        </a:p>
      </dgm:t>
    </dgm:pt>
    <dgm:pt modelId="{41974E3B-4CC4-4AFA-98DD-F763C2A8074D}" type="sibTrans" cxnId="{331DAB53-ABE1-4E76-BB6B-51D91671211B}">
      <dgm:prSet/>
      <dgm:spPr/>
      <dgm:t>
        <a:bodyPr/>
        <a:lstStyle/>
        <a:p>
          <a:endParaRPr lang="ru-RU"/>
        </a:p>
      </dgm:t>
    </dgm:pt>
    <dgm:pt modelId="{10A21254-59FC-4866-A57C-3686F0E1D50B}">
      <dgm:prSet phldrT="[Текст]" custT="1"/>
      <dgm:spPr>
        <a:solidFill>
          <a:srgbClr val="F4B183"/>
        </a:solidFill>
      </dgm:spPr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rPr>
            <a:t>Взаимная ответственность личности и государства</a:t>
          </a:r>
          <a:endParaRPr lang="ru-RU" sz="2400" dirty="0">
            <a:solidFill>
              <a:schemeClr val="tx1"/>
            </a:solidFill>
            <a:latin typeface="Yu Gothic UI Light" panose="020B0300000000000000" pitchFamily="34" charset="-128"/>
            <a:ea typeface="Yu Gothic UI Light" panose="020B0300000000000000" pitchFamily="34" charset="-128"/>
          </a:endParaRPr>
        </a:p>
      </dgm:t>
    </dgm:pt>
    <dgm:pt modelId="{17A3CBF3-D5AE-4B7D-A560-DBC9335E8A6E}" type="parTrans" cxnId="{49CF87E3-5089-4507-BC6F-8DF8B6F6953D}">
      <dgm:prSet/>
      <dgm:spPr/>
      <dgm:t>
        <a:bodyPr/>
        <a:lstStyle/>
        <a:p>
          <a:endParaRPr lang="ru-RU"/>
        </a:p>
      </dgm:t>
    </dgm:pt>
    <dgm:pt modelId="{3545178A-B7AB-4A70-8EDD-3AA45E073384}" type="sibTrans" cxnId="{49CF87E3-5089-4507-BC6F-8DF8B6F6953D}">
      <dgm:prSet/>
      <dgm:spPr/>
      <dgm:t>
        <a:bodyPr/>
        <a:lstStyle/>
        <a:p>
          <a:endParaRPr lang="ru-RU"/>
        </a:p>
      </dgm:t>
    </dgm:pt>
    <dgm:pt modelId="{AA47A3C5-C47A-4F1C-AB16-C910B0EC50FE}" type="pres">
      <dgm:prSet presAssocID="{2D10F239-13BB-4CF3-BDDC-85667550A84A}" presName="diagram" presStyleCnt="0">
        <dgm:presLayoutVars>
          <dgm:dir/>
          <dgm:resizeHandles val="exact"/>
        </dgm:presLayoutVars>
      </dgm:prSet>
      <dgm:spPr/>
    </dgm:pt>
    <dgm:pt modelId="{FD0EB70D-2F5B-4F4F-9D5C-9888F87CE8CD}" type="pres">
      <dgm:prSet presAssocID="{22B30EBB-BC40-411D-855B-E74A4FA0824B}" presName="node" presStyleLbl="node1" presStyleIdx="0" presStyleCnt="4">
        <dgm:presLayoutVars>
          <dgm:bulletEnabled val="1"/>
        </dgm:presLayoutVars>
      </dgm:prSet>
      <dgm:spPr/>
    </dgm:pt>
    <dgm:pt modelId="{589D6FF9-676B-44BB-8F29-71379329B854}" type="pres">
      <dgm:prSet presAssocID="{D761AEFD-D807-44C5-97AC-1C87E2CB7D73}" presName="sibTrans" presStyleCnt="0"/>
      <dgm:spPr/>
    </dgm:pt>
    <dgm:pt modelId="{4D1CD812-A658-4354-A00B-00F68ABD8D10}" type="pres">
      <dgm:prSet presAssocID="{30D67FCB-7B0A-41E6-84F4-7C794762A8F4}" presName="node" presStyleLbl="node1" presStyleIdx="1" presStyleCnt="4">
        <dgm:presLayoutVars>
          <dgm:bulletEnabled val="1"/>
        </dgm:presLayoutVars>
      </dgm:prSet>
      <dgm:spPr/>
    </dgm:pt>
    <dgm:pt modelId="{08268DF0-587C-4726-B411-7BDDB204F3F9}" type="pres">
      <dgm:prSet presAssocID="{B88B12C9-634C-4B5D-ACFE-525118A5BED2}" presName="sibTrans" presStyleCnt="0"/>
      <dgm:spPr/>
    </dgm:pt>
    <dgm:pt modelId="{9699C1B8-2D96-466C-943A-B789E35F3D83}" type="pres">
      <dgm:prSet presAssocID="{2962AD84-A192-4E71-A67E-AF45939DCBB4}" presName="node" presStyleLbl="node1" presStyleIdx="2" presStyleCnt="4">
        <dgm:presLayoutVars>
          <dgm:bulletEnabled val="1"/>
        </dgm:presLayoutVars>
      </dgm:prSet>
      <dgm:spPr/>
    </dgm:pt>
    <dgm:pt modelId="{2E743DF1-2E9D-4861-BD88-97AED8799A59}" type="pres">
      <dgm:prSet presAssocID="{41974E3B-4CC4-4AFA-98DD-F763C2A8074D}" presName="sibTrans" presStyleCnt="0"/>
      <dgm:spPr/>
    </dgm:pt>
    <dgm:pt modelId="{26C85909-42CA-472F-98B9-7E6A1B4E0406}" type="pres">
      <dgm:prSet presAssocID="{10A21254-59FC-4866-A57C-3686F0E1D50B}" presName="node" presStyleLbl="node1" presStyleIdx="3" presStyleCnt="4">
        <dgm:presLayoutVars>
          <dgm:bulletEnabled val="1"/>
        </dgm:presLayoutVars>
      </dgm:prSet>
      <dgm:spPr/>
    </dgm:pt>
  </dgm:ptLst>
  <dgm:cxnLst>
    <dgm:cxn modelId="{E05D1B74-C622-4EF3-8509-C5CCA7B80F65}" type="presOf" srcId="{10A21254-59FC-4866-A57C-3686F0E1D50B}" destId="{26C85909-42CA-472F-98B9-7E6A1B4E0406}" srcOrd="0" destOrd="0" presId="urn:microsoft.com/office/officeart/2005/8/layout/default"/>
    <dgm:cxn modelId="{51DB36DF-D675-49BB-94D2-C50281CC744D}" type="presOf" srcId="{2962AD84-A192-4E71-A67E-AF45939DCBB4}" destId="{9699C1B8-2D96-466C-943A-B789E35F3D83}" srcOrd="0" destOrd="0" presId="urn:microsoft.com/office/officeart/2005/8/layout/default"/>
    <dgm:cxn modelId="{B8E62D30-2430-45EC-9972-9703AE7D94E5}" srcId="{2D10F239-13BB-4CF3-BDDC-85667550A84A}" destId="{22B30EBB-BC40-411D-855B-E74A4FA0824B}" srcOrd="0" destOrd="0" parTransId="{19096C48-54E4-456F-AF5B-16B2FA274438}" sibTransId="{D761AEFD-D807-44C5-97AC-1C87E2CB7D73}"/>
    <dgm:cxn modelId="{0A3E0777-5124-44F1-9381-EC920F81F950}" type="presOf" srcId="{22B30EBB-BC40-411D-855B-E74A4FA0824B}" destId="{FD0EB70D-2F5B-4F4F-9D5C-9888F87CE8CD}" srcOrd="0" destOrd="0" presId="urn:microsoft.com/office/officeart/2005/8/layout/default"/>
    <dgm:cxn modelId="{49CF87E3-5089-4507-BC6F-8DF8B6F6953D}" srcId="{2D10F239-13BB-4CF3-BDDC-85667550A84A}" destId="{10A21254-59FC-4866-A57C-3686F0E1D50B}" srcOrd="3" destOrd="0" parTransId="{17A3CBF3-D5AE-4B7D-A560-DBC9335E8A6E}" sibTransId="{3545178A-B7AB-4A70-8EDD-3AA45E073384}"/>
    <dgm:cxn modelId="{5F2E8DA1-F692-4728-AD95-3B15E82E4E28}" srcId="{2D10F239-13BB-4CF3-BDDC-85667550A84A}" destId="{30D67FCB-7B0A-41E6-84F4-7C794762A8F4}" srcOrd="1" destOrd="0" parTransId="{2AA96BD0-20DA-4D5E-AC88-4A3455043B3D}" sibTransId="{B88B12C9-634C-4B5D-ACFE-525118A5BED2}"/>
    <dgm:cxn modelId="{331DAB53-ABE1-4E76-BB6B-51D91671211B}" srcId="{2D10F239-13BB-4CF3-BDDC-85667550A84A}" destId="{2962AD84-A192-4E71-A67E-AF45939DCBB4}" srcOrd="2" destOrd="0" parTransId="{E48393F9-6B6C-423A-AA9E-26689FBE7376}" sibTransId="{41974E3B-4CC4-4AFA-98DD-F763C2A8074D}"/>
    <dgm:cxn modelId="{6A26BE13-7E0D-4177-BE55-FC4F7CD2C46B}" type="presOf" srcId="{30D67FCB-7B0A-41E6-84F4-7C794762A8F4}" destId="{4D1CD812-A658-4354-A00B-00F68ABD8D10}" srcOrd="0" destOrd="0" presId="urn:microsoft.com/office/officeart/2005/8/layout/default"/>
    <dgm:cxn modelId="{1D2279F3-453C-4015-904E-A97F8E2D5767}" type="presOf" srcId="{2D10F239-13BB-4CF3-BDDC-85667550A84A}" destId="{AA47A3C5-C47A-4F1C-AB16-C910B0EC50FE}" srcOrd="0" destOrd="0" presId="urn:microsoft.com/office/officeart/2005/8/layout/default"/>
    <dgm:cxn modelId="{F29AFF4A-3E68-45C7-8509-BDC3124BB212}" type="presParOf" srcId="{AA47A3C5-C47A-4F1C-AB16-C910B0EC50FE}" destId="{FD0EB70D-2F5B-4F4F-9D5C-9888F87CE8CD}" srcOrd="0" destOrd="0" presId="urn:microsoft.com/office/officeart/2005/8/layout/default"/>
    <dgm:cxn modelId="{896A029A-FB13-465F-977B-6554B9DF899F}" type="presParOf" srcId="{AA47A3C5-C47A-4F1C-AB16-C910B0EC50FE}" destId="{589D6FF9-676B-44BB-8F29-71379329B854}" srcOrd="1" destOrd="0" presId="urn:microsoft.com/office/officeart/2005/8/layout/default"/>
    <dgm:cxn modelId="{385A0206-3746-44D6-927E-58E665683CC8}" type="presParOf" srcId="{AA47A3C5-C47A-4F1C-AB16-C910B0EC50FE}" destId="{4D1CD812-A658-4354-A00B-00F68ABD8D10}" srcOrd="2" destOrd="0" presId="urn:microsoft.com/office/officeart/2005/8/layout/default"/>
    <dgm:cxn modelId="{40DDC0FA-4BD9-491A-83C3-400A59954E10}" type="presParOf" srcId="{AA47A3C5-C47A-4F1C-AB16-C910B0EC50FE}" destId="{08268DF0-587C-4726-B411-7BDDB204F3F9}" srcOrd="3" destOrd="0" presId="urn:microsoft.com/office/officeart/2005/8/layout/default"/>
    <dgm:cxn modelId="{A26B88C6-E25F-42DE-BE3A-45030C7E7907}" type="presParOf" srcId="{AA47A3C5-C47A-4F1C-AB16-C910B0EC50FE}" destId="{9699C1B8-2D96-466C-943A-B789E35F3D83}" srcOrd="4" destOrd="0" presId="urn:microsoft.com/office/officeart/2005/8/layout/default"/>
    <dgm:cxn modelId="{1DF31560-4632-4B0A-9D4F-317A1ED17AA9}" type="presParOf" srcId="{AA47A3C5-C47A-4F1C-AB16-C910B0EC50FE}" destId="{2E743DF1-2E9D-4861-BD88-97AED8799A59}" srcOrd="5" destOrd="0" presId="urn:microsoft.com/office/officeart/2005/8/layout/default"/>
    <dgm:cxn modelId="{3F5D6AF0-A788-440D-ACAE-FA97DE493473}" type="presParOf" srcId="{AA47A3C5-C47A-4F1C-AB16-C910B0EC50FE}" destId="{26C85909-42CA-472F-98B9-7E6A1B4E040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EB70D-2F5B-4F4F-9D5C-9888F87CE8CD}">
      <dsp:nvSpPr>
        <dsp:cNvPr id="0" name=""/>
        <dsp:cNvSpPr/>
      </dsp:nvSpPr>
      <dsp:spPr>
        <a:xfrm>
          <a:off x="535970" y="1591"/>
          <a:ext cx="3197951" cy="1918771"/>
        </a:xfrm>
        <a:prstGeom prst="rect">
          <a:avLst/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Yu Gothic UI Light" panose="020B0300000000000000" pitchFamily="34" charset="-128"/>
              <a:ea typeface="Yu Gothic UI Light" panose="020B0300000000000000" pitchFamily="34" charset="-128"/>
            </a:rPr>
            <a:t>Верховенство закона</a:t>
          </a:r>
          <a:endParaRPr lang="ru-RU" sz="3200" kern="1200" dirty="0">
            <a:latin typeface="Yu Gothic UI Light" panose="020B0300000000000000" pitchFamily="34" charset="-128"/>
            <a:ea typeface="Yu Gothic UI Light" panose="020B0300000000000000" pitchFamily="34" charset="-128"/>
          </a:endParaRPr>
        </a:p>
      </dsp:txBody>
      <dsp:txXfrm>
        <a:off x="535970" y="1591"/>
        <a:ext cx="3197951" cy="1918771"/>
      </dsp:txXfrm>
    </dsp:sp>
    <dsp:sp modelId="{4D1CD812-A658-4354-A00B-00F68ABD8D10}">
      <dsp:nvSpPr>
        <dsp:cNvPr id="0" name=""/>
        <dsp:cNvSpPr/>
      </dsp:nvSpPr>
      <dsp:spPr>
        <a:xfrm>
          <a:off x="4053717" y="1591"/>
          <a:ext cx="3197951" cy="1918771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Yu Gothic UI Light" panose="020B0300000000000000" pitchFamily="34" charset="-128"/>
              <a:ea typeface="Yu Gothic UI Light" panose="020B0300000000000000" pitchFamily="34" charset="-128"/>
            </a:rPr>
            <a:t>Разделение властей</a:t>
          </a:r>
          <a:endParaRPr lang="ru-RU" sz="2800" kern="1200" dirty="0">
            <a:latin typeface="Yu Gothic UI Light" panose="020B0300000000000000" pitchFamily="34" charset="-128"/>
            <a:ea typeface="Yu Gothic UI Light" panose="020B0300000000000000" pitchFamily="34" charset="-128"/>
          </a:endParaRPr>
        </a:p>
      </dsp:txBody>
      <dsp:txXfrm>
        <a:off x="4053717" y="1591"/>
        <a:ext cx="3197951" cy="1918771"/>
      </dsp:txXfrm>
    </dsp:sp>
    <dsp:sp modelId="{9699C1B8-2D96-466C-943A-B789E35F3D83}">
      <dsp:nvSpPr>
        <dsp:cNvPr id="0" name=""/>
        <dsp:cNvSpPr/>
      </dsp:nvSpPr>
      <dsp:spPr>
        <a:xfrm>
          <a:off x="535970" y="2240157"/>
          <a:ext cx="3197951" cy="1918771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rPr>
            <a:t>Реализация и обеспечение прав и свобод человека</a:t>
          </a:r>
          <a:endParaRPr lang="ru-RU" sz="2400" kern="1200" dirty="0">
            <a:solidFill>
              <a:schemeClr val="tx1"/>
            </a:solidFill>
            <a:latin typeface="Yu Gothic UI Light" panose="020B0300000000000000" pitchFamily="34" charset="-128"/>
            <a:ea typeface="Yu Gothic UI Light" panose="020B0300000000000000" pitchFamily="34" charset="-128"/>
          </a:endParaRPr>
        </a:p>
      </dsp:txBody>
      <dsp:txXfrm>
        <a:off x="535970" y="2240157"/>
        <a:ext cx="3197951" cy="1918771"/>
      </dsp:txXfrm>
    </dsp:sp>
    <dsp:sp modelId="{26C85909-42CA-472F-98B9-7E6A1B4E0406}">
      <dsp:nvSpPr>
        <dsp:cNvPr id="0" name=""/>
        <dsp:cNvSpPr/>
      </dsp:nvSpPr>
      <dsp:spPr>
        <a:xfrm>
          <a:off x="4053717" y="2240157"/>
          <a:ext cx="3197951" cy="1918771"/>
        </a:xfrm>
        <a:prstGeom prst="rect">
          <a:avLst/>
        </a:prstGeom>
        <a:solidFill>
          <a:srgbClr val="F4B18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rPr>
            <a:t>Взаимная ответственность личности и государства</a:t>
          </a:r>
          <a:endParaRPr lang="ru-RU" sz="2400" kern="1200" dirty="0">
            <a:solidFill>
              <a:schemeClr val="tx1"/>
            </a:solidFill>
            <a:latin typeface="Yu Gothic UI Light" panose="020B0300000000000000" pitchFamily="34" charset="-128"/>
            <a:ea typeface="Yu Gothic UI Light" panose="020B0300000000000000" pitchFamily="34" charset="-128"/>
          </a:endParaRPr>
        </a:p>
      </dsp:txBody>
      <dsp:txXfrm>
        <a:off x="4053717" y="2240157"/>
        <a:ext cx="3197951" cy="19187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2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378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946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221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1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4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95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130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789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21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0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2BC95-7823-42B9-9223-718713B929DF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E0EB1-E81B-4B78-81EC-957E4097F1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006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diagramLayout" Target="../diagrams/layout1.xml"/><Relationship Id="rId7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9;&#1093;&#1077;&#1084;&#1086;.&#1088;&#1092;/schema/119-obschestvenno-politicheskie-dvizhenija.html" TargetMode="External"/><Relationship Id="rId2" Type="http://schemas.openxmlformats.org/officeDocument/2006/relationships/hyperlink" Target="https://www.youtube.com/watch?v=C1e0b53Clo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kysmart.ru/articles/obshestvoznanie/uchastie-grazhdan-v-politicheskoj-zhizni" TargetMode="External"/><Relationship Id="rId5" Type="http://schemas.openxmlformats.org/officeDocument/2006/relationships/hyperlink" Target="https://www.yaklass.ru/" TargetMode="External"/><Relationship Id="rId4" Type="http://schemas.openxmlformats.org/officeDocument/2006/relationships/hyperlink" Target="https://multiurok.ru/files/prezentatsiia-politicheskie-partii-i-dvizheniia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558528" cy="327590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Политическая сфера жизни общества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80744" y="2112264"/>
            <a:ext cx="9701784" cy="26243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Власть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98905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Власть</a:t>
            </a:r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– это способность оказывать влияние на человека или группу людей в целом, изменять их деятельность в соответствии со своими целями.  </a:t>
            </a:r>
            <a:r>
              <a:rPr lang="ru-RU" sz="32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Источниками власти являются</a:t>
            </a:r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: сила, авторитет, право. Властные отношения строятся на господстве и подчинении.</a:t>
            </a:r>
          </a:p>
          <a:p>
            <a:pPr algn="just"/>
            <a:r>
              <a:rPr lang="ru-RU" sz="32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Политика</a:t>
            </a:r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– это деятельность, направленная на завоевание, удержание и использование  государственной власти.</a:t>
            </a:r>
          </a:p>
        </p:txBody>
      </p:sp>
    </p:spTree>
    <p:extLst>
      <p:ext uri="{BB962C8B-B14F-4D97-AF65-F5344CB8AC3E}">
        <p14:creationId xmlns:p14="http://schemas.microsoft.com/office/powerpoint/2010/main" val="6503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Роль политики в жизни общества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040" y="1690688"/>
            <a:ext cx="7132320" cy="469709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Обеспечивает целостность и стабильность развития общества.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Объединяет людей для достижения общественно значимых целей.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Регулирует общественные процессы (сглаживание социальных конфликтов).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Обеспечивает выработку и применение правовых норм.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Способствует включению личности в социальные отношения.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 определённой мере гарантирует права и свободы граждан.</a:t>
            </a: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13" b="7071"/>
          <a:stretch/>
        </p:blipFill>
        <p:spPr>
          <a:xfrm>
            <a:off x="7970520" y="1654812"/>
            <a:ext cx="3896772" cy="473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9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Власть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720" y="1332547"/>
            <a:ext cx="5196840" cy="4707256"/>
          </a:xfrm>
        </p:spPr>
        <p:txBody>
          <a:bodyPr>
            <a:normAutofit/>
          </a:bodyPr>
          <a:lstStyle/>
          <a:p>
            <a:pPr algn="just"/>
            <a:r>
              <a:rPr lang="ru-RU" sz="2400" b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Государственная власть </a:t>
            </a:r>
            <a:r>
              <a:rPr lang="ru-RU" sz="240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–  это возможность государственных органов влиять на действия граждан, регулировать общественную жизнь и поддерживать порядок в обществе. 3 ветви власти решают задачу взаимного контроля и сдерживают друг друга (система «сдержек и противовесов») – гарантии от произвола и сосредоточения всей полноты власти в руках 1-го лидера, политической партии, органа власти.</a:t>
            </a:r>
            <a:endParaRPr lang="ru-RU" sz="3200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89078" y="1798320"/>
            <a:ext cx="6082882" cy="321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1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0640" y="350521"/>
            <a:ext cx="10515600" cy="4114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Участие граждан в политической жизни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94360"/>
            <a:ext cx="11163642" cy="5674043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Народовластие – признак демократического государства.</a:t>
            </a:r>
          </a:p>
          <a:p>
            <a:pPr algn="ctr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Избирательное право – совокупность норм, регулирующих процесс выборов.</a:t>
            </a:r>
          </a:p>
          <a:p>
            <a:pPr algn="ctr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Народ может осуществлять власть непосредственно, через выборы и референдум, через органы государственной власти и местного самоуправления. </a:t>
            </a:r>
          </a:p>
          <a:p>
            <a:pPr algn="ctr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Сознательное уклонение граждан от участия в политической жизни называется </a:t>
            </a:r>
            <a:r>
              <a:rPr lang="ru-RU" sz="24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АБСЕНТЕИЗМ.</a:t>
            </a:r>
          </a:p>
          <a:p>
            <a:pPr marL="0" indent="0" algn="just">
              <a:buNone/>
            </a:pPr>
            <a:endParaRPr lang="ru-RU" sz="21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2500" t="50459" r="38666" b="15631"/>
          <a:stretch/>
        </p:blipFill>
        <p:spPr>
          <a:xfrm>
            <a:off x="2069146" y="3375183"/>
            <a:ext cx="8031189" cy="313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0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Участие граждан в политической жизни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040" y="1188720"/>
            <a:ext cx="10652760" cy="522732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Выборы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– участие граждан в формировании органов государственной власти и местного самоуправления. </a:t>
            </a:r>
            <a:r>
              <a:rPr lang="ru-RU" sz="2400" i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Выбирают партию или кандидатов на определённые должности.</a:t>
            </a:r>
          </a:p>
          <a:p>
            <a:pPr algn="just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  <a:r>
              <a:rPr lang="ru-RU" sz="24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Основные принципы избирательного права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: всеобщее, равное (1 гражданин = 1 голос), прямое избирательное право при тайном голосовании.</a:t>
            </a:r>
          </a:p>
          <a:p>
            <a:pPr algn="just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Участие в выборах – свободное и добровольное. </a:t>
            </a:r>
          </a:p>
          <a:p>
            <a:pPr algn="just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 России граждане могут избирать и быть избранными с 18 лет (но: депутатом Государственной Думы может стать гражданин не моложе 21 года, Президентом – гражданин, достигший возраста 35 лет). </a:t>
            </a:r>
          </a:p>
          <a:p>
            <a:pPr algn="just"/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Граждане РФ за рубежом обладают всеми избирательными правами.</a:t>
            </a:r>
          </a:p>
          <a:p>
            <a:pPr marL="0" indent="0" algn="just">
              <a:buNone/>
            </a:pPr>
            <a:r>
              <a:rPr lang="ru-RU" sz="24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Референдум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– прямое голосование граждан по наиболее важным вопросам в государственной и общественной жизни. Решения, принятые на референдуме, обладают высшей юридической силой и не нуждаются в утверждении каким-либо органом государственной власти. </a:t>
            </a:r>
            <a:r>
              <a:rPr lang="ru-RU" sz="2400" i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На вопрос референдума можно ответить либо ДА либо НЕТ – на референдуме никого не выбирают!</a:t>
            </a:r>
            <a:endParaRPr lang="ru-RU" sz="2400" i="1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266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E23422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Гражданское общество</a:t>
            </a:r>
            <a:endParaRPr lang="ru-RU" dirty="0">
              <a:solidFill>
                <a:srgbClr val="E23422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8280"/>
            <a:ext cx="10515600" cy="469868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Гражданское общество 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– это система инициативных негосударственных объединений граждан, призванная удовлетворять их личные потребности и интересы.</a:t>
            </a:r>
          </a:p>
          <a:p>
            <a:pPr marL="0" indent="0" algn="ctr">
              <a:buNone/>
            </a:pPr>
            <a:r>
              <a:rPr lang="ru-RU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Примеры проявлений гражданского общества: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независимые СМИ;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общество защиты прав потребителей;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экологические организации (общества охраны природы)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волонтёрские организации (ст.114 Конституции РФ);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профсоюзы;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правозащитные организации;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спортивные организации и т.д.</a:t>
            </a:r>
          </a:p>
          <a:p>
            <a:pPr algn="just"/>
            <a:endParaRPr lang="ru-RU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83898" y="4154887"/>
            <a:ext cx="2740462" cy="270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0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E23422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Гражданское общество</a:t>
            </a:r>
            <a:endParaRPr lang="ru-RU" dirty="0">
              <a:solidFill>
                <a:srgbClr val="E23422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8280"/>
            <a:ext cx="10515600" cy="5212080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1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Признаки ГО: </a:t>
            </a:r>
          </a:p>
          <a:p>
            <a:pPr marL="514350" indent="-514350" algn="just">
              <a:buAutoNum type="arabicPeriod"/>
            </a:pP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Многообразие форм объединения граждан (объясняется разнообразием интересов и потребностей людей: семья, группа друзей – удовлетворение потребностей в общении, воспитании детей; церковь, образовательные и научные организации – удовлетворение потребностей в вере, духовном самосовершенствовании; профессиональные и иные объединения – удовлетворение базовых потребностей и политические партии – удовлетворение потребности в политическом участии.</a:t>
            </a:r>
          </a:p>
          <a:p>
            <a:pPr marL="514350" indent="-514350" algn="just">
              <a:buAutoNum type="arabicPeriod"/>
            </a:pP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Организации граждан, действующие на принципах самоорганизации и самоуправления (автономные некоммерческие организации, профсоюзы, фонды, муниципальные учреждения, общественные учреждения и т.д.</a:t>
            </a:r>
          </a:p>
          <a:p>
            <a:pPr marL="514350" indent="-514350" algn="just">
              <a:buAutoNum type="arabicPeriod"/>
            </a:pP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Развитое общественное сознание, опирающееся на систему нравственных ценностей и гражданских качеств человека (благотворительные и волонтёрские организации, организации по защите прав и т.д.). </a:t>
            </a:r>
          </a:p>
          <a:p>
            <a:pPr marL="514350" indent="-514350" algn="just">
              <a:buAutoNum type="arabicPeriod"/>
            </a:pPr>
            <a:endParaRPr lang="ru-RU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395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E23422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Гражданское общество</a:t>
            </a:r>
            <a:endParaRPr lang="ru-RU" dirty="0">
              <a:solidFill>
                <a:srgbClr val="E23422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0160"/>
            <a:ext cx="10515600" cy="521208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marL="0" indent="0" algn="ctr">
              <a:buNone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Ниже приведён перечень терминов. Все они, за исключением двух, относятся к институтам гражданского общества.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профсоюзы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суды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семья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парламент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местное самоуправление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университеты</a:t>
            </a:r>
          </a:p>
          <a:p>
            <a:pPr marL="0" indent="0" algn="ctr">
              <a:buNone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Найдите два термина, выпадающих из общего ряда, и запишите цифры, под которыми они указаны.</a:t>
            </a: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78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60" y="-347504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E23422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Правовое государство</a:t>
            </a:r>
            <a:endParaRPr lang="ru-RU" dirty="0">
              <a:solidFill>
                <a:srgbClr val="E23422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360" y="636905"/>
            <a:ext cx="10515600" cy="4351338"/>
          </a:xfrm>
        </p:spPr>
        <p:txBody>
          <a:bodyPr/>
          <a:lstStyle/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Правовое государство – государство, которое в своих действиях ограничено законом, подчинено воле народа и призвано обеспечить права и свободы граждан.</a:t>
            </a:r>
          </a:p>
          <a:p>
            <a:pPr algn="ctr"/>
            <a:r>
              <a:rPr lang="ru-RU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Признаки правового государства:</a:t>
            </a:r>
          </a:p>
          <a:p>
            <a:pPr marL="0" indent="0" algn="ctr">
              <a:buNone/>
            </a:pPr>
            <a:endParaRPr lang="ru-RU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ctr"/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49949467"/>
              </p:ext>
            </p:extLst>
          </p:nvPr>
        </p:nvGraphicFramePr>
        <p:xfrm>
          <a:off x="0" y="2560319"/>
          <a:ext cx="7787640" cy="416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08756" y="2560320"/>
            <a:ext cx="4446084" cy="416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9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360" y="-347504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E23422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Правовое государство</a:t>
            </a:r>
            <a:endParaRPr lang="ru-RU" dirty="0">
              <a:solidFill>
                <a:srgbClr val="E23422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5360" y="636905"/>
            <a:ext cx="10515600" cy="4351338"/>
          </a:xfrm>
        </p:spPr>
        <p:txBody>
          <a:bodyPr/>
          <a:lstStyle/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Правовое государство – государство, которое в своих действиях ограничено законом, подчинено воле народа и призвано обеспечить права и свободы граждан.</a:t>
            </a:r>
          </a:p>
          <a:p>
            <a:pPr marL="0" indent="0" algn="ctr">
              <a:buNone/>
            </a:pPr>
            <a:endParaRPr lang="ru-RU" dirty="0" smtClean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ctr"/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560300"/>
              </p:ext>
            </p:extLst>
          </p:nvPr>
        </p:nvGraphicFramePr>
        <p:xfrm>
          <a:off x="1145540" y="1794828"/>
          <a:ext cx="10175240" cy="488070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087620">
                  <a:extLst>
                    <a:ext uri="{9D8B030D-6E8A-4147-A177-3AD203B41FA5}">
                      <a16:colId xmlns:a16="http://schemas.microsoft.com/office/drawing/2014/main" val="3334936843"/>
                    </a:ext>
                  </a:extLst>
                </a:gridCol>
                <a:gridCol w="5087620">
                  <a:extLst>
                    <a:ext uri="{9D8B030D-6E8A-4147-A177-3AD203B41FA5}">
                      <a16:colId xmlns:a16="http://schemas.microsoft.com/office/drawing/2014/main" val="3980329121"/>
                    </a:ext>
                  </a:extLst>
                </a:gridCol>
              </a:tblGrid>
              <a:tr h="41497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Ответственность личности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Ответственность государства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020296"/>
                  </a:ext>
                </a:extLst>
              </a:tr>
              <a:tr h="94878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Пользоваться своими правами в пределах, установленных законом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Гарантировать соблюдение прав и свобод человека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166005"/>
                  </a:ext>
                </a:extLst>
              </a:tr>
              <a:tr h="94878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Строго исполнять свои обязанности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Охранять их и  при</a:t>
                      </a:r>
                      <a:r>
                        <a:rPr lang="ru-RU" sz="24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необходимости восстанавливать, привлекая правонарушителей к юридической ответственности 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240772"/>
                  </a:ext>
                </a:extLst>
              </a:tr>
              <a:tr h="94878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Поддерживать правопорядок</a:t>
                      </a:r>
                      <a:r>
                        <a:rPr lang="ru-RU" sz="24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и при необходимости нести ответственность за совершение правонарушений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Создание</a:t>
                      </a:r>
                      <a:r>
                        <a:rPr lang="ru-RU" sz="24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специальных учреждений по охране прав и свобод – судов, правоохранительных органов, института уполномоченных по правам человека (омбудсменов)  </a:t>
                      </a:r>
                      <a:endParaRPr lang="ru-RU" sz="24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29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79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План изучения темы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5221224"/>
          </a:xfrm>
        </p:spPr>
        <p:txBody>
          <a:bodyPr/>
          <a:lstStyle/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Политические режимы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Власть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Роль политики в жизни общества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Участие граждан в политической жизни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Политические партии</a:t>
            </a:r>
          </a:p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Гражданское общество и правовое государство</a:t>
            </a:r>
          </a:p>
          <a:p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127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-322900"/>
            <a:ext cx="107289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4. Политические партии</a:t>
            </a:r>
            <a:endParaRPr lang="ru-RU" sz="40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" y="484505"/>
            <a:ext cx="11521440" cy="1420496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6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Политическая партия </a:t>
            </a:r>
            <a:r>
              <a:rPr lang="ru-RU" sz="26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–особая организация, выражающая интересы определённых социальных групп, объединяющая наиболее активных представителей, нацеленная на овладение политической властью в государстве или участие в ней через представителей в органах гос. власти и органах местного самоуправления.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sz="24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830952"/>
              </p:ext>
            </p:extLst>
          </p:nvPr>
        </p:nvGraphicFramePr>
        <p:xfrm>
          <a:off x="0" y="1810068"/>
          <a:ext cx="12192000" cy="4891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4158">
                  <a:extLst>
                    <a:ext uri="{9D8B030D-6E8A-4147-A177-3AD203B41FA5}">
                      <a16:colId xmlns:a16="http://schemas.microsoft.com/office/drawing/2014/main" val="1839416079"/>
                    </a:ext>
                  </a:extLst>
                </a:gridCol>
                <a:gridCol w="7527842">
                  <a:extLst>
                    <a:ext uri="{9D8B030D-6E8A-4147-A177-3AD203B41FA5}">
                      <a16:colId xmlns:a16="http://schemas.microsoft.com/office/drawing/2014/main" val="2499541970"/>
                    </a:ext>
                  </a:extLst>
                </a:gridCol>
              </a:tblGrid>
              <a:tr h="379792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Признаки ПП</a:t>
                      </a:r>
                      <a:endParaRPr lang="ru-RU" sz="2300" dirty="0">
                        <a:solidFill>
                          <a:schemeClr val="tx1"/>
                        </a:solidFill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Функции ПП</a:t>
                      </a:r>
                      <a:endParaRPr lang="ru-RU" sz="2300" dirty="0">
                        <a:solidFill>
                          <a:schemeClr val="tx1"/>
                        </a:solidFill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>
                    <a:solidFill>
                      <a:srgbClr val="F4B1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460614"/>
                  </a:ext>
                </a:extLst>
              </a:tr>
              <a:tr h="4449227">
                <a:tc>
                  <a:txBody>
                    <a:bodyPr/>
                    <a:lstStyle/>
                    <a:p>
                      <a:pPr marL="457200" indent="-457200" algn="ctr">
                        <a:buFontTx/>
                        <a:buChar char="-"/>
                      </a:pPr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Устойчивость организации.</a:t>
                      </a:r>
                    </a:p>
                    <a:p>
                      <a:pPr marL="457200" indent="-457200" algn="ctr">
                        <a:buFontTx/>
                        <a:buChar char="-"/>
                      </a:pPr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Наличие устойчивых местных организаций, связанных</a:t>
                      </a: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с руководством партии.</a:t>
                      </a:r>
                      <a:endParaRPr lang="ru-RU" sz="2300" dirty="0" smtClean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  <a:p>
                      <a:pPr algn="ctr"/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- Нацеленность на завоевание власти.</a:t>
                      </a:r>
                    </a:p>
                    <a:p>
                      <a:pPr algn="ctr"/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- Стремление к максимальной поддержке со стороны граждан.</a:t>
                      </a:r>
                    </a:p>
                    <a:p>
                      <a:pPr algn="ctr"/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-</a:t>
                      </a: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Пропаганда определённой идеологии.</a:t>
                      </a:r>
                      <a:endParaRPr lang="ru-RU" sz="2300" dirty="0" smtClean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Выдвижение</a:t>
                      </a: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и пропаганда политических идей, программ, теорий.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Формирование общественного мнения.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Участие в выборах (электоральная функция).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ru-RU" sz="2300" b="1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ЭЛЕКТОРАТ </a:t>
                      </a: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- круг избирателей, голосующих за  какую-либо  партию на парламентских, президентских или муниципальных  выборах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Политическая социализация и мобилизация граждан.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Формирование и обновление политической элиты. 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Непосредственная реализация политической власти.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Формирование </a:t>
                      </a:r>
                      <a:r>
                        <a:rPr lang="en-US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/ </a:t>
                      </a: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обновление политической элиты. </a:t>
                      </a:r>
                    </a:p>
                    <a:p>
                      <a:pPr marL="342900" indent="-342900" algn="ctr">
                        <a:buFontTx/>
                        <a:buChar char="-"/>
                      </a:pPr>
                      <a:r>
                        <a:rPr lang="ru-RU" sz="23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Целенаправленный отбор политических лидеров.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901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90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7280" y="365125"/>
            <a:ext cx="4602480" cy="6157595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699760" y="1825625"/>
            <a:ext cx="5654040" cy="435133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Приведите пример общественно-политических движений</a:t>
            </a:r>
          </a:p>
          <a:p>
            <a:pPr algn="ctr"/>
            <a:endParaRPr lang="ru-RU" sz="32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  <a:p>
            <a:pPr algn="ctr"/>
            <a:r>
              <a:rPr lang="ru-RU" sz="32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ОСНОВНОЕ ОТЛИЧИЕ ОТ ПОЛИТИЧЕСКИХ ПАРТИЙ: </a:t>
            </a:r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СТРЕМЯТСЯ НЕ К ЗАХВАТУ ВЛАСТИ, А К ВЛИЯНИЮ НА НЕЁ!</a:t>
            </a:r>
            <a:endParaRPr lang="ru-RU" sz="32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876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-322900"/>
            <a:ext cx="107289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4. Политические партии</a:t>
            </a:r>
            <a:endParaRPr lang="ru-RU" sz="40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" y="1002662"/>
            <a:ext cx="11521440" cy="53981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1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Типы политических партий:</a:t>
            </a:r>
          </a:p>
          <a:p>
            <a:pPr marL="457200" indent="-457200" algn="just">
              <a:buAutoNum type="arabicPeriod"/>
            </a:pPr>
            <a:r>
              <a:rPr lang="ru-RU" sz="31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 отношению к власти: </a:t>
            </a: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правящие и оппозиционные.</a:t>
            </a:r>
          </a:p>
          <a:p>
            <a:pPr marL="457200" indent="-457200" algn="just">
              <a:buAutoNum type="arabicPeriod"/>
            </a:pPr>
            <a:r>
              <a:rPr lang="ru-RU" sz="31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 отношению к закону</a:t>
            </a: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: легальные (разрешены) и нелегальные (запрещены законом.</a:t>
            </a:r>
          </a:p>
          <a:p>
            <a:pPr marL="457200" indent="-457200" algn="just">
              <a:buAutoNum type="arabicPeriod"/>
            </a:pPr>
            <a:r>
              <a:rPr lang="ru-RU" sz="31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По способу организации</a:t>
            </a:r>
            <a:r>
              <a:rPr lang="ru-RU" sz="31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: кадровые (ориентированы на ближайшие выборы, формируются вокруг нескольких лидеров) и массовые  (ориентированы на длительное участие в политике, имеют чёткую организацию, местные и молодёжные отделения, ведут систематическую работу с избирателями). 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sz="24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6111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-322900"/>
            <a:ext cx="1072896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4. Политические партии</a:t>
            </a:r>
            <a:endParaRPr lang="ru-RU" sz="40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140" y="750408"/>
            <a:ext cx="11452860" cy="5045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Типы политических партий:</a:t>
            </a:r>
          </a:p>
          <a:p>
            <a:pPr marL="0" indent="0" algn="ctr">
              <a:buNone/>
            </a:pPr>
            <a:r>
              <a:rPr lang="ru-RU" sz="20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sz="20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sz="20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t="24667"/>
          <a:stretch/>
        </p:blipFill>
        <p:spPr>
          <a:xfrm>
            <a:off x="1340334" y="1507171"/>
            <a:ext cx="10577346" cy="48936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0560" y="1507171"/>
            <a:ext cx="852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</a:t>
            </a:r>
            <a:r>
              <a:rPr lang="ru-RU" sz="32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.</a:t>
            </a:r>
            <a:endParaRPr lang="ru-RU" sz="32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6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4. Политические партии</a:t>
            </a:r>
            <a:b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Партийные системы </a:t>
            </a: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520" y="1322705"/>
            <a:ext cx="11475720" cy="97510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23417" t="27852" r="8333" b="9111"/>
          <a:stretch/>
        </p:blipFill>
        <p:spPr>
          <a:xfrm>
            <a:off x="1158240" y="1690688"/>
            <a:ext cx="10439400" cy="495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1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4. Политические партии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Избирательные системы:</a:t>
            </a:r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0520" y="1322705"/>
            <a:ext cx="11475720" cy="97510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/>
            </a:r>
            <a:b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</a:b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940" y="1322705"/>
            <a:ext cx="11142300" cy="5170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37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Список источников и литературы</a:t>
            </a:r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02080"/>
            <a:ext cx="10637520" cy="52578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err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Гаман-Голутвина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О.В.,</a:t>
            </a:r>
            <a:r>
              <a:rPr lang="ru-RU" dirty="0" err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Корсун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  <a:r>
              <a:rPr lang="ru-RU" dirty="0" err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Р.П.,Соболева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  <a:r>
              <a:rPr lang="ru-RU" dirty="0" err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О.Б.;под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общ. ред. Тишкова В.А. Обществознание 9 класс.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Избирательные системы. Что такое избирательный округ? Пропорциональная, смешанная, мажоритарная. </a:t>
            </a:r>
            <a:r>
              <a:rPr lang="en-US" dirty="0" smtClean="0">
                <a:latin typeface="Yu Gothic UI Light" panose="020B0300000000000000" pitchFamily="34" charset="-128"/>
                <a:ea typeface="Yu Gothic UI Light" panose="020B0300000000000000" pitchFamily="34" charset="-128"/>
                <a:hlinkClick r:id="rId2"/>
              </a:rPr>
              <a:t>https://www.youtube.com/watch?v=C1e0b53CloU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Котова О.А., Т.Е. </a:t>
            </a:r>
            <a:r>
              <a:rPr lang="ru-RU" dirty="0" err="1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Лискова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. Сборник ОГЭ 2023. Отличный результат. Обществознание, учебная книга участника ОГЭ.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Общественно-политические движения (схема) </a:t>
            </a:r>
            <a:r>
              <a:rPr lang="en-US" dirty="0" smtClean="0">
                <a:latin typeface="Yu Gothic UI Light" panose="020B0300000000000000" pitchFamily="34" charset="-128"/>
                <a:ea typeface="Yu Gothic UI Light" panose="020B0300000000000000" pitchFamily="34" charset="-128"/>
                <a:hlinkClick r:id="rId3"/>
              </a:rPr>
              <a:t>https://xn--e1aogju.xn--p1ai/schema/119-obschestvenno-politicheskie-dvizhenija.html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Презентация политические партии </a:t>
            </a:r>
            <a:r>
              <a:rPr lang="en-US" dirty="0" smtClean="0">
                <a:latin typeface="Yu Gothic UI Light" panose="020B0300000000000000" pitchFamily="34" charset="-128"/>
                <a:ea typeface="Yu Gothic UI Light" panose="020B0300000000000000" pitchFamily="34" charset="-128"/>
                <a:hlinkClick r:id="rId4"/>
              </a:rPr>
              <a:t>https://multiurok.ru/files/prezentatsiia-politicheskie-partii-i-dvizheniia.html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Ресурс ЯКЛАСС (темы: политика, формы государства и политические партии) </a:t>
            </a:r>
            <a:r>
              <a:rPr lang="en-US" dirty="0" smtClean="0">
                <a:latin typeface="Yu Gothic UI Light" panose="020B0300000000000000" pitchFamily="34" charset="-128"/>
                <a:ea typeface="Yu Gothic UI Light" panose="020B0300000000000000" pitchFamily="34" charset="-128"/>
                <a:hlinkClick r:id="rId5"/>
              </a:rPr>
              <a:t>https://www.yaklass.ru/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pPr algn="just"/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Участие граждан в политической жизни </a:t>
            </a:r>
            <a:r>
              <a:rPr lang="en-US" dirty="0" smtClean="0">
                <a:latin typeface="Yu Gothic UI Light" panose="020B0300000000000000" pitchFamily="34" charset="-128"/>
                <a:ea typeface="Yu Gothic UI Light" panose="020B0300000000000000" pitchFamily="34" charset="-128"/>
                <a:hlinkClick r:id="rId6"/>
              </a:rPr>
              <a:t>https://skysmart.ru/articles/obshestvoznanie/uchastie-grazhdan-v-politicheskoj-zhizni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</a:t>
            </a:r>
          </a:p>
          <a:p>
            <a:endParaRPr lang="ru-RU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97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08423"/>
            <a:ext cx="11292840" cy="97191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-33235"/>
            <a:ext cx="1063752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Государство</a:t>
            </a:r>
            <a:endParaRPr lang="ru-RU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05840"/>
            <a:ext cx="11201400" cy="52760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 – 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это организация политической власти, осуществляющая управление обществом, охрану его экономической и социальной структуры.</a:t>
            </a:r>
          </a:p>
          <a:p>
            <a:pPr marL="0" indent="0" algn="ctr">
              <a:buNone/>
            </a:pPr>
            <a:r>
              <a:rPr lang="ru-RU" u="sng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Основные признаки государства: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Публичная (государственная) власть – распространяется на всю территорию ст</a:t>
            </a: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раны, есть специальный 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аппарат принуждения и </a:t>
            </a: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управления.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Суверенитет – независимость в принятии политичес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ких решений.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Единство территории.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Законодательная деятельность – исключительное право </a:t>
            </a:r>
            <a:r>
              <a:rPr lang="ru-RU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государства </a:t>
            </a: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издавать законы.</a:t>
            </a:r>
          </a:p>
          <a:p>
            <a:pPr marL="514350" indent="-514350" algn="ctr">
              <a:buAutoNum type="arabicPeriod"/>
            </a:pP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Налоговые сборы для пополнения бюджета.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Дополнительные признаки: государственная символика (герб, гимн, флаг), язык (но: в многонациональном государстве может быть несколько языков, общегосударственный, как правило, один). </a:t>
            </a:r>
          </a:p>
          <a:p>
            <a:pPr marL="514350" indent="-514350" algn="ctr">
              <a:buAutoNum type="arabicPeriod"/>
            </a:pPr>
            <a:endParaRPr lang="ru-RU" dirty="0">
              <a:solidFill>
                <a:schemeClr val="bg1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431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336798"/>
              </p:ext>
            </p:extLst>
          </p:nvPr>
        </p:nvGraphicFramePr>
        <p:xfrm>
          <a:off x="0" y="64473"/>
          <a:ext cx="12192000" cy="679352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8158672">
                  <a:extLst>
                    <a:ext uri="{9D8B030D-6E8A-4147-A177-3AD203B41FA5}">
                      <a16:colId xmlns:a16="http://schemas.microsoft.com/office/drawing/2014/main" val="3268625401"/>
                    </a:ext>
                  </a:extLst>
                </a:gridCol>
                <a:gridCol w="4033328">
                  <a:extLst>
                    <a:ext uri="{9D8B030D-6E8A-4147-A177-3AD203B41FA5}">
                      <a16:colId xmlns:a16="http://schemas.microsoft.com/office/drawing/2014/main" val="2214599120"/>
                    </a:ext>
                  </a:extLst>
                </a:gridCol>
              </a:tblGrid>
              <a:tr h="438447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Внутренние </a:t>
                      </a:r>
                      <a:r>
                        <a:rPr lang="ru-RU" sz="19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ф</a:t>
                      </a:r>
                      <a:r>
                        <a:rPr lang="ru-RU" sz="19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ункции государства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Внешние функции государства</a:t>
                      </a:r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742469"/>
                  </a:ext>
                </a:extLst>
              </a:tr>
              <a:tr h="13837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Экономическая – координация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экономической жизни государства, создание системы денежного обращения в стране (эмиссия = выпуск денег)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Международное сотрудничество в различных областях (экономическое,</a:t>
                      </a:r>
                      <a:r>
                        <a:rPr lang="ru-RU" sz="19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политическое, культурное, экологическое, научно-техническое сотрудничество)</a:t>
                      </a:r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421049"/>
                  </a:ext>
                </a:extLst>
              </a:tr>
              <a:tr h="68268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Политическая – формирование легитимной (законной) системы управления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жизнью общества</a:t>
                      </a:r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Обеспечение национальной безопасности (оборона)</a:t>
                      </a:r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199405"/>
                  </a:ext>
                </a:extLst>
              </a:tr>
              <a:tr h="9372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Социальная – обеспечение граждан общественными благами (жильём, пособиями, питанием,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мед. обслуживанием и т.д.) + социальная поддержка пенсионеров, инвалидов, безработных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Защита граждан,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находящихся за пределами государства.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0604436"/>
                  </a:ext>
                </a:extLst>
              </a:tr>
              <a:tr h="65456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Правовая – издание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общеобязательных правовых норм.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Участие в решении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глобальных проблем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906096"/>
                  </a:ext>
                </a:extLst>
              </a:tr>
              <a:tr h="65456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Экологическая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– политика по охране  окружающей среды.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Подписание международных конвенций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8085256"/>
                  </a:ext>
                </a:extLst>
              </a:tr>
              <a:tr h="65456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Образовательная – выработка политики, охватывающей процесс образования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4760263"/>
                  </a:ext>
                </a:extLst>
              </a:tr>
              <a:tr h="9372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Культурно-воспитательная – создание условий для удовлетворения культурных запросов</a:t>
                      </a:r>
                      <a:r>
                        <a:rPr lang="ru-RU" sz="2000" baseline="0" dirty="0" smtClean="0">
                          <a:latin typeface="Yu Gothic UI Light" panose="020B0300000000000000" pitchFamily="34" charset="-128"/>
                          <a:ea typeface="Yu Gothic UI Light" panose="020B0300000000000000" pitchFamily="34" charset="-128"/>
                        </a:rPr>
                        <a:t> людей, формирование патриотизма и гражданственности.</a:t>
                      </a:r>
                      <a:endParaRPr lang="ru-RU" sz="20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900" dirty="0">
                        <a:latin typeface="Yu Gothic UI Light" panose="020B0300000000000000" pitchFamily="34" charset="-128"/>
                        <a:ea typeface="Yu Gothic UI Light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489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54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1480" y="2962773"/>
            <a:ext cx="4160520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Форма государства </a:t>
            </a:r>
            <a:r>
              <a:rPr lang="ru-RU" sz="2400" dirty="0" smtClean="0"/>
              <a:t>— это совокупность характеристик, отражающих особенности политической организации власти и общества.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3465" y="1508363"/>
            <a:ext cx="7738015" cy="445047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86000" y="487680"/>
            <a:ext cx="8016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</a:t>
            </a:r>
            <a:endParaRPr lang="ru-RU" sz="36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84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0040" y="2962773"/>
            <a:ext cx="8061960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5401" t="14049" r="33875" b="6848"/>
          <a:stretch/>
        </p:blipFill>
        <p:spPr>
          <a:xfrm>
            <a:off x="3497580" y="1697694"/>
            <a:ext cx="2377440" cy="35204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286000" y="487680"/>
            <a:ext cx="8016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 Государство</a:t>
            </a:r>
            <a:endParaRPr lang="ru-RU" sz="36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28364"/>
          <a:stretch/>
        </p:blipFill>
        <p:spPr>
          <a:xfrm>
            <a:off x="6172200" y="1247610"/>
            <a:ext cx="5867400" cy="343032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84270" y="4920492"/>
            <a:ext cx="76085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Федеративное государство 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разделено на субъекты (области, края, республики, штаты), в каждом из которых может быть своё правительство, законодательство и даже конституция.  ДВУХПАЛАТНЫЙ ПАРЛАМЕНТ.</a:t>
            </a:r>
          </a:p>
          <a:p>
            <a:pPr algn="ctr"/>
            <a:endParaRPr lang="ru-RU" sz="20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" y="921608"/>
            <a:ext cx="33985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Унитарное государство </a:t>
            </a:r>
            <a:r>
              <a:rPr lang="ru-RU" sz="2400" dirty="0" smtClean="0">
                <a:latin typeface="Yu Gothic UI Light" panose="020B0300000000000000" pitchFamily="34" charset="-128"/>
                <a:ea typeface="Yu Gothic UI Light" panose="020B0300000000000000" pitchFamily="34" charset="-128"/>
              </a:rPr>
              <a:t>– государство, в котором все территории подчинены единому правительству и парламенту, находящемуся в столице. На них действует одно законодательство, конституция и судебная система. </a:t>
            </a:r>
            <a:endParaRPr lang="ru-RU" sz="2400" dirty="0"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5470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3320" y="2610212"/>
            <a:ext cx="8488680" cy="1678124"/>
          </a:xfrm>
        </p:spPr>
        <p:txBody>
          <a:bodyPr>
            <a:noAutofit/>
          </a:bodyPr>
          <a:lstStyle/>
          <a:p>
            <a:pPr algn="ctr"/>
            <a:r>
              <a:rPr lang="ru-RU" sz="2400" u="sng" dirty="0" smtClean="0"/>
              <a:t>Виды монархии:</a:t>
            </a:r>
            <a:br>
              <a:rPr lang="ru-RU" sz="2400" u="sng" dirty="0" smtClean="0"/>
            </a:br>
            <a:r>
              <a:rPr lang="ru-RU" sz="2400" dirty="0" smtClean="0"/>
              <a:t>1) Абсолютная – отсутствует система разделения властей, все решения принимает лично монарх.</a:t>
            </a:r>
            <a:br>
              <a:rPr lang="ru-RU" sz="2400" dirty="0" smtClean="0"/>
            </a:br>
            <a:r>
              <a:rPr lang="ru-RU" sz="2400" dirty="0" smtClean="0"/>
              <a:t>2) Ограниченная (конституционная </a:t>
            </a:r>
            <a:r>
              <a:rPr lang="en-US" sz="2400" dirty="0" smtClean="0"/>
              <a:t>/</a:t>
            </a:r>
            <a:r>
              <a:rPr lang="ru-RU" sz="2400" dirty="0" smtClean="0"/>
              <a:t> парламентская) – власть монарха ограничена парламентом или конституцией.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u="sng" dirty="0" smtClean="0"/>
              <a:t>Виды республики:</a:t>
            </a:r>
            <a:br>
              <a:rPr lang="ru-RU" sz="2400" u="sng" dirty="0" smtClean="0"/>
            </a:br>
            <a:r>
              <a:rPr lang="ru-RU" sz="2400" dirty="0" smtClean="0"/>
              <a:t>1) Президентская – президент решает основные вопросы внутренней и внешней политики (президент избран народом, официальный глава государства, президент назначает правительство, у президента есть право вето, а у парламента – право импичмента против президента).</a:t>
            </a:r>
            <a:br>
              <a:rPr lang="ru-RU" sz="2400" dirty="0" smtClean="0"/>
            </a:br>
            <a:r>
              <a:rPr lang="ru-RU" sz="2400" dirty="0" smtClean="0"/>
              <a:t>2) Парламентская – президент избирается парламентом, который решает основные вопросы жизни государства; премьер-министр – глава исполнительной власти, правительство формируется парламентом.</a:t>
            </a:r>
            <a:br>
              <a:rPr lang="ru-RU" sz="2400" dirty="0" smtClean="0"/>
            </a:br>
            <a:r>
              <a:rPr lang="ru-RU" sz="2400" dirty="0" smtClean="0"/>
              <a:t>3) Смешанная – сочетание президентской и парламентской республик (президент избирается народом, назначает правительство, но правительство несёт ответственность перед парламентом)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16" t="19528" r="68932" b="15067"/>
          <a:stretch/>
        </p:blipFill>
        <p:spPr>
          <a:xfrm>
            <a:off x="762000" y="1377496"/>
            <a:ext cx="2240280" cy="29108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2125980" y="228600"/>
            <a:ext cx="8016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</a:t>
            </a:r>
            <a:endParaRPr lang="ru-RU" sz="36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87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10931"/>
          <a:stretch/>
        </p:blipFill>
        <p:spPr>
          <a:xfrm>
            <a:off x="4587240" y="900662"/>
            <a:ext cx="7330440" cy="56984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9600" y="228600"/>
            <a:ext cx="11399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</a:t>
            </a:r>
            <a:endParaRPr lang="ru-RU" sz="40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8703" t="18232" r="1575" b="13751"/>
          <a:stretch/>
        </p:blipFill>
        <p:spPr>
          <a:xfrm>
            <a:off x="716280" y="1827213"/>
            <a:ext cx="3398520" cy="447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9600" y="228600"/>
            <a:ext cx="11399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Yu Gothic UI Light" panose="020B0300000000000000" pitchFamily="34" charset="-128"/>
                <a:ea typeface="Yu Gothic UI Light" panose="020B0300000000000000" pitchFamily="34" charset="-128"/>
              </a:rPr>
              <a:t>Государство</a:t>
            </a:r>
            <a:endParaRPr lang="ru-RU" sz="4000" dirty="0">
              <a:solidFill>
                <a:srgbClr val="FF0000"/>
              </a:solidFill>
              <a:latin typeface="Yu Gothic UI Light" panose="020B0300000000000000" pitchFamily="34" charset="-128"/>
              <a:ea typeface="Yu Gothic UI Light" panose="020B0300000000000000" pitchFamily="34" charset="-128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E2342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17691" y="1058406"/>
            <a:ext cx="9072343" cy="553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8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1441</Words>
  <Application>Microsoft Office PowerPoint</Application>
  <PresentationFormat>Широкоэкранный</PresentationFormat>
  <Paragraphs>150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Yu Gothic UI Light</vt:lpstr>
      <vt:lpstr>Arial</vt:lpstr>
      <vt:lpstr>Calibri</vt:lpstr>
      <vt:lpstr>Calibri Light</vt:lpstr>
      <vt:lpstr>Тема Office</vt:lpstr>
      <vt:lpstr>Политическая сфера жизни общества</vt:lpstr>
      <vt:lpstr>План изучения темы</vt:lpstr>
      <vt:lpstr> Государство</vt:lpstr>
      <vt:lpstr>Презентация PowerPoint</vt:lpstr>
      <vt:lpstr>Форма государства — это совокупность характеристик, отражающих особенности политической организации власти и общества. </vt:lpstr>
      <vt:lpstr> </vt:lpstr>
      <vt:lpstr>Виды монархии: 1) Абсолютная – отсутствует система разделения властей, все решения принимает лично монарх. 2) Ограниченная (конституционная / парламентская) – власть монарха ограничена парламентом или конституцией.  Виды республики: 1) Президентская – президент решает основные вопросы внутренней и внешней политики (президент избран народом, официальный глава государства, президент назначает правительство, у президента есть право вето, а у парламента – право импичмента против президента). 2) Парламентская – президент избирается парламентом, который решает основные вопросы жизни государства; премьер-министр – глава исполнительной власти, правительство формируется парламентом. 3) Смешанная – сочетание президентской и парламентской республик (президент избирается народом, назначает правительство, но правительство несёт ответственность перед парламентом)</vt:lpstr>
      <vt:lpstr>Презентация PowerPoint</vt:lpstr>
      <vt:lpstr>Презентация PowerPoint</vt:lpstr>
      <vt:lpstr>Власть</vt:lpstr>
      <vt:lpstr>Роль политики в жизни общества</vt:lpstr>
      <vt:lpstr>Власть</vt:lpstr>
      <vt:lpstr>Участие граждан в политической жизни </vt:lpstr>
      <vt:lpstr>Участие граждан в политической жизни </vt:lpstr>
      <vt:lpstr>Гражданское общество</vt:lpstr>
      <vt:lpstr>Гражданское общество</vt:lpstr>
      <vt:lpstr>Гражданское общество</vt:lpstr>
      <vt:lpstr>Правовое государство</vt:lpstr>
      <vt:lpstr>Правовое государство</vt:lpstr>
      <vt:lpstr>4. Политические партии</vt:lpstr>
      <vt:lpstr>Презентация PowerPoint</vt:lpstr>
      <vt:lpstr>4. Политические партии</vt:lpstr>
      <vt:lpstr>4. Политические партии</vt:lpstr>
      <vt:lpstr>4. Политические партии Партийные системы </vt:lpstr>
      <vt:lpstr>4. Политические партии Избирательные системы: </vt:lpstr>
      <vt:lpstr>Список источников и литературы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Политическая сфера жизни общества</dc:title>
  <dc:creator>Заборская Марина</dc:creator>
  <cp:lastModifiedBy>Заборская Марина</cp:lastModifiedBy>
  <cp:revision>31</cp:revision>
  <dcterms:created xsi:type="dcterms:W3CDTF">2024-03-24T14:09:38Z</dcterms:created>
  <dcterms:modified xsi:type="dcterms:W3CDTF">2024-03-24T18:41:12Z</dcterms:modified>
</cp:coreProperties>
</file>