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sldIdLst>
    <p:sldId id="256" r:id="rId2"/>
    <p:sldId id="314" r:id="rId3"/>
    <p:sldId id="257" r:id="rId4"/>
    <p:sldId id="258" r:id="rId5"/>
    <p:sldId id="259" r:id="rId6"/>
    <p:sldId id="262" r:id="rId7"/>
    <p:sldId id="263" r:id="rId8"/>
    <p:sldId id="264"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261" r:id="rId5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35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AB69DE-F399-48F9-BFAF-F5ED393BBAE1}" type="datetimeFigureOut">
              <a:rPr lang="ru-RU" smtClean="0"/>
              <a:t>24.03.2024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D5C115-E749-40CD-A94D-3BC731D5DBAA}" type="slidenum">
              <a:rPr lang="ru-RU" smtClean="0"/>
              <a:t>‹#›</a:t>
            </a:fld>
            <a:endParaRPr lang="ru-RU"/>
          </a:p>
        </p:txBody>
      </p:sp>
    </p:spTree>
    <p:extLst>
      <p:ext uri="{BB962C8B-B14F-4D97-AF65-F5344CB8AC3E}">
        <p14:creationId xmlns:p14="http://schemas.microsoft.com/office/powerpoint/2010/main" val="1256962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1D5C115-E749-40CD-A94D-3BC731D5DBAA}" type="slidenum">
              <a:rPr lang="ru-RU" smtClean="0"/>
              <a:t>15</a:t>
            </a:fld>
            <a:endParaRPr lang="ru-RU"/>
          </a:p>
        </p:txBody>
      </p:sp>
    </p:spTree>
    <p:extLst>
      <p:ext uri="{BB962C8B-B14F-4D97-AF65-F5344CB8AC3E}">
        <p14:creationId xmlns:p14="http://schemas.microsoft.com/office/powerpoint/2010/main" val="1618364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FB1940C0-0F67-4FA7-B3CE-8E891F0E55A5}"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B1940C0-0F67-4FA7-B3CE-8E891F0E55A5}"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B1940C0-0F67-4FA7-B3CE-8E891F0E55A5}"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FB1940C0-0F67-4FA7-B3CE-8E891F0E55A5}"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FB1940C0-0F67-4FA7-B3CE-8E891F0E55A5}" type="datetimeFigureOut">
              <a:rPr lang="ru-RU" smtClean="0"/>
              <a:t>24.03.2024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FB1940C0-0F67-4FA7-B3CE-8E891F0E55A5}" type="datetimeFigureOut">
              <a:rPr lang="ru-RU" smtClean="0"/>
              <a:t>24.03.2024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FB1940C0-0F67-4FA7-B3CE-8E891F0E55A5}" type="datetimeFigureOut">
              <a:rPr lang="ru-RU" smtClean="0"/>
              <a:t>24.03.2024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FB1940C0-0F67-4FA7-B3CE-8E891F0E55A5}" type="datetimeFigureOut">
              <a:rPr lang="ru-RU" smtClean="0"/>
              <a:t>24.03.2024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B1940C0-0F67-4FA7-B3CE-8E891F0E55A5}" type="datetimeFigureOut">
              <a:rPr lang="ru-RU" smtClean="0"/>
              <a:t>24.03.2024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FB1940C0-0F67-4FA7-B3CE-8E891F0E55A5}" type="datetimeFigureOut">
              <a:rPr lang="ru-RU" smtClean="0"/>
              <a:t>24.03.2024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FB1940C0-0F67-4FA7-B3CE-8E891F0E55A5}" type="datetimeFigureOut">
              <a:rPr lang="ru-RU" smtClean="0"/>
              <a:t>24.03.2024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F4AB1B-5937-4FE5-BD67-DC6ADFA1B065}"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1940C0-0F67-4FA7-B3CE-8E891F0E55A5}" type="datetimeFigureOut">
              <a:rPr lang="ru-RU" smtClean="0"/>
              <a:t>24.03.2024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F4AB1B-5937-4FE5-BD67-DC6ADFA1B065}"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8.jp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3.jpg"/></Relationships>
</file>

<file path=ppt/slides/_rels/slide2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1.png"/><Relationship Id="rId1" Type="http://schemas.openxmlformats.org/officeDocument/2006/relationships/slideLayout" Target="../slideLayouts/slideLayout7.xml"/><Relationship Id="rId4" Type="http://schemas.openxmlformats.org/officeDocument/2006/relationships/image" Target="../media/image4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2_k-spisku.jpg"/>
          <p:cNvPicPr>
            <a:picLocks noChangeAspect="1"/>
          </p:cNvPicPr>
          <p:nvPr/>
        </p:nvPicPr>
        <p:blipFill>
          <a:blip r:embed="rId2"/>
          <a:stretch>
            <a:fillRect/>
          </a:stretch>
        </p:blipFill>
        <p:spPr>
          <a:xfrm>
            <a:off x="0" y="0"/>
            <a:ext cx="9144000" cy="6858000"/>
          </a:xfrm>
          <a:prstGeom prst="rect">
            <a:avLst/>
          </a:prstGeom>
        </p:spPr>
      </p:pic>
      <p:sp>
        <p:nvSpPr>
          <p:cNvPr id="6" name="Овал 5"/>
          <p:cNvSpPr/>
          <p:nvPr/>
        </p:nvSpPr>
        <p:spPr>
          <a:xfrm>
            <a:off x="755575" y="1928182"/>
            <a:ext cx="8265667" cy="1140777"/>
          </a:xfrm>
          <a:prstGeom prst="ellipse">
            <a:avLst/>
          </a:prstGeom>
          <a:gradFill flip="none" rotWithShape="1">
            <a:gsLst>
              <a:gs pos="45000">
                <a:srgbClr val="E6DCAC">
                  <a:alpha val="15000"/>
                </a:srgbClr>
              </a:gs>
              <a:gs pos="12000">
                <a:srgbClr val="E6D78A"/>
              </a:gs>
              <a:gs pos="30000">
                <a:srgbClr val="C7AC4C"/>
              </a:gs>
              <a:gs pos="45000">
                <a:srgbClr val="E6D78A"/>
              </a:gs>
              <a:gs pos="77000">
                <a:srgbClr val="C7AC4C"/>
              </a:gs>
              <a:gs pos="100000">
                <a:srgbClr val="E6DCA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одзаголовок 2"/>
          <p:cNvSpPr>
            <a:spLocks noGrp="1"/>
          </p:cNvSpPr>
          <p:nvPr>
            <p:ph type="subTitle" idx="1"/>
          </p:nvPr>
        </p:nvSpPr>
        <p:spPr>
          <a:xfrm>
            <a:off x="5198536" y="5949280"/>
            <a:ext cx="3945463" cy="908720"/>
          </a:xfrm>
          <a:effectLst>
            <a:outerShdw blurRad="40000" dist="20000" dir="5400000" rotWithShape="0">
              <a:srgbClr val="000000">
                <a:alpha val="38000"/>
              </a:srgbClr>
            </a:outerShdw>
            <a:softEdge rad="31750"/>
          </a:effectLst>
        </p:spPr>
        <p:style>
          <a:lnRef idx="1">
            <a:schemeClr val="accent6"/>
          </a:lnRef>
          <a:fillRef idx="2">
            <a:schemeClr val="accent6"/>
          </a:fillRef>
          <a:effectRef idx="1">
            <a:schemeClr val="accent6"/>
          </a:effectRef>
          <a:fontRef idx="minor">
            <a:schemeClr val="dk1"/>
          </a:fontRef>
        </p:style>
        <p:txBody>
          <a:bodyPr>
            <a:noAutofit/>
          </a:bodyPr>
          <a:lstStyle/>
          <a:p>
            <a:r>
              <a:rPr lang="ru-RU" sz="1200" i="1" dirty="0">
                <a:solidFill>
                  <a:srgbClr val="FFFF00"/>
                </a:solidFill>
                <a:effectLst>
                  <a:glow rad="228600">
                    <a:schemeClr val="accent6">
                      <a:satMod val="175000"/>
                      <a:alpha val="40000"/>
                    </a:schemeClr>
                  </a:glow>
                  <a:outerShdw blurRad="38100" dist="38100" dir="2700000" algn="tl">
                    <a:srgbClr val="000000">
                      <a:alpha val="43137"/>
                    </a:srgbClr>
                  </a:outerShdw>
                </a:effectLst>
              </a:rPr>
              <a:t>Выполнила: </a:t>
            </a:r>
          </a:p>
          <a:p>
            <a:r>
              <a:rPr lang="ru-RU" sz="1200" i="1" dirty="0">
                <a:solidFill>
                  <a:srgbClr val="FFFF00"/>
                </a:solidFill>
                <a:effectLst>
                  <a:glow rad="228600">
                    <a:schemeClr val="accent6">
                      <a:satMod val="175000"/>
                      <a:alpha val="40000"/>
                    </a:schemeClr>
                  </a:glow>
                  <a:outerShdw blurRad="38100" dist="38100" dir="2700000" algn="tl">
                    <a:srgbClr val="000000">
                      <a:alpha val="43137"/>
                    </a:srgbClr>
                  </a:outerShdw>
                </a:effectLst>
              </a:rPr>
              <a:t>Студентка 2 курса ф-та психологии НОНЯ</a:t>
            </a:r>
          </a:p>
          <a:p>
            <a:r>
              <a:rPr lang="ru-RU" sz="1200" i="1">
                <a:solidFill>
                  <a:srgbClr val="FFFF00"/>
                </a:solidFill>
                <a:effectLst>
                  <a:glow rad="228600">
                    <a:schemeClr val="accent6">
                      <a:satMod val="175000"/>
                      <a:alpha val="40000"/>
                    </a:schemeClr>
                  </a:glow>
                  <a:outerShdw blurRad="38100" dist="38100" dir="2700000" algn="tl">
                    <a:srgbClr val="000000">
                      <a:alpha val="43137"/>
                    </a:srgbClr>
                  </a:outerShdw>
                </a:effectLst>
              </a:rPr>
              <a:t>Демидова А.И.</a:t>
            </a:r>
            <a:endParaRPr lang="ru-RU" sz="1200" i="1" dirty="0">
              <a:solidFill>
                <a:srgbClr val="FFFF00"/>
              </a:solidFill>
              <a:effectLst>
                <a:glow rad="228600">
                  <a:schemeClr val="accent6">
                    <a:satMod val="175000"/>
                    <a:alpha val="40000"/>
                  </a:schemeClr>
                </a:glow>
                <a:outerShdw blurRad="38100" dist="38100" dir="2700000" algn="tl">
                  <a:srgbClr val="000000">
                    <a:alpha val="43137"/>
                  </a:srgbClr>
                </a:outerShdw>
              </a:effectLst>
            </a:endParaRPr>
          </a:p>
        </p:txBody>
      </p:sp>
      <p:sp>
        <p:nvSpPr>
          <p:cNvPr id="5" name="Прямоугольник 4"/>
          <p:cNvSpPr/>
          <p:nvPr/>
        </p:nvSpPr>
        <p:spPr>
          <a:xfrm>
            <a:off x="1187624" y="2140790"/>
            <a:ext cx="7833619" cy="646331"/>
          </a:xfrm>
          <a:prstGeom prst="rect">
            <a:avLst/>
          </a:prstGeom>
          <a:noFill/>
        </p:spPr>
        <p:txBody>
          <a:bodyPr wrap="none" lIns="91440" tIns="45720" rIns="91440" bIns="45720">
            <a:spAutoFit/>
            <a:scene3d>
              <a:camera prst="perspectiveBelow"/>
              <a:lightRig rig="threePt" dir="t"/>
            </a:scene3d>
          </a:bodyPr>
          <a:lstStyle/>
          <a:p>
            <a:pPr algn="ctr"/>
            <a:r>
              <a:rPr lang="ru-RU"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228600">
                    <a:schemeClr val="accent6">
                      <a:satMod val="175000"/>
                      <a:alpha val="40000"/>
                    </a:schemeClr>
                  </a:glow>
                  <a:outerShdw blurRad="50800" dist="38100" dir="18900000" algn="bl" rotWithShape="0">
                    <a:prstClr val="black">
                      <a:alpha val="40000"/>
                    </a:prstClr>
                  </a:outerShdw>
                  <a:reflection blurRad="6350" stA="55000" endA="300" endPos="45500" dir="5400000" sy="-100000" algn="bl" rotWithShape="0"/>
                </a:effectLst>
              </a:rPr>
              <a:t>Обзор 10 произведений А.С. </a:t>
            </a:r>
            <a:r>
              <a:rPr lang="ru-RU" sz="36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228600">
                    <a:schemeClr val="accent6">
                      <a:satMod val="175000"/>
                      <a:alpha val="40000"/>
                    </a:schemeClr>
                  </a:glow>
                  <a:outerShdw blurRad="50800" dist="38100" dir="18900000" algn="bl" rotWithShape="0">
                    <a:prstClr val="black">
                      <a:alpha val="40000"/>
                    </a:prstClr>
                  </a:outerShdw>
                  <a:reflection blurRad="6350" stA="55000" endA="300" endPos="45500" dir="5400000" sy="-100000" algn="bl" rotWithShape="0"/>
                </a:effectLst>
              </a:rPr>
              <a:t>П</a:t>
            </a:r>
            <a:r>
              <a:rPr lang="ru-RU"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228600">
                    <a:schemeClr val="accent6">
                      <a:satMod val="175000"/>
                      <a:alpha val="40000"/>
                    </a:schemeClr>
                  </a:glow>
                  <a:outerShdw blurRad="50800" dist="38100" dir="18900000" algn="bl" rotWithShape="0">
                    <a:prstClr val="black">
                      <a:alpha val="40000"/>
                    </a:prstClr>
                  </a:outerShdw>
                  <a:reflection blurRad="6350" stA="55000" endA="300" endPos="45500" dir="5400000" sy="-100000" algn="bl" rotWithShape="0"/>
                </a:effectLst>
              </a:rPr>
              <a:t>ушкина</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784" y="188640"/>
            <a:ext cx="7194550"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620688"/>
            <a:ext cx="4572000" cy="3785652"/>
          </a:xfrm>
          <a:prstGeom prst="rect">
            <a:avLst/>
          </a:prstGeom>
        </p:spPr>
        <p:txBody>
          <a:bodyPr>
            <a:spAutoFit/>
          </a:bodyPr>
          <a:lstStyle/>
          <a:p>
            <a:r>
              <a:rPr lang="ru-RU" sz="2000" dirty="0">
                <a:solidFill>
                  <a:srgbClr val="002060"/>
                </a:solidFill>
                <a:latin typeface="Gabriola" pitchFamily="82" charset="0"/>
              </a:rPr>
              <a:t>В конце 1835 г. Пушкин получил разрешение на издание своего журнала, названного им «Современник».</a:t>
            </a:r>
          </a:p>
          <a:p>
            <a:r>
              <a:rPr lang="ru-RU" sz="2000" dirty="0">
                <a:solidFill>
                  <a:srgbClr val="002060"/>
                </a:solidFill>
                <a:latin typeface="Gabriola" pitchFamily="82" charset="0"/>
              </a:rPr>
              <a:t>Зимой 1836 г. завистники и враги Пушкина из высшей петербургской аристократии пустили в ход подлую клевету о взаимоотношениях его жены Натальи Николаевны с Ж. Дантесом. Пушкин вызвал Дантеса на дуэль, которая состоялась 27 января (8 февраля) 1837 г. на Черной речке. Поэт был смертельно ранен.</a:t>
            </a:r>
          </a:p>
          <a:p>
            <a:r>
              <a:rPr lang="ru-RU" sz="2000" dirty="0">
                <a:solidFill>
                  <a:srgbClr val="002060"/>
                </a:solidFill>
                <a:latin typeface="Gabriola" pitchFamily="82" charset="0"/>
              </a:rPr>
              <a:t>Опасаясь демонстраций, царь приказал тайно вывезти тело Пушкина из Петербурга.</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1397" y="476672"/>
            <a:ext cx="3624440" cy="4808804"/>
          </a:xfrm>
          <a:prstGeom prst="rect">
            <a:avLst/>
          </a:prstGeom>
        </p:spPr>
      </p:pic>
    </p:spTree>
    <p:extLst>
      <p:ext uri="{BB962C8B-B14F-4D97-AF65-F5344CB8AC3E}">
        <p14:creationId xmlns:p14="http://schemas.microsoft.com/office/powerpoint/2010/main" val="3051226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1680" y="2276872"/>
            <a:ext cx="5328592" cy="3583478"/>
          </a:xfrm>
          <a:prstGeom prst="rect">
            <a:avLst/>
          </a:prstGeom>
          <a:ln>
            <a:noFill/>
          </a:ln>
          <a:effectLst>
            <a:softEdge rad="112500"/>
          </a:effectLst>
        </p:spPr>
      </p:pic>
      <p:sp>
        <p:nvSpPr>
          <p:cNvPr id="2" name="TextBox 1"/>
          <p:cNvSpPr txBox="1"/>
          <p:nvPr/>
        </p:nvSpPr>
        <p:spPr>
          <a:xfrm>
            <a:off x="467544" y="548680"/>
            <a:ext cx="7560840" cy="1446550"/>
          </a:xfrm>
          <a:prstGeom prst="rect">
            <a:avLst/>
          </a:prstGeom>
          <a:noFill/>
        </p:spPr>
        <p:txBody>
          <a:bodyPr wrap="square" rtlCol="0">
            <a:spAutoFit/>
          </a:bodyPr>
          <a:lstStyle/>
          <a:p>
            <a:r>
              <a:rPr lang="ru-RU" sz="4400" i="1" dirty="0">
                <a:solidFill>
                  <a:srgbClr val="002060"/>
                </a:solidFill>
                <a:effectLst>
                  <a:outerShdw blurRad="38100" dist="38100" dir="2700000" algn="tl">
                    <a:srgbClr val="000000">
                      <a:alpha val="43137"/>
                    </a:srgbClr>
                  </a:outerShdw>
                </a:effectLst>
              </a:rPr>
              <a:t>Обзор произведений </a:t>
            </a:r>
          </a:p>
          <a:p>
            <a:r>
              <a:rPr lang="ru-RU" sz="4400" i="1" dirty="0">
                <a:solidFill>
                  <a:srgbClr val="002060"/>
                </a:solidFill>
                <a:effectLst>
                  <a:outerShdw blurRad="38100" dist="38100" dir="2700000" algn="tl">
                    <a:srgbClr val="000000">
                      <a:alpha val="43137"/>
                    </a:srgbClr>
                  </a:outerShdw>
                </a:effectLst>
              </a:rPr>
              <a:t>А. С. Пушкина</a:t>
            </a:r>
          </a:p>
        </p:txBody>
      </p:sp>
    </p:spTree>
    <p:extLst>
      <p:ext uri="{BB962C8B-B14F-4D97-AF65-F5344CB8AC3E}">
        <p14:creationId xmlns:p14="http://schemas.microsoft.com/office/powerpoint/2010/main" val="935660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Лента лицом вниз 2"/>
          <p:cNvSpPr/>
          <p:nvPr/>
        </p:nvSpPr>
        <p:spPr>
          <a:xfrm>
            <a:off x="395536" y="764704"/>
            <a:ext cx="6624736" cy="792088"/>
          </a:xfrm>
          <a:prstGeom prst="ribb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 name="TextBox 1"/>
          <p:cNvSpPr txBox="1"/>
          <p:nvPr/>
        </p:nvSpPr>
        <p:spPr>
          <a:xfrm>
            <a:off x="1979712" y="1033569"/>
            <a:ext cx="4680520" cy="461665"/>
          </a:xfrm>
          <a:prstGeom prst="rect">
            <a:avLst/>
          </a:prstGeom>
          <a:noFill/>
        </p:spPr>
        <p:txBody>
          <a:bodyPr wrap="square" rtlCol="0">
            <a:spAutoFit/>
          </a:bodyPr>
          <a:lstStyle/>
          <a:p>
            <a:r>
              <a:rPr lang="ru-RU" sz="2400" dirty="0">
                <a:solidFill>
                  <a:srgbClr val="7030A0"/>
                </a:solidFill>
                <a:latin typeface="Arial" pitchFamily="34" charset="0"/>
                <a:cs typeface="Arial" pitchFamily="34" charset="0"/>
              </a:rPr>
              <a:t>Сказка о царе </a:t>
            </a:r>
            <a:r>
              <a:rPr lang="ru-RU" sz="2400" dirty="0" err="1">
                <a:solidFill>
                  <a:srgbClr val="7030A0"/>
                </a:solidFill>
                <a:latin typeface="Arial" pitchFamily="34" charset="0"/>
                <a:cs typeface="Arial" pitchFamily="34" charset="0"/>
              </a:rPr>
              <a:t>Салтане</a:t>
            </a:r>
            <a:r>
              <a:rPr lang="ru-RU" sz="2400" dirty="0">
                <a:solidFill>
                  <a:srgbClr val="7030A0"/>
                </a:solidFill>
                <a:latin typeface="Arial" pitchFamily="34" charset="0"/>
                <a:cs typeface="Arial" pitchFamily="34" charset="0"/>
              </a:rPr>
              <a:t> </a:t>
            </a: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4026" y="1700808"/>
            <a:ext cx="2851891" cy="4256555"/>
          </a:xfrm>
          <a:prstGeom prst="rect">
            <a:avLst/>
          </a:prstGeom>
          <a:solidFill>
            <a:srgbClr val="FFFFFF">
              <a:shade val="85000"/>
            </a:srgbClr>
          </a:solidFill>
          <a:ln w="88900" cap="sq">
            <a:noFill/>
            <a:miter lim="800000"/>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Tree>
    <p:extLst>
      <p:ext uri="{BB962C8B-B14F-4D97-AF65-F5344CB8AC3E}">
        <p14:creationId xmlns:p14="http://schemas.microsoft.com/office/powerpoint/2010/main" val="2763782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835696" y="889844"/>
            <a:ext cx="4248472" cy="5078313"/>
          </a:xfrm>
          <a:prstGeom prst="rect">
            <a:avLst/>
          </a:prstGeom>
        </p:spPr>
        <p:txBody>
          <a:bodyPr wrap="square">
            <a:spAutoFit/>
          </a:bodyPr>
          <a:lstStyle/>
          <a:p>
            <a:pPr lvl="0" algn="ctr"/>
            <a:r>
              <a:rPr lang="ru-RU" dirty="0">
                <a:solidFill>
                  <a:srgbClr val="002060"/>
                </a:solidFill>
                <a:latin typeface="Monotype Corsiva" pitchFamily="66" charset="0"/>
              </a:rPr>
              <a:t>Царь </a:t>
            </a:r>
            <a:r>
              <a:rPr lang="ru-RU" dirty="0" err="1">
                <a:solidFill>
                  <a:srgbClr val="002060"/>
                </a:solidFill>
                <a:latin typeface="Monotype Corsiva" pitchFamily="66" charset="0"/>
              </a:rPr>
              <a:t>Салтан</a:t>
            </a:r>
            <a:r>
              <a:rPr lang="ru-RU" dirty="0">
                <a:solidFill>
                  <a:srgbClr val="002060"/>
                </a:solidFill>
                <a:latin typeface="Monotype Corsiva" pitchFamily="66" charset="0"/>
              </a:rPr>
              <a:t> — добрый, справедливый и незлопамятный, хотя, к сожалению, слишком доверчивый. Получив ложное известие о том, что царица родила «</a:t>
            </a:r>
            <a:r>
              <a:rPr lang="ru-RU" dirty="0" err="1">
                <a:solidFill>
                  <a:srgbClr val="002060"/>
                </a:solidFill>
                <a:latin typeface="Monotype Corsiva" pitchFamily="66" charset="0"/>
              </a:rPr>
              <a:t>неведому</a:t>
            </a:r>
            <a:r>
              <a:rPr lang="ru-RU" dirty="0">
                <a:solidFill>
                  <a:srgbClr val="002060"/>
                </a:solidFill>
                <a:latin typeface="Monotype Corsiva" pitchFamily="66" charset="0"/>
              </a:rPr>
              <a:t> зверюшку», он мудро приказывает дожидаться его возвращения.</a:t>
            </a:r>
          </a:p>
          <a:p>
            <a:pPr lvl="0" algn="ctr"/>
            <a:r>
              <a:rPr lang="ru-RU" dirty="0">
                <a:solidFill>
                  <a:srgbClr val="002060"/>
                </a:solidFill>
                <a:latin typeface="Monotype Corsiva" pitchFamily="66" charset="0"/>
              </a:rPr>
              <a:t>Ткачиха, повариха и сватья баба </a:t>
            </a:r>
            <a:r>
              <a:rPr lang="ru-RU" dirty="0" err="1">
                <a:solidFill>
                  <a:srgbClr val="002060"/>
                </a:solidFill>
                <a:latin typeface="Monotype Corsiva" pitchFamily="66" charset="0"/>
              </a:rPr>
              <a:t>Бабариха</a:t>
            </a:r>
            <a:r>
              <a:rPr lang="ru-RU" dirty="0">
                <a:solidFill>
                  <a:srgbClr val="002060"/>
                </a:solidFill>
                <a:latin typeface="Monotype Corsiva" pitchFamily="66" charset="0"/>
              </a:rPr>
              <a:t> завидуют молодой царице. Они готовы на всё, чтобы погубить её вместе с сыном. Все трое злы, коварны и хитры. Но почему-то они кажутся не страшными, а скорее смешными, особенно когда князь </a:t>
            </a:r>
            <a:r>
              <a:rPr lang="ru-RU" dirty="0" err="1">
                <a:solidFill>
                  <a:srgbClr val="002060"/>
                </a:solidFill>
                <a:latin typeface="Monotype Corsiva" pitchFamily="66" charset="0"/>
              </a:rPr>
              <a:t>Гвидон</a:t>
            </a:r>
            <a:r>
              <a:rPr lang="ru-RU" dirty="0">
                <a:solidFill>
                  <a:srgbClr val="002060"/>
                </a:solidFill>
                <a:latin typeface="Monotype Corsiva" pitchFamily="66" charset="0"/>
              </a:rPr>
              <a:t>, превращённый в комара, а затем в муху и шмеля, поочерёдно кусает каждую.</a:t>
            </a:r>
          </a:p>
          <a:p>
            <a:pPr lvl="0" algn="ctr"/>
            <a:r>
              <a:rPr lang="ru-RU" dirty="0">
                <a:solidFill>
                  <a:srgbClr val="002060"/>
                </a:solidFill>
                <a:latin typeface="Monotype Corsiva" pitchFamily="66" charset="0"/>
              </a:rPr>
              <a:t>Князь </a:t>
            </a:r>
            <a:r>
              <a:rPr lang="ru-RU" dirty="0" err="1">
                <a:solidFill>
                  <a:srgbClr val="002060"/>
                </a:solidFill>
                <a:latin typeface="Monotype Corsiva" pitchFamily="66" charset="0"/>
              </a:rPr>
              <a:t>Гвидон</a:t>
            </a:r>
            <a:r>
              <a:rPr lang="ru-RU" dirty="0">
                <a:solidFill>
                  <a:srgbClr val="002060"/>
                </a:solidFill>
                <a:latin typeface="Monotype Corsiva" pitchFamily="66" charset="0"/>
              </a:rPr>
              <a:t> — настоящий сказочный богатырь. Он силён, смел и отважен. </a:t>
            </a:r>
            <a:r>
              <a:rPr lang="ru-RU" dirty="0" err="1">
                <a:solidFill>
                  <a:srgbClr val="002060"/>
                </a:solidFill>
                <a:latin typeface="Monotype Corsiva" pitchFamily="66" charset="0"/>
              </a:rPr>
              <a:t>Гвидон</a:t>
            </a:r>
            <a:r>
              <a:rPr lang="ru-RU" dirty="0">
                <a:solidFill>
                  <a:srgbClr val="002060"/>
                </a:solidFill>
                <a:latin typeface="Monotype Corsiva" pitchFamily="66" charset="0"/>
              </a:rPr>
              <a:t> защищает слабых: вступается за царевну Лебедь и убивает злого коршуна.</a:t>
            </a:r>
          </a:p>
        </p:txBody>
      </p:sp>
      <p:pic>
        <p:nvPicPr>
          <p:cNvPr id="4" name="Рисунок 3"/>
          <p:cNvPicPr>
            <a:picLocks noChangeAspect="1"/>
          </p:cNvPicPr>
          <p:nvPr/>
        </p:nvPicPr>
        <p:blipFill rotWithShape="1">
          <a:blip r:embed="rId2" cstate="print">
            <a:extLst>
              <a:ext uri="{28A0092B-C50C-407E-A947-70E740481C1C}">
                <a14:useLocalDpi xmlns:a14="http://schemas.microsoft.com/office/drawing/2010/main" val="0"/>
              </a:ext>
            </a:extLst>
          </a:blip>
          <a:srcRect l="4640" t="5687" r="5544" b="5073"/>
          <a:stretch/>
        </p:blipFill>
        <p:spPr>
          <a:xfrm>
            <a:off x="6195701" y="4332719"/>
            <a:ext cx="2503918" cy="1751888"/>
          </a:xfrm>
          <a:prstGeom prst="rect">
            <a:avLst/>
          </a:prstGeom>
        </p:spPr>
      </p:pic>
    </p:spTree>
    <p:extLst>
      <p:ext uri="{BB962C8B-B14F-4D97-AF65-F5344CB8AC3E}">
        <p14:creationId xmlns:p14="http://schemas.microsoft.com/office/powerpoint/2010/main" val="1408115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600" y="692696"/>
            <a:ext cx="4572000" cy="3693319"/>
          </a:xfrm>
          <a:prstGeom prst="rect">
            <a:avLst/>
          </a:prstGeom>
        </p:spPr>
        <p:txBody>
          <a:bodyPr>
            <a:spAutoFit/>
          </a:bodyPr>
          <a:lstStyle/>
          <a:p>
            <a:r>
              <a:rPr lang="ru-RU" dirty="0" err="1">
                <a:solidFill>
                  <a:srgbClr val="002060"/>
                </a:solidFill>
                <a:latin typeface="Monotype Corsiva" pitchFamily="66" charset="0"/>
              </a:rPr>
              <a:t>Гвидон</a:t>
            </a:r>
            <a:r>
              <a:rPr lang="ru-RU" dirty="0">
                <a:solidFill>
                  <a:srgbClr val="002060"/>
                </a:solidFill>
                <a:latin typeface="Monotype Corsiva" pitchFamily="66" charset="0"/>
              </a:rPr>
              <a:t> мудро правит на острове Буяне, гостеприимно встречает проплывающих мимо купцов. За это он получает заслуженную награду: чудесную белку, дружину из тридцати трёх богатырей во главе с Черномором и жену-волшебницу — прекрасную и мудрую Царевну Лебедь. Спасённая </a:t>
            </a:r>
            <a:r>
              <a:rPr lang="ru-RU" dirty="0" err="1">
                <a:solidFill>
                  <a:srgbClr val="002060"/>
                </a:solidFill>
                <a:latin typeface="Monotype Corsiva" pitchFamily="66" charset="0"/>
              </a:rPr>
              <a:t>Гвидоном</a:t>
            </a:r>
            <a:r>
              <a:rPr lang="ru-RU" dirty="0">
                <a:solidFill>
                  <a:srgbClr val="002060"/>
                </a:solidFill>
                <a:latin typeface="Monotype Corsiva" pitchFamily="66" charset="0"/>
              </a:rPr>
              <a:t>, она помогает ему советом и волшебством.</a:t>
            </a:r>
          </a:p>
          <a:p>
            <a:r>
              <a:rPr lang="ru-RU" dirty="0">
                <a:solidFill>
                  <a:srgbClr val="002060"/>
                </a:solidFill>
                <a:latin typeface="Monotype Corsiva" pitchFamily="66" charset="0"/>
              </a:rPr>
              <a:t>Сказка заканчивается хорошо для всех героев: царь </a:t>
            </a:r>
            <a:r>
              <a:rPr lang="ru-RU" dirty="0" err="1">
                <a:solidFill>
                  <a:srgbClr val="002060"/>
                </a:solidFill>
                <a:latin typeface="Monotype Corsiva" pitchFamily="66" charset="0"/>
              </a:rPr>
              <a:t>Салтан</a:t>
            </a:r>
            <a:r>
              <a:rPr lang="ru-RU" dirty="0">
                <a:solidFill>
                  <a:srgbClr val="002060"/>
                </a:solidFill>
                <a:latin typeface="Monotype Corsiva" pitchFamily="66" charset="0"/>
              </a:rPr>
              <a:t> вновь обретает жену и сына и на радости прощает злых сестёр и </a:t>
            </a:r>
            <a:r>
              <a:rPr lang="ru-RU" dirty="0" err="1">
                <a:solidFill>
                  <a:srgbClr val="002060"/>
                </a:solidFill>
                <a:latin typeface="Monotype Corsiva" pitchFamily="66" charset="0"/>
              </a:rPr>
              <a:t>Бабариху</a:t>
            </a:r>
            <a:r>
              <a:rPr lang="ru-RU" dirty="0">
                <a:solidFill>
                  <a:srgbClr val="002060"/>
                </a:solidFill>
                <a:latin typeface="Monotype Corsiva" pitchFamily="66" charset="0"/>
              </a:rPr>
              <a:t>. Это светлое и доброе произведение приятно перечитывать вновь и вновь.</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59745" y="4077072"/>
            <a:ext cx="3029975" cy="22638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54210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a:stretch>
            <a:fillRect/>
          </a:stretch>
        </p:blipFill>
        <p:spPr bwMode="auto">
          <a:xfrm>
            <a:off x="251521" y="476672"/>
            <a:ext cx="6768752"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038854" y="721910"/>
            <a:ext cx="3888432" cy="400110"/>
          </a:xfrm>
          <a:prstGeom prst="rect">
            <a:avLst/>
          </a:prstGeom>
          <a:noFill/>
        </p:spPr>
        <p:txBody>
          <a:bodyPr wrap="square" rtlCol="0">
            <a:spAutoFit/>
          </a:bodyPr>
          <a:lstStyle/>
          <a:p>
            <a:r>
              <a:rPr lang="ru-RU" sz="2000" dirty="0">
                <a:solidFill>
                  <a:schemeClr val="accent2">
                    <a:lumMod val="75000"/>
                  </a:schemeClr>
                </a:solidFill>
                <a:latin typeface="Arial" pitchFamily="34" charset="0"/>
                <a:cs typeface="Arial" pitchFamily="34" charset="0"/>
              </a:rPr>
              <a:t>Сказка о рыбаке и рыбке</a:t>
            </a:r>
          </a:p>
        </p:txBody>
      </p:sp>
      <p:pic>
        <p:nvPicPr>
          <p:cNvPr id="5" name="Рисунок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1136751">
            <a:off x="2751564" y="1727005"/>
            <a:ext cx="2815773" cy="4176672"/>
          </a:xfrm>
          <a:prstGeom prst="rect">
            <a:avLst/>
          </a:prstGeom>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2379842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3648" y="620688"/>
            <a:ext cx="5022304" cy="5755422"/>
          </a:xfrm>
          <a:prstGeom prst="rect">
            <a:avLst/>
          </a:prstGeom>
        </p:spPr>
        <p:txBody>
          <a:bodyPr wrap="square">
            <a:spAutoFit/>
          </a:bodyPr>
          <a:lstStyle/>
          <a:p>
            <a:pPr lvl="0" algn="ctr"/>
            <a:r>
              <a:rPr lang="ru-RU" sz="1600" dirty="0">
                <a:solidFill>
                  <a:schemeClr val="accent2">
                    <a:lumMod val="75000"/>
                  </a:schemeClr>
                </a:solidFill>
                <a:latin typeface="Segoe Script" pitchFamily="34" charset="0"/>
              </a:rPr>
              <a:t>Если любого из нас спросить, о чем сказка о золотой рыбке, мы со знанием дела изложим краткое содержание этого произведения. Главными героями выступают здесь старик, старуха и золотая рыбка. У самого синего моря жили старик со старухою. Однажды произошло  чудо. Старик бросил невод в море и ничего не выловил, только одна рыбка попалась. Но рыбка была не простая, а золотая и говорящая. Рыбка сказала старику, что если он отпустит ее в море, то она исполнит для него три желания. Вернулся старик в землянку и рассказал об этом своей старухе, которая сидела возле разбитого корыта. Старуха оказалась очень жадной, и всего ей было мало. Захотела она стать владычицей морской, и чтобы рыбка ей самой служила. Рыбка рассердилась, и закончилось все это для старика и старухи все тем же разбитым корытом.</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2200" y="4509120"/>
            <a:ext cx="2330477" cy="1747858"/>
          </a:xfrm>
          <a:prstGeom prst="rect">
            <a:avLst/>
          </a:prstGeom>
          <a:ln>
            <a:noFill/>
          </a:ln>
          <a:effectLst>
            <a:softEdge rad="112500"/>
          </a:effectLst>
        </p:spPr>
      </p:pic>
    </p:spTree>
    <p:extLst>
      <p:ext uri="{BB962C8B-B14F-4D97-AF65-F5344CB8AC3E}">
        <p14:creationId xmlns:p14="http://schemas.microsoft.com/office/powerpoint/2010/main" val="1985135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5" name="Прямоугольник 4"/>
          <p:cNvSpPr/>
          <p:nvPr/>
        </p:nvSpPr>
        <p:spPr>
          <a:xfrm>
            <a:off x="25346" y="0"/>
            <a:ext cx="4572000" cy="6001643"/>
          </a:xfrm>
          <a:prstGeom prst="rect">
            <a:avLst/>
          </a:prstGeom>
        </p:spPr>
        <p:txBody>
          <a:bodyPr>
            <a:spAutoFit/>
          </a:bodyPr>
          <a:lstStyle/>
          <a:p>
            <a:r>
              <a:rPr lang="ru-RU" sz="1600" dirty="0">
                <a:solidFill>
                  <a:schemeClr val="bg1">
                    <a:lumMod val="95000"/>
                  </a:schemeClr>
                </a:solidFill>
                <a:latin typeface="Segoe Script" pitchFamily="34" charset="0"/>
              </a:rPr>
              <a:t>В этой истории старуха – это Ложное Эго человека. Духовное </a:t>
            </a:r>
            <a:r>
              <a:rPr lang="ru-RU" sz="1600" dirty="0" err="1">
                <a:solidFill>
                  <a:schemeClr val="bg1">
                    <a:lumMod val="95000"/>
                  </a:schemeClr>
                </a:solidFill>
                <a:latin typeface="Segoe Script" pitchFamily="34" charset="0"/>
              </a:rPr>
              <a:t>Истиннное</a:t>
            </a:r>
            <a:r>
              <a:rPr lang="ru-RU" sz="1600" dirty="0">
                <a:solidFill>
                  <a:schemeClr val="bg1">
                    <a:lumMod val="95000"/>
                  </a:schemeClr>
                </a:solidFill>
                <a:latin typeface="Segoe Script" pitchFamily="34" charset="0"/>
              </a:rPr>
              <a:t> Я человека – это Изначальное Эго или самосознание. Когда человек попадает в материальный мир, его чистое сознание оскверняет ложное </a:t>
            </a:r>
            <a:r>
              <a:rPr lang="ru-RU" sz="1600" dirty="0" err="1">
                <a:solidFill>
                  <a:schemeClr val="bg1">
                    <a:lumMod val="95000"/>
                  </a:schemeClr>
                </a:solidFill>
                <a:latin typeface="Segoe Script" pitchFamily="34" charset="0"/>
              </a:rPr>
              <a:t>самоотождествление</a:t>
            </a:r>
            <a:r>
              <a:rPr lang="ru-RU" sz="1600" dirty="0">
                <a:solidFill>
                  <a:schemeClr val="bg1">
                    <a:lumMod val="95000"/>
                  </a:schemeClr>
                </a:solidFill>
                <a:latin typeface="Segoe Script" pitchFamily="34" charset="0"/>
              </a:rPr>
              <a:t>. Он забывает о своей духовной природе и начинает переносить на материальные объекты понятия своего Изначального Эго. То есть, </a:t>
            </a:r>
            <a:r>
              <a:rPr lang="ru-RU" sz="1600" dirty="0">
                <a:solidFill>
                  <a:schemeClr val="bg1">
                    <a:lumMod val="50000"/>
                  </a:schemeClr>
                </a:solidFill>
                <a:latin typeface="Segoe Script" pitchFamily="34" charset="0"/>
              </a:rPr>
              <a:t>перенося </a:t>
            </a:r>
            <a:r>
              <a:rPr lang="ru-RU" sz="1600" dirty="0">
                <a:solidFill>
                  <a:schemeClr val="bg1">
                    <a:lumMod val="95000"/>
                  </a:schemeClr>
                </a:solidFill>
                <a:latin typeface="Segoe Script" pitchFamily="34" charset="0"/>
              </a:rPr>
              <a:t>Истинное сознание </a:t>
            </a:r>
            <a:r>
              <a:rPr lang="ru-RU" sz="1600" dirty="0">
                <a:solidFill>
                  <a:schemeClr val="bg1">
                    <a:lumMod val="50000"/>
                  </a:schemeClr>
                </a:solidFill>
                <a:latin typeface="Segoe Script" pitchFamily="34" charset="0"/>
              </a:rPr>
              <a:t>на материю, </a:t>
            </a:r>
            <a:r>
              <a:rPr lang="ru-RU" sz="1600" dirty="0">
                <a:solidFill>
                  <a:schemeClr val="bg1">
                    <a:lumMod val="95000"/>
                  </a:schemeClr>
                </a:solidFill>
                <a:latin typeface="Segoe Script" pitchFamily="34" charset="0"/>
              </a:rPr>
              <a:t>человек оскверняет </a:t>
            </a:r>
            <a:r>
              <a:rPr lang="ru-RU" sz="1600" dirty="0">
                <a:solidFill>
                  <a:schemeClr val="bg1">
                    <a:lumMod val="50000"/>
                  </a:schemeClr>
                </a:solidFill>
                <a:latin typeface="Segoe Script" pitchFamily="34" charset="0"/>
              </a:rPr>
              <a:t>его</a:t>
            </a:r>
            <a:r>
              <a:rPr lang="ru-RU" sz="1600" dirty="0">
                <a:solidFill>
                  <a:schemeClr val="bg1">
                    <a:lumMod val="95000"/>
                  </a:schemeClr>
                </a:solidFill>
                <a:latin typeface="Segoe Script" pitchFamily="34" charset="0"/>
              </a:rPr>
              <a:t>. </a:t>
            </a:r>
          </a:p>
          <a:p>
            <a:r>
              <a:rPr lang="ru-RU" sz="1600" dirty="0">
                <a:solidFill>
                  <a:schemeClr val="bg1">
                    <a:lumMod val="95000"/>
                  </a:schemeClr>
                </a:solidFill>
                <a:latin typeface="Segoe Script" pitchFamily="34" charset="0"/>
              </a:rPr>
              <a:t>В оскверненном виде </a:t>
            </a:r>
            <a:r>
              <a:rPr lang="ru-RU" sz="1600" dirty="0">
                <a:solidFill>
                  <a:schemeClr val="bg1">
                    <a:lumMod val="50000"/>
                  </a:schemeClr>
                </a:solidFill>
                <a:latin typeface="Segoe Script" pitchFamily="34" charset="0"/>
              </a:rPr>
              <a:t>оно получает </a:t>
            </a:r>
            <a:r>
              <a:rPr lang="ru-RU" sz="1600" dirty="0">
                <a:solidFill>
                  <a:schemeClr val="bg1">
                    <a:lumMod val="95000"/>
                  </a:schemeClr>
                </a:solidFill>
                <a:latin typeface="Segoe Script" pitchFamily="34" charset="0"/>
              </a:rPr>
              <a:t>черты Ложного Эго. </a:t>
            </a:r>
            <a:r>
              <a:rPr lang="ru-RU" sz="1600" dirty="0">
                <a:solidFill>
                  <a:schemeClr val="bg1">
                    <a:lumMod val="50000"/>
                  </a:schemeClr>
                </a:solidFill>
                <a:latin typeface="Segoe Script" pitchFamily="34" charset="0"/>
              </a:rPr>
              <a:t>Человек</a:t>
            </a:r>
            <a:r>
              <a:rPr lang="ru-RU" sz="1600" dirty="0">
                <a:solidFill>
                  <a:schemeClr val="bg1">
                    <a:lumMod val="95000"/>
                  </a:schemeClr>
                </a:solidFill>
                <a:latin typeface="Segoe Script" pitchFamily="34" charset="0"/>
              </a:rPr>
              <a:t> начинает считать себя тем, </a:t>
            </a:r>
            <a:r>
              <a:rPr lang="ru-RU" sz="1600" dirty="0">
                <a:solidFill>
                  <a:schemeClr val="bg1">
                    <a:lumMod val="50000"/>
                  </a:schemeClr>
                </a:solidFill>
                <a:latin typeface="Segoe Script" pitchFamily="34" charset="0"/>
              </a:rPr>
              <a:t>кем он </a:t>
            </a:r>
            <a:r>
              <a:rPr lang="ru-RU" sz="1600" dirty="0">
                <a:solidFill>
                  <a:schemeClr val="bg1">
                    <a:lumMod val="95000"/>
                  </a:schemeClr>
                </a:solidFill>
                <a:latin typeface="Segoe Script" pitchFamily="34" charset="0"/>
              </a:rPr>
              <a:t>на самом деле не является. Истинная душа, оскверненная материей, </a:t>
            </a:r>
            <a:r>
              <a:rPr lang="ru-RU" sz="1600" dirty="0">
                <a:solidFill>
                  <a:schemeClr val="bg1">
                    <a:lumMod val="50000"/>
                  </a:schemeClr>
                </a:solidFill>
                <a:latin typeface="Segoe Script" pitchFamily="34" charset="0"/>
              </a:rPr>
              <a:t>приобретает оболочку </a:t>
            </a:r>
            <a:r>
              <a:rPr lang="ru-RU" sz="1600" dirty="0">
                <a:solidFill>
                  <a:schemeClr val="bg1">
                    <a:lumMod val="95000"/>
                  </a:schemeClr>
                </a:solidFill>
                <a:latin typeface="Segoe Script" pitchFamily="34" charset="0"/>
              </a:rPr>
              <a:t>Ложного Эго. Эта </a:t>
            </a:r>
            <a:r>
              <a:rPr lang="ru-RU" sz="1600" dirty="0">
                <a:solidFill>
                  <a:schemeClr val="bg1">
                    <a:lumMod val="50000"/>
                  </a:schemeClr>
                </a:solidFill>
                <a:latin typeface="Segoe Script" pitchFamily="34" charset="0"/>
              </a:rPr>
              <a:t>оболочка</a:t>
            </a:r>
            <a:r>
              <a:rPr lang="ru-RU" sz="1600" dirty="0">
                <a:solidFill>
                  <a:schemeClr val="bg1">
                    <a:lumMod val="95000"/>
                  </a:schemeClr>
                </a:solidFill>
                <a:latin typeface="Segoe Script" pitchFamily="34" charset="0"/>
              </a:rPr>
              <a:t> </a:t>
            </a:r>
            <a:r>
              <a:rPr lang="ru-RU" sz="1600" dirty="0">
                <a:solidFill>
                  <a:schemeClr val="bg1">
                    <a:lumMod val="50000"/>
                  </a:schemeClr>
                </a:solidFill>
                <a:latin typeface="Segoe Script" pitchFamily="34" charset="0"/>
              </a:rPr>
              <a:t>скрывает </a:t>
            </a:r>
            <a:r>
              <a:rPr lang="ru-RU" sz="1600" dirty="0">
                <a:solidFill>
                  <a:schemeClr val="bg1">
                    <a:lumMod val="95000"/>
                  </a:schemeClr>
                </a:solidFill>
                <a:latin typeface="Segoe Script" pitchFamily="34" charset="0"/>
              </a:rPr>
              <a:t>истинное знание о Боге и о душе. Старуха и есть олицетворение этой самой материальной оболочки.</a:t>
            </a:r>
          </a:p>
        </p:txBody>
      </p:sp>
    </p:spTree>
    <p:extLst>
      <p:ext uri="{BB962C8B-B14F-4D97-AF65-F5344CB8AC3E}">
        <p14:creationId xmlns:p14="http://schemas.microsoft.com/office/powerpoint/2010/main" val="3384282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91680" y="558975"/>
            <a:ext cx="4572000" cy="5355312"/>
          </a:xfrm>
          <a:prstGeom prst="rect">
            <a:avLst/>
          </a:prstGeom>
        </p:spPr>
        <p:txBody>
          <a:bodyPr>
            <a:spAutoFit/>
          </a:bodyPr>
          <a:lstStyle/>
          <a:p>
            <a:pPr lvl="0" algn="ctr"/>
            <a:r>
              <a:rPr lang="ru-RU" dirty="0">
                <a:solidFill>
                  <a:schemeClr val="accent2">
                    <a:lumMod val="75000"/>
                  </a:schemeClr>
                </a:solidFill>
                <a:latin typeface="Segoe Script" pitchFamily="34" charset="0"/>
              </a:rPr>
              <a:t>Еще действующим лицом в сказке является рыбка. Золотая рыбка в ведической культуре олицетворяет Бога. В сказке описан крах Истинной души (старика), которая попала во власть материального Эго. Бог (золотая рыбка) приходит на помощь душе, желая помочь ей выбраться из могущественного океана материальной жизни (море). Душа, которая находится под властью Ложного Эго (старухи), вместо того, чтобы услышать голос своего разума, пытается получить от Бога только материальные блага. А ведь истинное благо – это духовная жизнь.</a:t>
            </a:r>
          </a:p>
        </p:txBody>
      </p:sp>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t="7227" r="1402" b="7165"/>
          <a:stretch/>
        </p:blipFill>
        <p:spPr>
          <a:xfrm>
            <a:off x="6263680" y="4221087"/>
            <a:ext cx="2471105" cy="2145529"/>
          </a:xfrm>
          <a:prstGeom prst="rect">
            <a:avLst/>
          </a:prstGeom>
          <a:ln>
            <a:noFill/>
          </a:ln>
          <a:effectLst>
            <a:softEdge rad="112500"/>
          </a:effectLst>
        </p:spPr>
      </p:pic>
    </p:spTree>
    <p:extLst>
      <p:ext uri="{BB962C8B-B14F-4D97-AF65-F5344CB8AC3E}">
        <p14:creationId xmlns:p14="http://schemas.microsoft.com/office/powerpoint/2010/main" val="553196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95536" y="548680"/>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75294" y="670807"/>
            <a:ext cx="3332810" cy="646331"/>
          </a:xfrm>
          <a:prstGeom prst="rect">
            <a:avLst/>
          </a:prstGeom>
          <a:noFill/>
        </p:spPr>
        <p:txBody>
          <a:bodyPr wrap="square" rtlCol="0">
            <a:spAutoFit/>
          </a:bodyPr>
          <a:lstStyle/>
          <a:p>
            <a:pPr algn="ctr"/>
            <a:r>
              <a:rPr lang="ru-RU" dirty="0">
                <a:solidFill>
                  <a:schemeClr val="accent6">
                    <a:lumMod val="50000"/>
                  </a:schemeClr>
                </a:solidFill>
              </a:rPr>
              <a:t>Сказка о Попе и </a:t>
            </a:r>
          </a:p>
          <a:p>
            <a:pPr algn="ctr"/>
            <a:r>
              <a:rPr lang="ru-RU" dirty="0">
                <a:solidFill>
                  <a:schemeClr val="accent6">
                    <a:lumMod val="50000"/>
                  </a:schemeClr>
                </a:solidFill>
              </a:rPr>
              <a:t>работнике его </a:t>
            </a:r>
            <a:r>
              <a:rPr lang="ru-RU" dirty="0" err="1">
                <a:solidFill>
                  <a:schemeClr val="accent6">
                    <a:lumMod val="50000"/>
                  </a:schemeClr>
                </a:solidFill>
              </a:rPr>
              <a:t>Балде</a:t>
            </a:r>
            <a:endParaRPr lang="ru-RU" dirty="0">
              <a:solidFill>
                <a:schemeClr val="accent6">
                  <a:lumMod val="50000"/>
                </a:schemeClr>
              </a:solidFill>
            </a:endParaRP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1760" y="1556792"/>
            <a:ext cx="3448151" cy="4447314"/>
          </a:xfrm>
          <a:prstGeom prst="rect">
            <a:avLst/>
          </a:prstGeom>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Tree>
    <p:extLst>
      <p:ext uri="{BB962C8B-B14F-4D97-AF65-F5344CB8AC3E}">
        <p14:creationId xmlns:p14="http://schemas.microsoft.com/office/powerpoint/2010/main" val="1082235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27584" y="620688"/>
            <a:ext cx="3969613" cy="923330"/>
          </a:xfrm>
          <a:prstGeom prst="rect">
            <a:avLst/>
          </a:prstGeom>
          <a:noFill/>
        </p:spPr>
        <p:txBody>
          <a:bodyPr wrap="none" lIns="91440" tIns="45720" rIns="91440" bIns="45720">
            <a:spAutoFit/>
          </a:bodyPr>
          <a:lstStyle/>
          <a:p>
            <a:pPr algn="ctr"/>
            <a:r>
              <a:rPr lang="ru-RU" sz="54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Содержание</a:t>
            </a:r>
          </a:p>
        </p:txBody>
      </p:sp>
      <p:sp>
        <p:nvSpPr>
          <p:cNvPr id="5" name="TextBox 4"/>
          <p:cNvSpPr txBox="1"/>
          <p:nvPr/>
        </p:nvSpPr>
        <p:spPr>
          <a:xfrm>
            <a:off x="1331640" y="1772816"/>
            <a:ext cx="5832648" cy="3416320"/>
          </a:xfrm>
          <a:prstGeom prst="rect">
            <a:avLst/>
          </a:prstGeom>
          <a:noFill/>
        </p:spPr>
        <p:txBody>
          <a:bodyPr wrap="square" rtlCol="0">
            <a:spAutoFit/>
          </a:bodyPr>
          <a:lstStyle/>
          <a:p>
            <a:pPr marL="342900" indent="-342900">
              <a:buAutoNum type="arabicPeriod"/>
            </a:pPr>
            <a:r>
              <a:rPr lang="ru-RU" dirty="0"/>
              <a:t>Биография А. С. Пушкина………………………………...........3</a:t>
            </a:r>
          </a:p>
          <a:p>
            <a:pPr marL="342900" indent="-342900">
              <a:buAutoNum type="arabicPeriod"/>
            </a:pPr>
            <a:r>
              <a:rPr lang="ru-RU" dirty="0"/>
              <a:t>Обзор Произведений………………………………………………11</a:t>
            </a:r>
          </a:p>
          <a:p>
            <a:pPr marL="285750" indent="-285750">
              <a:buFont typeface="Arial" pitchFamily="34" charset="0"/>
              <a:buChar char="•"/>
            </a:pPr>
            <a:r>
              <a:rPr lang="ru-RU" dirty="0"/>
              <a:t>       Сказка о Царе </a:t>
            </a:r>
            <a:r>
              <a:rPr lang="ru-RU" dirty="0" err="1"/>
              <a:t>Салтане</a:t>
            </a:r>
            <a:r>
              <a:rPr lang="ru-RU" dirty="0"/>
              <a:t>……………………………………....12</a:t>
            </a:r>
          </a:p>
          <a:p>
            <a:pPr marL="285750" indent="-285750">
              <a:buFont typeface="Arial" pitchFamily="34" charset="0"/>
              <a:buChar char="•"/>
            </a:pPr>
            <a:r>
              <a:rPr lang="ru-RU" dirty="0"/>
              <a:t>Сказка о рыбаке и рыбке………………………………………….15</a:t>
            </a:r>
          </a:p>
          <a:p>
            <a:pPr marL="285750" indent="-285750">
              <a:buFont typeface="Arial" pitchFamily="34" charset="0"/>
              <a:buChar char="•"/>
            </a:pPr>
            <a:r>
              <a:rPr lang="ru-RU" dirty="0"/>
              <a:t>Сказка о попе и работнике его </a:t>
            </a:r>
            <a:r>
              <a:rPr lang="ru-RU" dirty="0" err="1"/>
              <a:t>Балде</a:t>
            </a:r>
            <a:r>
              <a:rPr lang="ru-RU" dirty="0"/>
              <a:t>………………………19</a:t>
            </a:r>
          </a:p>
          <a:p>
            <a:pPr marL="285750" indent="-285750">
              <a:buFont typeface="Arial" pitchFamily="34" charset="0"/>
              <a:buChar char="•"/>
            </a:pPr>
            <a:r>
              <a:rPr lang="ru-RU" dirty="0"/>
              <a:t>Сказка о мертвой царевне и семи богатырях………….22</a:t>
            </a:r>
          </a:p>
          <a:p>
            <a:pPr marL="285750" indent="-285750">
              <a:buFont typeface="Arial" pitchFamily="34" charset="0"/>
              <a:buChar char="•"/>
            </a:pPr>
            <a:r>
              <a:rPr lang="ru-RU" dirty="0"/>
              <a:t>Сказка о медведихе…………………………………………………..26</a:t>
            </a:r>
          </a:p>
          <a:p>
            <a:pPr marL="285750" indent="-285750">
              <a:buFont typeface="Arial" pitchFamily="34" charset="0"/>
              <a:buChar char="•"/>
            </a:pPr>
            <a:r>
              <a:rPr lang="ru-RU" dirty="0"/>
              <a:t>Поэма «Руслан и Людмила»……………………………………..30</a:t>
            </a:r>
          </a:p>
          <a:p>
            <a:pPr marL="285750" indent="-285750">
              <a:buFont typeface="Arial" pitchFamily="34" charset="0"/>
              <a:buChar char="•"/>
            </a:pPr>
            <a:r>
              <a:rPr lang="ru-RU" dirty="0"/>
              <a:t>Сказка о золотом петушке…………………………………………35</a:t>
            </a:r>
          </a:p>
          <a:p>
            <a:pPr marL="285750" indent="-285750">
              <a:buFont typeface="Arial" pitchFamily="34" charset="0"/>
              <a:buChar char="•"/>
            </a:pPr>
            <a:r>
              <a:rPr lang="ru-RU"/>
              <a:t>«Жених</a:t>
            </a:r>
            <a:r>
              <a:rPr lang="ru-RU" dirty="0"/>
              <a:t>»……………………………………………………………………..40</a:t>
            </a:r>
          </a:p>
          <a:p>
            <a:pPr marL="285750" indent="-285750">
              <a:buFont typeface="Arial" pitchFamily="34" charset="0"/>
              <a:buChar char="•"/>
            </a:pPr>
            <a:r>
              <a:rPr lang="ru-RU" dirty="0"/>
              <a:t>«Песнь о вещем Олеге»…………………………………………….43</a:t>
            </a:r>
          </a:p>
          <a:p>
            <a:pPr marL="285750" indent="-285750">
              <a:buFont typeface="Arial" pitchFamily="34" charset="0"/>
              <a:buChar char="•"/>
            </a:pPr>
            <a:r>
              <a:rPr lang="ru-RU" dirty="0"/>
              <a:t>Тестовые задания………………………………………………………46</a:t>
            </a:r>
          </a:p>
        </p:txBody>
      </p:sp>
    </p:spTree>
    <p:extLst>
      <p:ext uri="{BB962C8B-B14F-4D97-AF65-F5344CB8AC3E}">
        <p14:creationId xmlns:p14="http://schemas.microsoft.com/office/powerpoint/2010/main" val="1316690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3648" y="718820"/>
            <a:ext cx="4462117" cy="5478423"/>
          </a:xfrm>
          <a:prstGeom prst="rect">
            <a:avLst/>
          </a:prstGeom>
        </p:spPr>
        <p:txBody>
          <a:bodyPr wrap="square">
            <a:spAutoFit/>
          </a:bodyPr>
          <a:lstStyle/>
          <a:p>
            <a:pPr lvl="0" algn="ctr"/>
            <a:r>
              <a:rPr lang="ru-RU" sz="1400" dirty="0">
                <a:solidFill>
                  <a:schemeClr val="accent6">
                    <a:lumMod val="50000"/>
                  </a:schemeClr>
                </a:solidFill>
                <a:latin typeface="Segoe Script" pitchFamily="34" charset="0"/>
              </a:rPr>
              <a:t>Сам смысл сказки, где персонажи являются собирательными образами и обладают типичными субъективными качествами ясен и понятен каждому.</a:t>
            </a:r>
          </a:p>
          <a:p>
            <a:pPr lvl="0" algn="ctr"/>
            <a:r>
              <a:rPr lang="ru-RU" sz="1400" dirty="0" err="1">
                <a:solidFill>
                  <a:schemeClr val="accent6">
                    <a:lumMod val="50000"/>
                  </a:schemeClr>
                </a:solidFill>
                <a:latin typeface="Segoe Script" pitchFamily="34" charset="0"/>
              </a:rPr>
              <a:t>Балда</a:t>
            </a:r>
            <a:r>
              <a:rPr lang="ru-RU" sz="1400" dirty="0">
                <a:solidFill>
                  <a:schemeClr val="accent6">
                    <a:lumMod val="50000"/>
                  </a:schemeClr>
                </a:solidFill>
                <a:latin typeface="Segoe Script" pitchFamily="34" charset="0"/>
              </a:rPr>
              <a:t> – типичный представитель народа, простой русский мужик с типовыми личностными качествами присущими подавляющему большинству: усердный трудяга, исполнительный неприхотливый, сметливый.</a:t>
            </a:r>
          </a:p>
          <a:p>
            <a:pPr lvl="0" algn="ctr"/>
            <a:r>
              <a:rPr lang="ru-RU" sz="1400" dirty="0">
                <a:solidFill>
                  <a:schemeClr val="accent6">
                    <a:lumMod val="50000"/>
                  </a:schemeClr>
                </a:solidFill>
                <a:latin typeface="Segoe Script" pitchFamily="34" charset="0"/>
              </a:rPr>
              <a:t>ПОП – типичный представитель духовной власти на Руси обладающий типичными для данного персонажа личностными качествами: хитрость, продажность (всюду ищущий выгоду) и </a:t>
            </a:r>
            <a:r>
              <a:rPr lang="ru-RU" sz="1400" dirty="0" err="1">
                <a:solidFill>
                  <a:schemeClr val="accent6">
                    <a:lumMod val="50000"/>
                  </a:schemeClr>
                </a:solidFill>
                <a:latin typeface="Segoe Script" pitchFamily="34" charset="0"/>
              </a:rPr>
              <a:t>пр</a:t>
            </a:r>
            <a:r>
              <a:rPr lang="ru-RU" sz="1400" dirty="0">
                <a:solidFill>
                  <a:schemeClr val="accent6">
                    <a:lumMod val="50000"/>
                  </a:schemeClr>
                </a:solidFill>
                <a:latin typeface="Segoe Script" pitchFamily="34" charset="0"/>
              </a:rPr>
              <a:t>… Дабы не быть голословным сошлюсь на словарь Даля который наряду с определениями слов, для пояснения их и раскрытия многогранности слова давал и типичные часто употребляемые высказывания и народные поговорки.</a:t>
            </a:r>
          </a:p>
          <a:p>
            <a:pPr lvl="0" algn="ctr"/>
            <a:r>
              <a:rPr lang="ru-RU" sz="1400" dirty="0">
                <a:solidFill>
                  <a:schemeClr val="accent6">
                    <a:lumMod val="50000"/>
                  </a:schemeClr>
                </a:solidFill>
                <a:latin typeface="Segoe Script" pitchFamily="34" charset="0"/>
              </a:rPr>
              <a:t>Бес – собирательный образ нечистой силы в христианстве аналог демона, сатаны</a:t>
            </a:r>
            <a:r>
              <a:rPr lang="ru-RU" sz="1400" dirty="0">
                <a:solidFill>
                  <a:prstClr val="black"/>
                </a:solidFill>
                <a:latin typeface="Segoe Script" pitchFamily="34" charset="0"/>
              </a:rPr>
              <a:t>.</a:t>
            </a:r>
            <a:endParaRPr lang="ru-RU" sz="1400" dirty="0">
              <a:latin typeface="Segoe Script" pitchFamily="34"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3777" y="476672"/>
            <a:ext cx="3242719" cy="2376264"/>
          </a:xfrm>
          <a:prstGeom prst="rect">
            <a:avLst/>
          </a:prstGeom>
        </p:spPr>
      </p:pic>
    </p:spTree>
    <p:extLst>
      <p:ext uri="{BB962C8B-B14F-4D97-AF65-F5344CB8AC3E}">
        <p14:creationId xmlns:p14="http://schemas.microsoft.com/office/powerpoint/2010/main" val="2282642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55576" y="692696"/>
            <a:ext cx="4572000" cy="2862322"/>
          </a:xfrm>
          <a:prstGeom prst="rect">
            <a:avLst/>
          </a:prstGeom>
        </p:spPr>
        <p:txBody>
          <a:bodyPr>
            <a:spAutoFit/>
          </a:bodyPr>
          <a:lstStyle/>
          <a:p>
            <a:pPr lvl="0" algn="ctr"/>
            <a:r>
              <a:rPr lang="ru-RU" dirty="0">
                <a:solidFill>
                  <a:schemeClr val="accent6">
                    <a:lumMod val="50000"/>
                  </a:schemeClr>
                </a:solidFill>
                <a:cs typeface="Narkisim" pitchFamily="34" charset="-79"/>
              </a:rPr>
              <a:t>Сказка о ленивом попе и веселом и трудолюбивом </a:t>
            </a:r>
            <a:r>
              <a:rPr lang="ru-RU" dirty="0" err="1">
                <a:solidFill>
                  <a:schemeClr val="accent6">
                    <a:lumMod val="50000"/>
                  </a:schemeClr>
                </a:solidFill>
                <a:cs typeface="Narkisim" pitchFamily="34" charset="-79"/>
              </a:rPr>
              <a:t>Балде</a:t>
            </a:r>
            <a:r>
              <a:rPr lang="ru-RU" dirty="0">
                <a:solidFill>
                  <a:schemeClr val="accent6">
                    <a:lumMod val="50000"/>
                  </a:schemeClr>
                </a:solidFill>
                <a:cs typeface="Narkisim" pitchFamily="34" charset="-79"/>
              </a:rPr>
              <a:t> Поп желает найти работника, которому не надо платить деньги. </a:t>
            </a:r>
            <a:r>
              <a:rPr lang="ru-RU" dirty="0" err="1">
                <a:solidFill>
                  <a:schemeClr val="accent6">
                    <a:lumMod val="50000"/>
                  </a:schemeClr>
                </a:solidFill>
                <a:cs typeface="Narkisim" pitchFamily="34" charset="-79"/>
              </a:rPr>
              <a:t>Балда</a:t>
            </a:r>
            <a:r>
              <a:rPr lang="ru-RU" dirty="0">
                <a:solidFill>
                  <a:schemeClr val="accent6">
                    <a:lumMod val="50000"/>
                  </a:schemeClr>
                </a:solidFill>
                <a:cs typeface="Narkisim" pitchFamily="34" charset="-79"/>
              </a:rPr>
              <a:t> соглашается работать за три щелчка. В конце сказки поп получает эти щелчки и лишается ума. Зло в лице ленивого и жадного попа. Добро в лице веселого и трудолюбивого </a:t>
            </a:r>
            <a:r>
              <a:rPr lang="ru-RU" dirty="0" err="1">
                <a:solidFill>
                  <a:schemeClr val="accent6">
                    <a:lumMod val="50000"/>
                  </a:schemeClr>
                </a:solidFill>
                <a:cs typeface="Narkisim" pitchFamily="34" charset="-79"/>
              </a:rPr>
              <a:t>Балды</a:t>
            </a:r>
            <a:r>
              <a:rPr lang="ru-RU" dirty="0">
                <a:solidFill>
                  <a:schemeClr val="accent6">
                    <a:lumMod val="50000"/>
                  </a:schemeClr>
                </a:solidFill>
                <a:cs typeface="Narkisim" pitchFamily="34" charset="-79"/>
              </a:rPr>
              <a:t>. Сказка учит не жить за чужой счет, быть трудолюбивым и щедрым. </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4014046"/>
            <a:ext cx="3552825" cy="2600325"/>
          </a:xfrm>
          <a:prstGeom prst="rect">
            <a:avLst/>
          </a:prstGeom>
        </p:spPr>
      </p:pic>
      <p:pic>
        <p:nvPicPr>
          <p:cNvPr id="4" name="Рисунок 3"/>
          <p:cNvPicPr>
            <a:picLocks noChangeAspect="1"/>
          </p:cNvPicPr>
          <p:nvPr/>
        </p:nvPicPr>
        <p:blipFill rotWithShape="1">
          <a:blip r:embed="rId3" cstate="print">
            <a:extLst>
              <a:ext uri="{28A0092B-C50C-407E-A947-70E740481C1C}">
                <a14:useLocalDpi xmlns:a14="http://schemas.microsoft.com/office/drawing/2010/main" val="0"/>
              </a:ext>
            </a:extLst>
          </a:blip>
          <a:srcRect l="1" r="2283" b="4500"/>
          <a:stretch/>
        </p:blipFill>
        <p:spPr>
          <a:xfrm>
            <a:off x="5327576" y="3789040"/>
            <a:ext cx="3165877" cy="2320556"/>
          </a:xfrm>
          <a:prstGeom prst="rect">
            <a:avLst/>
          </a:prstGeom>
        </p:spPr>
      </p:pic>
    </p:spTree>
    <p:extLst>
      <p:ext uri="{BB962C8B-B14F-4D97-AF65-F5344CB8AC3E}">
        <p14:creationId xmlns:p14="http://schemas.microsoft.com/office/powerpoint/2010/main" val="1855759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23528" y="548680"/>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23728" y="670807"/>
            <a:ext cx="2880320" cy="646331"/>
          </a:xfrm>
          <a:prstGeom prst="rect">
            <a:avLst/>
          </a:prstGeom>
          <a:noFill/>
        </p:spPr>
        <p:txBody>
          <a:bodyPr wrap="square" rtlCol="0">
            <a:spAutoFit/>
          </a:bodyPr>
          <a:lstStyle/>
          <a:p>
            <a:pPr algn="ctr"/>
            <a:r>
              <a:rPr lang="ru-RU" dirty="0">
                <a:solidFill>
                  <a:schemeClr val="accent2">
                    <a:lumMod val="50000"/>
                  </a:schemeClr>
                </a:solidFill>
              </a:rPr>
              <a:t>Сказка о мертвой царевне и семи богатырях</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277960">
            <a:off x="2530603" y="1717549"/>
            <a:ext cx="3270691" cy="4233905"/>
          </a:xfrm>
          <a:prstGeom prst="rect">
            <a:avLst/>
          </a:prstGeom>
          <a:scene3d>
            <a:camera prst="orthographicFront"/>
            <a:lightRig rig="threePt" dir="t"/>
          </a:scene3d>
          <a:sp3d>
            <a:bevelT w="101600" prst="riblet"/>
          </a:sp3d>
        </p:spPr>
      </p:pic>
    </p:spTree>
    <p:extLst>
      <p:ext uri="{BB962C8B-B14F-4D97-AF65-F5344CB8AC3E}">
        <p14:creationId xmlns:p14="http://schemas.microsoft.com/office/powerpoint/2010/main" val="1886908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rot="21047782">
            <a:off x="1487386" y="954027"/>
            <a:ext cx="4572000" cy="5016758"/>
          </a:xfrm>
          <a:prstGeom prst="rect">
            <a:avLst/>
          </a:prstGeom>
          <a:ln/>
        </p:spPr>
        <p:style>
          <a:lnRef idx="1">
            <a:schemeClr val="accent6"/>
          </a:lnRef>
          <a:fillRef idx="2">
            <a:schemeClr val="accent6"/>
          </a:fillRef>
          <a:effectRef idx="1">
            <a:schemeClr val="accent6"/>
          </a:effectRef>
          <a:fontRef idx="minor">
            <a:schemeClr val="dk1"/>
          </a:fontRef>
        </p:style>
        <p:txBody>
          <a:bodyPr>
            <a:spAutoFit/>
            <a:scene3d>
              <a:camera prst="isometricOffAxis1Right"/>
              <a:lightRig rig="threePt" dir="t"/>
            </a:scene3d>
          </a:bodyPr>
          <a:lstStyle/>
          <a:p>
            <a:r>
              <a:rPr lang="ru-RU" sz="2000" dirty="0">
                <a:solidFill>
                  <a:schemeClr val="accent2">
                    <a:lumMod val="50000"/>
                  </a:schemeClr>
                </a:solidFill>
                <a:latin typeface="Dotum" pitchFamily="34" charset="-127"/>
                <a:ea typeface="Dotum" pitchFamily="34" charset="-127"/>
              </a:rPr>
              <a:t>Сказка Пушкина, несмотря на кажущуюся внешнюю простоту, свойственную всему творчеству поэта, является глубокой по смыслу и сложной по психологической насыщенности. Юной царевне автор противопоставляет злую мачеху.</a:t>
            </a:r>
          </a:p>
          <a:p>
            <a:r>
              <a:rPr lang="ru-RU" sz="2000" dirty="0">
                <a:solidFill>
                  <a:schemeClr val="accent2">
                    <a:lumMod val="50000"/>
                  </a:schemeClr>
                </a:solidFill>
                <a:latin typeface="Dotum" pitchFamily="34" charset="-127"/>
                <a:ea typeface="Dotum" pitchFamily="34" charset="-127"/>
              </a:rPr>
              <a:t>Молодую девушку поэт рисует доброй, кроткой, трудолюбивой и беззащитной. Ее внешняя красота соответствует красоте внутренней. Трудно ей жить в мире, где есть зависть, зло и обман.</a:t>
            </a: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84168" y="404664"/>
            <a:ext cx="2944327" cy="2520280"/>
          </a:xfrm>
          <a:prstGeom prst="rect">
            <a:avLst/>
          </a:prstGeom>
          <a:ln>
            <a:noFill/>
          </a:ln>
          <a:effectLst>
            <a:softEdge rad="112500"/>
          </a:effectLst>
        </p:spPr>
      </p:pic>
    </p:spTree>
    <p:extLst>
      <p:ext uri="{BB962C8B-B14F-4D97-AF65-F5344CB8AC3E}">
        <p14:creationId xmlns:p14="http://schemas.microsoft.com/office/powerpoint/2010/main" val="3874181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5656" y="764704"/>
            <a:ext cx="4572000" cy="3693319"/>
          </a:xfrm>
          <a:prstGeom prst="rect">
            <a:avLst/>
          </a:prstGeom>
          <a:scene3d>
            <a:camera prst="isometricOffAxis1Right"/>
            <a:lightRig rig="threePt" dir="t"/>
          </a:scene3d>
        </p:spPr>
        <p:style>
          <a:lnRef idx="1">
            <a:schemeClr val="accent6"/>
          </a:lnRef>
          <a:fillRef idx="2">
            <a:schemeClr val="accent6"/>
          </a:fillRef>
          <a:effectRef idx="1">
            <a:schemeClr val="accent6"/>
          </a:effectRef>
          <a:fontRef idx="minor">
            <a:schemeClr val="dk1"/>
          </a:fontRef>
        </p:style>
        <p:txBody>
          <a:bodyPr>
            <a:spAutoFit/>
          </a:bodyPr>
          <a:lstStyle/>
          <a:p>
            <a:pPr lvl="0" algn="ctr"/>
            <a:r>
              <a:rPr lang="ru-RU" dirty="0">
                <a:solidFill>
                  <a:schemeClr val="accent2">
                    <a:lumMod val="50000"/>
                  </a:schemeClr>
                </a:solidFill>
                <a:latin typeface="Dotum" pitchFamily="34" charset="-127"/>
                <a:ea typeface="Dotum" pitchFamily="34" charset="-127"/>
              </a:rPr>
              <a:t>Совсем иной предстает перед нами царица-мачеха. Она тоже красавица, но «гневлива», и ревнива, и завистлива.</a:t>
            </a:r>
          </a:p>
          <a:p>
            <a:pPr lvl="0" algn="ctr"/>
            <a:endParaRPr lang="ru-RU" dirty="0">
              <a:solidFill>
                <a:schemeClr val="accent2">
                  <a:lumMod val="50000"/>
                </a:schemeClr>
              </a:solidFill>
              <a:latin typeface="Dotum" pitchFamily="34" charset="-127"/>
              <a:ea typeface="Dotum" pitchFamily="34" charset="-127"/>
            </a:endParaRPr>
          </a:p>
          <a:p>
            <a:pPr lvl="0" algn="ctr"/>
            <a:r>
              <a:rPr lang="ru-RU" dirty="0">
                <a:solidFill>
                  <a:schemeClr val="accent2">
                    <a:lumMod val="50000"/>
                  </a:schemeClr>
                </a:solidFill>
                <a:latin typeface="Dotum" pitchFamily="34" charset="-127"/>
                <a:ea typeface="Dotum" pitchFamily="34" charset="-127"/>
              </a:rPr>
              <a:t>Мысль о том, что красота внешняя — ничто без </a:t>
            </a:r>
            <a:r>
              <a:rPr lang="ru-RU" dirty="0" err="1">
                <a:solidFill>
                  <a:schemeClr val="accent2">
                    <a:lumMod val="50000"/>
                  </a:schemeClr>
                </a:solidFill>
                <a:latin typeface="Dotum" pitchFamily="34" charset="-127"/>
                <a:ea typeface="Dotum" pitchFamily="34" charset="-127"/>
              </a:rPr>
              <a:t>красты</a:t>
            </a:r>
            <a:r>
              <a:rPr lang="ru-RU" dirty="0">
                <a:solidFill>
                  <a:schemeClr val="accent2">
                    <a:lumMod val="50000"/>
                  </a:schemeClr>
                </a:solidFill>
                <a:latin typeface="Dotum" pitchFamily="34" charset="-127"/>
                <a:ea typeface="Dotum" pitchFamily="34" charset="-127"/>
              </a:rPr>
              <a:t> внутренней, пронизывает всю сказку. Молодую царевну многие любили. Возникает вопрос, почему же они не спасли ее. Да потому, что только королевич Елисей любил ее по-настоящему, искренне и преданно.</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4128" y="4112976"/>
            <a:ext cx="3007219" cy="2253320"/>
          </a:xfrm>
          <a:prstGeom prst="rect">
            <a:avLst/>
          </a:prstGeom>
          <a:scene3d>
            <a:camera prst="isometricOffAxis2Left"/>
            <a:lightRig rig="threePt" dir="t"/>
          </a:scene3d>
        </p:spPr>
      </p:pic>
    </p:spTree>
    <p:extLst>
      <p:ext uri="{BB962C8B-B14F-4D97-AF65-F5344CB8AC3E}">
        <p14:creationId xmlns:p14="http://schemas.microsoft.com/office/powerpoint/2010/main" val="42263657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абличка 2"/>
          <p:cNvSpPr/>
          <p:nvPr/>
        </p:nvSpPr>
        <p:spPr>
          <a:xfrm>
            <a:off x="2123728" y="2780928"/>
            <a:ext cx="6408712" cy="3312367"/>
          </a:xfrm>
          <a:prstGeom prst="plaqu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sp>
        <p:nvSpPr>
          <p:cNvPr id="2" name="Прямоугольник 1"/>
          <p:cNvSpPr/>
          <p:nvPr/>
        </p:nvSpPr>
        <p:spPr>
          <a:xfrm>
            <a:off x="2173449" y="3212976"/>
            <a:ext cx="6336704" cy="2800767"/>
          </a:xfrm>
          <a:prstGeom prst="rect">
            <a:avLst/>
          </a:prstGeom>
        </p:spPr>
        <p:txBody>
          <a:bodyPr wrap="square">
            <a:spAutoFit/>
          </a:bodyPr>
          <a:lstStyle/>
          <a:p>
            <a:pPr lvl="0" algn="ctr"/>
            <a:r>
              <a:rPr lang="ru-RU" sz="1600" dirty="0">
                <a:solidFill>
                  <a:schemeClr val="accent2">
                    <a:lumMod val="50000"/>
                  </a:schemeClr>
                </a:solidFill>
              </a:rPr>
              <a:t>Действительно, обратимся к сказке. Правдивое зеркальце невольно выдавало царевну. Один раз пожалевшая девушку Чернавка тоже оказалась способной на предательство. А доброта и сердечность лесных братьев были лишены настоящей глубины.</a:t>
            </a:r>
          </a:p>
          <a:p>
            <a:pPr lvl="0" algn="ctr"/>
            <a:r>
              <a:rPr lang="ru-RU" sz="1600" dirty="0">
                <a:solidFill>
                  <a:schemeClr val="accent2">
                    <a:lumMod val="50000"/>
                  </a:schemeClr>
                </a:solidFill>
              </a:rPr>
              <a:t>Верная любовь королевича Елисея спасает царевну, пробуждая ее от вечного сна.</a:t>
            </a:r>
          </a:p>
          <a:p>
            <a:pPr lvl="0" algn="ctr"/>
            <a:r>
              <a:rPr lang="ru-RU" sz="1600" dirty="0">
                <a:solidFill>
                  <a:schemeClr val="accent2">
                    <a:lumMod val="50000"/>
                  </a:schemeClr>
                </a:solidFill>
              </a:rPr>
              <a:t>Зло, утверждает поэт, не всесильно, оно терпит поражение.</a:t>
            </a:r>
          </a:p>
          <a:p>
            <a:pPr lvl="0" algn="ctr"/>
            <a:r>
              <a:rPr lang="ru-RU" sz="1600" dirty="0">
                <a:solidFill>
                  <a:schemeClr val="accent2">
                    <a:lumMod val="50000"/>
                  </a:schemeClr>
                </a:solidFill>
              </a:rPr>
              <a:t>Злая царица-мачеха, хоть «умом и всем взяла», не уверена в себе. Поэтому и в зеркальце она нуждается постоянно. Умирает цари-</a:t>
            </a:r>
            <a:r>
              <a:rPr lang="ru-RU" sz="1600" dirty="0" err="1">
                <a:solidFill>
                  <a:schemeClr val="accent2">
                    <a:lumMod val="50000"/>
                  </a:schemeClr>
                </a:solidFill>
              </a:rPr>
              <a:t>ца</a:t>
            </a:r>
            <a:r>
              <a:rPr lang="ru-RU" sz="1600" dirty="0">
                <a:solidFill>
                  <a:schemeClr val="accent2">
                    <a:lumMod val="50000"/>
                  </a:schemeClr>
                </a:solidFill>
              </a:rPr>
              <a:t>-мачеха от зависти и тоски. Так Пушкин показал внутреннюю несостоятельность и обреченность зла.</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692696"/>
            <a:ext cx="2915816" cy="1947491"/>
          </a:xfrm>
          <a:prstGeom prst="rect">
            <a:avLst/>
          </a:prstGeom>
        </p:spPr>
      </p:pic>
    </p:spTree>
    <p:extLst>
      <p:ext uri="{BB962C8B-B14F-4D97-AF65-F5344CB8AC3E}">
        <p14:creationId xmlns:p14="http://schemas.microsoft.com/office/powerpoint/2010/main" val="261613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95536" y="620688"/>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7744" y="908720"/>
            <a:ext cx="2952328" cy="400110"/>
          </a:xfrm>
          <a:prstGeom prst="rect">
            <a:avLst/>
          </a:prstGeom>
          <a:noFill/>
        </p:spPr>
        <p:txBody>
          <a:bodyPr wrap="square" rtlCol="0">
            <a:spAutoFit/>
          </a:bodyPr>
          <a:lstStyle/>
          <a:p>
            <a:pPr algn="ctr"/>
            <a:r>
              <a:rPr lang="ru-RU" sz="2000" dirty="0">
                <a:solidFill>
                  <a:srgbClr val="C00000"/>
                </a:solidFill>
                <a:latin typeface="Arial" pitchFamily="34" charset="0"/>
                <a:cs typeface="Arial" pitchFamily="34" charset="0"/>
              </a:rPr>
              <a:t>Сказка о медведихе</a:t>
            </a:r>
          </a:p>
        </p:txBody>
      </p:sp>
      <p:pic>
        <p:nvPicPr>
          <p:cNvPr id="3" name="Рисунок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2134" y="2204864"/>
            <a:ext cx="2760860" cy="3744416"/>
          </a:xfrm>
          <a:prstGeom prst="rect">
            <a:avLst/>
          </a:prstGeom>
        </p:spPr>
      </p:pic>
    </p:spTree>
    <p:extLst>
      <p:ext uri="{BB962C8B-B14F-4D97-AF65-F5344CB8AC3E}">
        <p14:creationId xmlns:p14="http://schemas.microsoft.com/office/powerpoint/2010/main" val="27789142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9444" y="861199"/>
            <a:ext cx="4572000" cy="5262979"/>
          </a:xfrm>
          <a:prstGeom prst="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a:spAutoFit/>
          </a:bodyPr>
          <a:lstStyle/>
          <a:p>
            <a:pPr lvl="0" algn="ctr"/>
            <a:r>
              <a:rPr lang="ru-RU" sz="2400" b="1" dirty="0">
                <a:solidFill>
                  <a:srgbClr val="C00000"/>
                </a:solidFill>
              </a:rPr>
              <a:t>"Сказка о медведихе" - Это неоконченная сказка Александра Пушкина, написанная им осенью 1830 г. в Болдине ( и напечатанная в 1855 г.). Лучший образец подлинно народного стиля. Народный источник сказки не найден; возможно, что сюжет ее целиком принадлежит Пушкину. По стилю и стиху сказка приближается к народной песне или причитанию.</a:t>
            </a: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4087" y="548680"/>
            <a:ext cx="3433645" cy="5544616"/>
          </a:xfrm>
          <a:prstGeom prst="rect">
            <a:avLst/>
          </a:prstGeom>
        </p:spPr>
      </p:pic>
    </p:spTree>
    <p:extLst>
      <p:ext uri="{BB962C8B-B14F-4D97-AF65-F5344CB8AC3E}">
        <p14:creationId xmlns:p14="http://schemas.microsoft.com/office/powerpoint/2010/main" val="1757343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 двумя скругленными противолежащими углами 2"/>
          <p:cNvSpPr/>
          <p:nvPr/>
        </p:nvSpPr>
        <p:spPr>
          <a:xfrm>
            <a:off x="1583934" y="548680"/>
            <a:ext cx="5454352" cy="5904656"/>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sp>
        <p:nvSpPr>
          <p:cNvPr id="2" name="Прямоугольник 1"/>
          <p:cNvSpPr/>
          <p:nvPr/>
        </p:nvSpPr>
        <p:spPr>
          <a:xfrm>
            <a:off x="1691680" y="710274"/>
            <a:ext cx="5454352" cy="5262979"/>
          </a:xfrm>
          <a:prstGeom prst="rect">
            <a:avLst/>
          </a:prstGeom>
        </p:spPr>
        <p:txBody>
          <a:bodyPr wrap="square">
            <a:spAutoFit/>
          </a:bodyPr>
          <a:lstStyle/>
          <a:p>
            <a:pPr lvl="0" algn="ctr"/>
            <a:r>
              <a:rPr lang="ru-RU" sz="1600" dirty="0">
                <a:solidFill>
                  <a:srgbClr val="C00000"/>
                </a:solidFill>
                <a:latin typeface="Gabriola" pitchFamily="82" charset="0"/>
              </a:rPr>
              <a:t>Кроме сурово-драматического описания гибели медведихи и трех медвежат, кроме поэтического, подлинно народного по стилю плача медведя по покойнице интересна кончающая отрывок характеристика зверей, пришедших на поминки. В них прекрасно выражена Пушкиным точка зрения угнетенного крестьянина: "Зайка бедненький, зайка серенький", это - "смерд", то есть мужик; еж - это "целовальник" (кабатчик): "все-то он щетинится"; дворянин, помещик изображен наиболее выразительно:</a:t>
            </a:r>
          </a:p>
          <a:p>
            <a:pPr lvl="0" algn="ctr"/>
            <a:endParaRPr lang="ru-RU" sz="1600" dirty="0">
              <a:solidFill>
                <a:srgbClr val="C00000"/>
              </a:solidFill>
              <a:latin typeface="Gabriola" pitchFamily="82" charset="0"/>
            </a:endParaRPr>
          </a:p>
          <a:p>
            <a:pPr lvl="0" algn="ctr"/>
            <a:r>
              <a:rPr lang="ru-RU" sz="1600" dirty="0">
                <a:solidFill>
                  <a:srgbClr val="C00000"/>
                </a:solidFill>
                <a:latin typeface="Gabriola" pitchFamily="82" charset="0"/>
              </a:rPr>
              <a:t>     Прибегал </a:t>
            </a:r>
            <a:r>
              <a:rPr lang="ru-RU" sz="1600" dirty="0" err="1">
                <a:solidFill>
                  <a:srgbClr val="C00000"/>
                </a:solidFill>
                <a:latin typeface="Gabriola" pitchFamily="82" charset="0"/>
              </a:rPr>
              <a:t>туто</a:t>
            </a:r>
            <a:r>
              <a:rPr lang="ru-RU" sz="1600" dirty="0">
                <a:solidFill>
                  <a:srgbClr val="C00000"/>
                </a:solidFill>
                <a:latin typeface="Gabriola" pitchFamily="82" charset="0"/>
              </a:rPr>
              <a:t> волк-дворянин,</a:t>
            </a:r>
          </a:p>
          <a:p>
            <a:pPr lvl="0" algn="ctr"/>
            <a:r>
              <a:rPr lang="ru-RU" sz="1600" dirty="0">
                <a:solidFill>
                  <a:srgbClr val="C00000"/>
                </a:solidFill>
                <a:latin typeface="Gabriola" pitchFamily="82" charset="0"/>
              </a:rPr>
              <a:t>     У него-то зубы </a:t>
            </a:r>
            <a:r>
              <a:rPr lang="ru-RU" sz="1600" dirty="0" err="1">
                <a:solidFill>
                  <a:srgbClr val="C00000"/>
                </a:solidFill>
                <a:latin typeface="Gabriola" pitchFamily="82" charset="0"/>
              </a:rPr>
              <a:t>закусливые</a:t>
            </a:r>
            <a:r>
              <a:rPr lang="ru-RU" sz="1600" dirty="0">
                <a:solidFill>
                  <a:srgbClr val="C00000"/>
                </a:solidFill>
                <a:latin typeface="Gabriola" pitchFamily="82" charset="0"/>
              </a:rPr>
              <a:t>,</a:t>
            </a:r>
          </a:p>
          <a:p>
            <a:pPr lvl="0" algn="ctr"/>
            <a:r>
              <a:rPr lang="ru-RU" sz="1600" dirty="0">
                <a:solidFill>
                  <a:srgbClr val="C00000"/>
                </a:solidFill>
                <a:latin typeface="Gabriola" pitchFamily="82" charset="0"/>
              </a:rPr>
              <a:t>     У него-то глаза завистливые...</a:t>
            </a:r>
          </a:p>
          <a:p>
            <a:pPr lvl="0" algn="ctr"/>
            <a:endParaRPr lang="ru-RU" sz="1600" dirty="0">
              <a:solidFill>
                <a:srgbClr val="C00000"/>
              </a:solidFill>
              <a:latin typeface="Gabriola" pitchFamily="82" charset="0"/>
            </a:endParaRPr>
          </a:p>
          <a:p>
            <a:pPr lvl="0" algn="ctr"/>
            <a:r>
              <a:rPr lang="ru-RU" sz="1600" dirty="0">
                <a:solidFill>
                  <a:srgbClr val="C00000"/>
                </a:solidFill>
                <a:latin typeface="Gabriola" pitchFamily="82" charset="0"/>
              </a:rPr>
              <a:t>Это место, несомненно, восходит к старинному народному "сказанию о птицах", где такое же сопоставление птичьих пород с людскими сословиями и профессиями,</a:t>
            </a:r>
          </a:p>
          <a:p>
            <a:pPr lvl="0" algn="ctr"/>
            <a:r>
              <a:rPr lang="ru-RU" sz="1600" dirty="0">
                <a:solidFill>
                  <a:srgbClr val="C00000"/>
                </a:solidFill>
                <a:latin typeface="Gabriola" pitchFamily="82" charset="0"/>
              </a:rPr>
              <a:t>     Например:</a:t>
            </a:r>
          </a:p>
          <a:p>
            <a:pPr lvl="0" algn="ctr"/>
            <a:endParaRPr lang="ru-RU" sz="1600" dirty="0">
              <a:solidFill>
                <a:srgbClr val="C00000"/>
              </a:solidFill>
              <a:latin typeface="Gabriola" pitchFamily="82" charset="0"/>
            </a:endParaRPr>
          </a:p>
          <a:p>
            <a:pPr lvl="0" algn="ctr"/>
            <a:r>
              <a:rPr lang="ru-RU" sz="1600" dirty="0">
                <a:solidFill>
                  <a:srgbClr val="C00000"/>
                </a:solidFill>
                <a:latin typeface="Gabriola" pitchFamily="82" charset="0"/>
              </a:rPr>
              <a:t>    Чирята на море крестьяне,</a:t>
            </a:r>
          </a:p>
          <a:p>
            <a:pPr lvl="0" algn="ctr"/>
            <a:r>
              <a:rPr lang="ru-RU" sz="1600" dirty="0">
                <a:solidFill>
                  <a:srgbClr val="C00000"/>
                </a:solidFill>
                <a:latin typeface="Gabriola" pitchFamily="82" charset="0"/>
              </a:rPr>
              <a:t>     Воробьи на море </a:t>
            </a:r>
            <a:r>
              <a:rPr lang="ru-RU" sz="1600" dirty="0" err="1">
                <a:solidFill>
                  <a:srgbClr val="C00000"/>
                </a:solidFill>
                <a:latin typeface="Gabriola" pitchFamily="82" charset="0"/>
              </a:rPr>
              <a:t>холопи</a:t>
            </a:r>
            <a:r>
              <a:rPr lang="ru-RU" sz="1600" dirty="0">
                <a:solidFill>
                  <a:srgbClr val="C00000"/>
                </a:solidFill>
                <a:latin typeface="Gabriola" pitchFamily="82" charset="0"/>
              </a:rPr>
              <a:t>,</a:t>
            </a:r>
          </a:p>
          <a:p>
            <a:pPr lvl="0" algn="ctr"/>
            <a:r>
              <a:rPr lang="ru-RU" sz="1600" dirty="0">
                <a:solidFill>
                  <a:srgbClr val="C00000"/>
                </a:solidFill>
                <a:latin typeface="Gabriola" pitchFamily="82" charset="0"/>
              </a:rPr>
              <a:t>     Ворон на море игумен,</a:t>
            </a:r>
          </a:p>
          <a:p>
            <a:pPr lvl="0" algn="ctr"/>
            <a:r>
              <a:rPr lang="ru-RU" sz="1600" dirty="0">
                <a:solidFill>
                  <a:srgbClr val="C00000"/>
                </a:solidFill>
                <a:latin typeface="Gabriola" pitchFamily="82" charset="0"/>
              </a:rPr>
              <a:t>     Живет он всегда позадь гумен...</a:t>
            </a:r>
          </a:p>
        </p:txBody>
      </p:sp>
    </p:spTree>
    <p:extLst>
      <p:ext uri="{BB962C8B-B14F-4D97-AF65-F5344CB8AC3E}">
        <p14:creationId xmlns:p14="http://schemas.microsoft.com/office/powerpoint/2010/main" val="9870835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824" y="476672"/>
            <a:ext cx="8292669" cy="5760640"/>
          </a:xfrm>
          <a:prstGeom prst="rect">
            <a:avLst/>
          </a:prstGeom>
        </p:spPr>
      </p:pic>
    </p:spTree>
    <p:extLst>
      <p:ext uri="{BB962C8B-B14F-4D97-AF65-F5344CB8AC3E}">
        <p14:creationId xmlns:p14="http://schemas.microsoft.com/office/powerpoint/2010/main" val="26273595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724" y="1196752"/>
            <a:ext cx="4105275" cy="4762500"/>
          </a:xfrm>
          <a:prstGeom prst="rect">
            <a:avLst/>
          </a:prstGeom>
        </p:spPr>
      </p:pic>
      <p:sp>
        <p:nvSpPr>
          <p:cNvPr id="5" name="Прямоугольник 4"/>
          <p:cNvSpPr/>
          <p:nvPr/>
        </p:nvSpPr>
        <p:spPr>
          <a:xfrm>
            <a:off x="4502218" y="2636912"/>
            <a:ext cx="4525598" cy="954107"/>
          </a:xfrm>
          <a:prstGeom prst="rect">
            <a:avLst/>
          </a:prstGeom>
          <a:noFill/>
        </p:spPr>
        <p:txBody>
          <a:bodyPr wrap="none" lIns="91440" tIns="45720" rIns="91440" bIns="45720">
            <a:spAutoFit/>
          </a:bodyPr>
          <a:lstStyle/>
          <a:p>
            <a:pPr algn="ctr"/>
            <a:r>
              <a:rPr lang="ru-RU" sz="2800" b="1" cap="none" spc="0" dirty="0">
                <a:ln w="18000">
                  <a:solidFill>
                    <a:srgbClr val="002060"/>
                  </a:solidFill>
                  <a:prstDash val="solid"/>
                  <a:miter lim="800000"/>
                </a:ln>
                <a:noFill/>
                <a:effectLst>
                  <a:outerShdw blurRad="25500" dist="23000" dir="7020000" algn="tl">
                    <a:srgbClr val="000000">
                      <a:alpha val="50000"/>
                    </a:srgbClr>
                  </a:outerShdw>
                </a:effectLst>
                <a:latin typeface="Bookman Old Style" pitchFamily="18" charset="0"/>
              </a:rPr>
              <a:t>Александр Сергеевич </a:t>
            </a:r>
          </a:p>
          <a:p>
            <a:pPr algn="ctr"/>
            <a:r>
              <a:rPr lang="ru-RU" sz="2800" b="1" cap="none" spc="0" dirty="0">
                <a:ln w="18000">
                  <a:solidFill>
                    <a:srgbClr val="002060"/>
                  </a:solidFill>
                  <a:prstDash val="solid"/>
                  <a:miter lim="800000"/>
                </a:ln>
                <a:noFill/>
                <a:effectLst>
                  <a:outerShdw blurRad="25500" dist="23000" dir="7020000" algn="tl">
                    <a:srgbClr val="000000">
                      <a:alpha val="50000"/>
                    </a:srgbClr>
                  </a:outerShdw>
                </a:effectLst>
                <a:latin typeface="Bookman Old Style" pitchFamily="18" charset="0"/>
              </a:rPr>
              <a:t>Пушкин</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395536" y="548680"/>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267744" y="809307"/>
            <a:ext cx="2952328" cy="369332"/>
          </a:xfrm>
          <a:prstGeom prst="rect">
            <a:avLst/>
          </a:prstGeom>
          <a:noFill/>
        </p:spPr>
        <p:txBody>
          <a:bodyPr wrap="square" rtlCol="0">
            <a:spAutoFit/>
          </a:bodyPr>
          <a:lstStyle/>
          <a:p>
            <a:pPr algn="ctr"/>
            <a:r>
              <a:rPr lang="ru-RU" dirty="0">
                <a:solidFill>
                  <a:schemeClr val="accent2">
                    <a:lumMod val="20000"/>
                    <a:lumOff val="80000"/>
                  </a:schemeClr>
                </a:solidFill>
              </a:rPr>
              <a:t>Поэма «Руслан и Людмила»</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3768" y="1268760"/>
            <a:ext cx="3478926" cy="4691338"/>
          </a:xfrm>
          <a:prstGeom prst="rect">
            <a:avLst/>
          </a:prstGeom>
          <a:ln>
            <a:noFill/>
          </a:ln>
          <a:effectLst>
            <a:outerShdw blurRad="127000" dist="38100" dir="2700000" algn="ctr">
              <a:srgbClr val="000000">
                <a:alpha val="45000"/>
              </a:srgbClr>
            </a:outerShdw>
          </a:effectLst>
          <a:scene3d>
            <a:camera prst="perspectiveFront" fov="2700000">
              <a:rot lat="20376000" lon="1938000" rev="20112001"/>
            </a:camera>
            <a:lightRig rig="soft" dir="t">
              <a:rot lat="0" lon="0" rev="0"/>
            </a:lightRig>
          </a:scene3d>
          <a:sp3d prstMaterial="translucentPowder">
            <a:bevelT w="203200" h="50800" prst="softRound"/>
          </a:sp3d>
        </p:spPr>
      </p:pic>
    </p:spTree>
    <p:extLst>
      <p:ext uri="{BB962C8B-B14F-4D97-AF65-F5344CB8AC3E}">
        <p14:creationId xmlns:p14="http://schemas.microsoft.com/office/powerpoint/2010/main" val="23279486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 двумя скругленными противолежащими углами 2"/>
          <p:cNvSpPr/>
          <p:nvPr/>
        </p:nvSpPr>
        <p:spPr>
          <a:xfrm>
            <a:off x="1907704" y="484440"/>
            <a:ext cx="6696744" cy="5832648"/>
          </a:xfrm>
          <a:prstGeom prst="round2Diag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2179907" y="605194"/>
            <a:ext cx="6408712" cy="5632311"/>
          </a:xfrm>
          <a:prstGeom prst="rect">
            <a:avLst/>
          </a:prstGeom>
        </p:spPr>
        <p:txBody>
          <a:bodyPr wrap="square">
            <a:spAutoFit/>
          </a:bodyPr>
          <a:lstStyle/>
          <a:p>
            <a:pPr lvl="0" algn="ctr"/>
            <a:r>
              <a:rPr lang="ru-RU" dirty="0">
                <a:solidFill>
                  <a:schemeClr val="accent2">
                    <a:lumMod val="50000"/>
                  </a:schemeClr>
                </a:solidFill>
              </a:rPr>
              <a:t>Среди большинства сказочных произведений Пушкина поэма «Руслан и Людмила» поставлена неким особняком. В ней тесно переплелись чувства и события, присущи реальности и настоящим людям с мифическими персонажами, магией и волшебством.</a:t>
            </a:r>
          </a:p>
          <a:p>
            <a:pPr lvl="0" algn="ctr"/>
            <a:endParaRPr lang="ru-RU" dirty="0">
              <a:solidFill>
                <a:schemeClr val="accent2">
                  <a:lumMod val="50000"/>
                </a:schemeClr>
              </a:solidFill>
            </a:endParaRPr>
          </a:p>
          <a:p>
            <a:pPr lvl="0" algn="ctr"/>
            <a:r>
              <a:rPr lang="ru-RU" dirty="0">
                <a:solidFill>
                  <a:schemeClr val="accent2">
                    <a:lumMod val="50000"/>
                  </a:schemeClr>
                </a:solidFill>
              </a:rPr>
              <a:t>Так, поэма начинается с волшебного дуба у лукоморья, где рассказывает разные сказки кот ученый, а русалки расселись на ветвях дуба, и все вокруг напоено магией и чародейством.</a:t>
            </a:r>
          </a:p>
          <a:p>
            <a:pPr lvl="0" algn="ctr"/>
            <a:endParaRPr lang="ru-RU" dirty="0">
              <a:solidFill>
                <a:schemeClr val="accent2">
                  <a:lumMod val="50000"/>
                </a:schemeClr>
              </a:solidFill>
            </a:endParaRPr>
          </a:p>
          <a:p>
            <a:pPr lvl="0" algn="ctr"/>
            <a:r>
              <a:rPr lang="ru-RU" dirty="0">
                <a:solidFill>
                  <a:schemeClr val="accent2">
                    <a:lumMod val="50000"/>
                  </a:schemeClr>
                </a:solidFill>
              </a:rPr>
              <a:t>Затем поэт переносит читателя на роскошный свадебный пир, где во главе стола сидят новобрачные – Руслан и Людмила, вполне реальные молодые люди. Людмилу выдает замуж князь Владимир, и Руслан с восхищением смотрит на свою красавицу-невесту. Но до брачного ложа дело не доходит – в самый разгар девушку похищает Черномор. По описанию Черномор является маленьким злым карликом с неприлично длинной бородой. Причем поэт так расписывает эту одиозную личность, что создается ощущение отдельного существования чародея и бороды!</a:t>
            </a:r>
          </a:p>
        </p:txBody>
      </p:sp>
    </p:spTree>
    <p:extLst>
      <p:ext uri="{BB962C8B-B14F-4D97-AF65-F5344CB8AC3E}">
        <p14:creationId xmlns:p14="http://schemas.microsoft.com/office/powerpoint/2010/main" val="31727657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 двумя вырезанными противолежащими углами 2"/>
          <p:cNvSpPr/>
          <p:nvPr/>
        </p:nvSpPr>
        <p:spPr>
          <a:xfrm>
            <a:off x="251520" y="332656"/>
            <a:ext cx="8064896" cy="4680520"/>
          </a:xfrm>
          <a:prstGeom prst="snip2Diag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solidFill>
                  <a:schemeClr val="accent2">
                    <a:lumMod val="75000"/>
                  </a:schemeClr>
                </a:solidFill>
              </a:rPr>
              <a:t>Начинается действо перед очами Людмилы – когда арапы вносят «бороду старца на подушках!»</a:t>
            </a:r>
          </a:p>
          <a:p>
            <a:pPr algn="ctr"/>
            <a:r>
              <a:rPr lang="ru-RU" dirty="0">
                <a:solidFill>
                  <a:schemeClr val="accent2">
                    <a:lumMod val="75000"/>
                  </a:schemeClr>
                </a:solidFill>
              </a:rPr>
              <a:t>«…входит…</a:t>
            </a:r>
          </a:p>
          <a:p>
            <a:pPr algn="ctr"/>
            <a:r>
              <a:rPr lang="ru-RU" dirty="0">
                <a:solidFill>
                  <a:schemeClr val="accent2">
                    <a:lumMod val="75000"/>
                  </a:schemeClr>
                </a:solidFill>
              </a:rPr>
              <a:t>Горбатый карлик…</a:t>
            </a:r>
          </a:p>
          <a:p>
            <a:pPr algn="ctr"/>
            <a:r>
              <a:rPr lang="ru-RU" dirty="0">
                <a:solidFill>
                  <a:schemeClr val="accent2">
                    <a:lumMod val="75000"/>
                  </a:schemeClr>
                </a:solidFill>
              </a:rPr>
              <a:t>Его-то голове…</a:t>
            </a:r>
          </a:p>
          <a:p>
            <a:pPr algn="ctr"/>
            <a:r>
              <a:rPr lang="ru-RU" dirty="0">
                <a:solidFill>
                  <a:schemeClr val="accent2">
                    <a:lumMod val="75000"/>
                  </a:schemeClr>
                </a:solidFill>
              </a:rPr>
              <a:t>Принадлежала борода…»</a:t>
            </a:r>
          </a:p>
          <a:p>
            <a:pPr algn="ctr"/>
            <a:endParaRPr lang="ru-RU" dirty="0">
              <a:solidFill>
                <a:schemeClr val="accent2">
                  <a:lumMod val="75000"/>
                </a:schemeClr>
              </a:solidFill>
            </a:endParaRPr>
          </a:p>
          <a:p>
            <a:pPr algn="ctr"/>
            <a:r>
              <a:rPr lang="ru-RU" dirty="0">
                <a:solidFill>
                  <a:schemeClr val="accent2">
                    <a:lumMod val="75000"/>
                  </a:schemeClr>
                </a:solidFill>
              </a:rPr>
              <a:t>Образ чародея в поэме монументален, он несет в себе отрицательные черты. Похищение им Людмилы посреди свадебного застолья олицетворяет лишение людей мирских добродетелей и благ. Ведь Людмилу Пушкин наделил поистине ангельскими чертами, он старается везде это подчеркивает. Так например он описывает песню Леля, который славит «… Людмилу-прелесть…», или сама Людмила, находясь в чертогах старца-волшебника, любуется собой. Поэт подчеркивает золотистость кудрей Людмилы, лилейность плеч, небрежность в том, как она расчесывает свои густые волосы.</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6176" y="5067295"/>
            <a:ext cx="2595780" cy="1460127"/>
          </a:xfrm>
          <a:prstGeom prst="rect">
            <a:avLst/>
          </a:prstGeom>
        </p:spPr>
      </p:pic>
    </p:spTree>
    <p:extLst>
      <p:ext uri="{BB962C8B-B14F-4D97-AF65-F5344CB8AC3E}">
        <p14:creationId xmlns:p14="http://schemas.microsoft.com/office/powerpoint/2010/main" val="28520029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 одним скругленным углом 2"/>
          <p:cNvSpPr/>
          <p:nvPr/>
        </p:nvSpPr>
        <p:spPr>
          <a:xfrm>
            <a:off x="539552" y="764704"/>
            <a:ext cx="4572000" cy="4001383"/>
          </a:xfrm>
          <a:prstGeom prst="round1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541639" y="795769"/>
            <a:ext cx="4572000" cy="3970318"/>
          </a:xfrm>
          <a:prstGeom prst="rect">
            <a:avLst/>
          </a:prstGeom>
        </p:spPr>
        <p:txBody>
          <a:bodyPr>
            <a:spAutoFit/>
          </a:bodyPr>
          <a:lstStyle/>
          <a:p>
            <a:r>
              <a:rPr lang="ru-RU" dirty="0">
                <a:solidFill>
                  <a:schemeClr val="accent2">
                    <a:lumMod val="75000"/>
                  </a:schemeClr>
                </a:solidFill>
              </a:rPr>
              <a:t>При этом красавица умеет за себя постоять, когда с испугу, впервые увидев Черномора, она «рукою быстро ухватила … седого карлу за колпак» и отчаянно завизжала . Тут уж сам волшебник от страха упал и даже запутался в собственной бороде. Отдельного внимания заслуживает еще одна героиня – </a:t>
            </a:r>
            <a:r>
              <a:rPr lang="ru-RU" dirty="0" err="1">
                <a:solidFill>
                  <a:schemeClr val="accent2">
                    <a:lumMod val="75000"/>
                  </a:schemeClr>
                </a:solidFill>
              </a:rPr>
              <a:t>Наина</a:t>
            </a:r>
            <a:r>
              <a:rPr lang="ru-RU" dirty="0">
                <a:solidFill>
                  <a:schemeClr val="accent2">
                    <a:lumMod val="75000"/>
                  </a:schemeClr>
                </a:solidFill>
              </a:rPr>
              <a:t>. Поистине ее женская судьба во многом трагична. За образом злой колдуньи скрывается «…старушка дряхлая, седая», у нее сверкающие впалые глаза, трясущаяся голова и горб на спине. А ведь сама старуха рассказывает о временах, когда была потрясающей красавицей.</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0072" y="4030312"/>
            <a:ext cx="3686809" cy="2304256"/>
          </a:xfrm>
          <a:prstGeom prst="rect">
            <a:avLst/>
          </a:prstGeom>
        </p:spPr>
      </p:pic>
    </p:spTree>
    <p:extLst>
      <p:ext uri="{BB962C8B-B14F-4D97-AF65-F5344CB8AC3E}">
        <p14:creationId xmlns:p14="http://schemas.microsoft.com/office/powerpoint/2010/main" val="8209203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двумя скругленными противолежащими углами 3"/>
          <p:cNvSpPr/>
          <p:nvPr/>
        </p:nvSpPr>
        <p:spPr>
          <a:xfrm>
            <a:off x="608502" y="620688"/>
            <a:ext cx="4824536" cy="3416320"/>
          </a:xfrm>
          <a:prstGeom prst="round2Diag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737828" y="620688"/>
            <a:ext cx="4572000" cy="3416320"/>
          </a:xfrm>
          <a:prstGeom prst="rect">
            <a:avLst/>
          </a:prstGeom>
        </p:spPr>
        <p:txBody>
          <a:bodyPr>
            <a:spAutoFit/>
          </a:bodyPr>
          <a:lstStyle/>
          <a:p>
            <a:r>
              <a:rPr lang="ru-RU" dirty="0">
                <a:solidFill>
                  <a:schemeClr val="accent2">
                    <a:lumMod val="75000"/>
                  </a:schemeClr>
                </a:solidFill>
              </a:rPr>
              <a:t>Ее любви добивался Черномор. Маг похитил ее и очаровал, но прошло время, и влюбленная </a:t>
            </a:r>
            <a:r>
              <a:rPr lang="ru-RU" dirty="0" err="1">
                <a:solidFill>
                  <a:schemeClr val="accent2">
                    <a:lumMod val="75000"/>
                  </a:schemeClr>
                </a:solidFill>
              </a:rPr>
              <a:t>Наина</a:t>
            </a:r>
            <a:r>
              <a:rPr lang="ru-RU" dirty="0">
                <a:solidFill>
                  <a:schemeClr val="accent2">
                    <a:lumMod val="75000"/>
                  </a:schemeClr>
                </a:solidFill>
              </a:rPr>
              <a:t> была отвергнута колдуном, поэтому она обратила свои чувства в чародейство и стала колдуньей.</a:t>
            </a:r>
          </a:p>
          <a:p>
            <a:endParaRPr lang="ru-RU" dirty="0">
              <a:solidFill>
                <a:schemeClr val="accent2">
                  <a:lumMod val="75000"/>
                </a:schemeClr>
              </a:solidFill>
            </a:endParaRPr>
          </a:p>
          <a:p>
            <a:r>
              <a:rPr lang="ru-RU" dirty="0">
                <a:solidFill>
                  <a:schemeClr val="accent2">
                    <a:lumMod val="75000"/>
                  </a:schemeClr>
                </a:solidFill>
              </a:rPr>
              <a:t>Но в конце поэмы добро побеждает зло – Руслан проходит все препятствия, находит свою невесту и побеждает Черномора. Пристыженный чародей поступает на службу к Владимиру – отцу княжны Людмилы.</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3038" y="620688"/>
            <a:ext cx="3362991" cy="4322830"/>
          </a:xfrm>
          <a:prstGeom prst="rect">
            <a:avLst/>
          </a:prstGeom>
          <a:noFill/>
          <a:ln w="9525">
            <a:solidFill>
              <a:schemeClr val="accent2">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0563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23528" y="548680"/>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95736" y="836712"/>
            <a:ext cx="3096344" cy="369332"/>
          </a:xfrm>
          <a:prstGeom prst="rect">
            <a:avLst/>
          </a:prstGeom>
          <a:noFill/>
        </p:spPr>
        <p:txBody>
          <a:bodyPr wrap="square" rtlCol="0">
            <a:spAutoFit/>
          </a:bodyPr>
          <a:lstStyle/>
          <a:p>
            <a:pPr algn="ctr"/>
            <a:r>
              <a:rPr lang="ru-RU" dirty="0">
                <a:solidFill>
                  <a:schemeClr val="accent3">
                    <a:lumMod val="20000"/>
                    <a:lumOff val="80000"/>
                  </a:schemeClr>
                </a:solidFill>
                <a:latin typeface="Arial" pitchFamily="34" charset="0"/>
                <a:cs typeface="Arial" pitchFamily="34" charset="0"/>
              </a:rPr>
              <a:t>Сказка о золотом петушке</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27784" y="1555579"/>
            <a:ext cx="3185535" cy="4725144"/>
          </a:xfrm>
          <a:prstGeom prst="rect">
            <a:avLst/>
          </a:prstGeom>
        </p:spPr>
      </p:pic>
    </p:spTree>
    <p:extLst>
      <p:ext uri="{BB962C8B-B14F-4D97-AF65-F5344CB8AC3E}">
        <p14:creationId xmlns:p14="http://schemas.microsoft.com/office/powerpoint/2010/main" val="22568912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 одним вырезанным скругленным углом 2"/>
          <p:cNvSpPr/>
          <p:nvPr/>
        </p:nvSpPr>
        <p:spPr>
          <a:xfrm>
            <a:off x="539552" y="1628800"/>
            <a:ext cx="5256584" cy="4752528"/>
          </a:xfrm>
          <a:prstGeom prst="snipRoundRect">
            <a:avLst/>
          </a:prstGeom>
          <a:solidFill>
            <a:schemeClr val="accent6">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729114" y="1831231"/>
            <a:ext cx="4572000" cy="4524315"/>
          </a:xfrm>
          <a:prstGeom prst="rect">
            <a:avLst/>
          </a:prstGeom>
        </p:spPr>
        <p:txBody>
          <a:bodyPr>
            <a:spAutoFit/>
          </a:bodyPr>
          <a:lstStyle/>
          <a:p>
            <a:r>
              <a:rPr lang="ru-RU" dirty="0"/>
              <a:t>«</a:t>
            </a:r>
            <a:r>
              <a:rPr lang="ru-RU" dirty="0">
                <a:solidFill>
                  <a:schemeClr val="accent2">
                    <a:lumMod val="75000"/>
                  </a:schemeClr>
                </a:solidFill>
              </a:rPr>
              <a:t>Сказка о золотом петушке» - последняя из написанных </a:t>
            </a:r>
            <a:r>
              <a:rPr lang="ru-RU" dirty="0" err="1">
                <a:solidFill>
                  <a:schemeClr val="accent2">
                    <a:lumMod val="75000"/>
                  </a:schemeClr>
                </a:solidFill>
              </a:rPr>
              <a:t>А.С.Пушкиным</a:t>
            </a:r>
            <a:r>
              <a:rPr lang="ru-RU" dirty="0">
                <a:solidFill>
                  <a:schemeClr val="accent2">
                    <a:lumMod val="75000"/>
                  </a:schemeClr>
                </a:solidFill>
              </a:rPr>
              <a:t> сказок. Поэт написал её в 1834 году, в период глубоких раздумий над судьбой Отечества. Композиция сказки очень похожа на композицию «Легенды об арабском астрологе» </a:t>
            </a:r>
            <a:r>
              <a:rPr lang="ru-RU" dirty="0" err="1">
                <a:solidFill>
                  <a:schemeClr val="accent2">
                    <a:lumMod val="75000"/>
                  </a:schemeClr>
                </a:solidFill>
              </a:rPr>
              <a:t>В.Ирвинга</a:t>
            </a:r>
            <a:r>
              <a:rPr lang="ru-RU" dirty="0">
                <a:solidFill>
                  <a:schemeClr val="accent2">
                    <a:lumMod val="75000"/>
                  </a:schemeClr>
                </a:solidFill>
              </a:rPr>
              <a:t>, знакомство с которой подтолкнуло </a:t>
            </a:r>
            <a:r>
              <a:rPr lang="ru-RU" dirty="0" err="1">
                <a:solidFill>
                  <a:schemeClr val="accent2">
                    <a:lumMod val="75000"/>
                  </a:schemeClr>
                </a:solidFill>
              </a:rPr>
              <a:t>А.С.Пушкина</a:t>
            </a:r>
            <a:r>
              <a:rPr lang="ru-RU" dirty="0">
                <a:solidFill>
                  <a:schemeClr val="accent2">
                    <a:lumMod val="75000"/>
                  </a:schemeClr>
                </a:solidFill>
              </a:rPr>
              <a:t> на её создание. Главное действующее лицо сказки-</a:t>
            </a:r>
            <a:r>
              <a:rPr lang="ru-RU" dirty="0" err="1">
                <a:solidFill>
                  <a:schemeClr val="accent2">
                    <a:lumMod val="75000"/>
                  </a:schemeClr>
                </a:solidFill>
              </a:rPr>
              <a:t>царьДадон</a:t>
            </a:r>
            <a:r>
              <a:rPr lang="ru-RU" dirty="0">
                <a:solidFill>
                  <a:schemeClr val="accent2">
                    <a:lumMod val="75000"/>
                  </a:schemeClr>
                </a:solidFill>
              </a:rPr>
              <a:t> - отказывается выполнить требование звездочёта, который подарил ему золотого петушка, и сам же погибает от этого подарка. В легенде </a:t>
            </a:r>
            <a:r>
              <a:rPr lang="ru-RU" dirty="0" err="1">
                <a:solidFill>
                  <a:schemeClr val="accent2">
                    <a:lumMod val="75000"/>
                  </a:schemeClr>
                </a:solidFill>
              </a:rPr>
              <a:t>Ирвинга</a:t>
            </a:r>
            <a:r>
              <a:rPr lang="ru-RU" dirty="0">
                <a:solidFill>
                  <a:schemeClr val="accent2">
                    <a:lumMod val="75000"/>
                  </a:schemeClr>
                </a:solidFill>
              </a:rPr>
              <a:t> правитель тоже отказывается выполнить требования астролога и подвергается жестокому наказанию. </a:t>
            </a:r>
          </a:p>
        </p:txBody>
      </p:sp>
    </p:spTree>
    <p:extLst>
      <p:ext uri="{BB962C8B-B14F-4D97-AF65-F5344CB8AC3E}">
        <p14:creationId xmlns:p14="http://schemas.microsoft.com/office/powerpoint/2010/main" val="36937864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1547664" y="692696"/>
            <a:ext cx="4716016" cy="5184576"/>
          </a:xfrm>
          <a:prstGeom prst="foldedCorner">
            <a:avLst/>
          </a:prstGeom>
          <a:solidFill>
            <a:schemeClr val="accent2">
              <a:lumMod val="75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1691680" y="764704"/>
            <a:ext cx="4572000" cy="4801314"/>
          </a:xfrm>
          <a:prstGeom prst="rect">
            <a:avLst/>
          </a:prstGeom>
        </p:spPr>
        <p:txBody>
          <a:bodyPr>
            <a:spAutoFit/>
          </a:bodyPr>
          <a:lstStyle/>
          <a:p>
            <a:r>
              <a:rPr lang="ru-RU" dirty="0">
                <a:solidFill>
                  <a:schemeClr val="accent2">
                    <a:lumMod val="20000"/>
                    <a:lumOff val="80000"/>
                  </a:schemeClr>
                </a:solidFill>
              </a:rPr>
              <a:t>Но в нашей сказке </a:t>
            </a:r>
            <a:r>
              <a:rPr lang="ru-RU" dirty="0" err="1">
                <a:solidFill>
                  <a:schemeClr val="accent2">
                    <a:lumMod val="20000"/>
                    <a:lumOff val="80000"/>
                  </a:schemeClr>
                </a:solidFill>
              </a:rPr>
              <a:t>Шамаханская</a:t>
            </a:r>
            <a:r>
              <a:rPr lang="ru-RU" dirty="0">
                <a:solidFill>
                  <a:schemeClr val="accent2">
                    <a:lumMod val="20000"/>
                    <a:lumOff val="80000"/>
                  </a:schemeClr>
                </a:solidFill>
              </a:rPr>
              <a:t> царица создана заклинаниями скопца, а в легенде </a:t>
            </a:r>
            <a:r>
              <a:rPr lang="ru-RU" dirty="0" err="1">
                <a:solidFill>
                  <a:schemeClr val="accent2">
                    <a:lumMod val="20000"/>
                    <a:lumOff val="80000"/>
                  </a:schemeClr>
                </a:solidFill>
              </a:rPr>
              <a:t>Ирвинга</a:t>
            </a:r>
            <a:r>
              <a:rPr lang="ru-RU" dirty="0">
                <a:solidFill>
                  <a:schemeClr val="accent2">
                    <a:lumMod val="20000"/>
                    <a:lumOff val="80000"/>
                  </a:schemeClr>
                </a:solidFill>
              </a:rPr>
              <a:t> христианская невольница появляется в независимости от астролога. Сказка Пушкина написана в его неповторимом стиле: он неопределённо обозначает время и место действия, частое повторение слов в начале строк, возвращение к рассказу через какой-то промежуток времени («год, другой проходит…»).</a:t>
            </a:r>
          </a:p>
          <a:p>
            <a:endParaRPr lang="ru-RU" dirty="0">
              <a:solidFill>
                <a:schemeClr val="accent2">
                  <a:lumMod val="20000"/>
                  <a:lumOff val="80000"/>
                </a:schemeClr>
              </a:solidFill>
            </a:endParaRPr>
          </a:p>
          <a:p>
            <a:r>
              <a:rPr lang="ru-RU" dirty="0">
                <a:solidFill>
                  <a:schemeClr val="accent2">
                    <a:lumMod val="20000"/>
                    <a:lumOff val="80000"/>
                  </a:schemeClr>
                </a:solidFill>
              </a:rPr>
              <a:t>Золотой петушок появляется, чтобы помочь царю и первое время исправно помогает ему предотвратить нападения врагов. Он стережёт границы царства, и соседи не смеют воевать с </a:t>
            </a:r>
            <a:r>
              <a:rPr lang="ru-RU" dirty="0" err="1">
                <a:solidFill>
                  <a:schemeClr val="accent2">
                    <a:lumMod val="20000"/>
                    <a:lumOff val="80000"/>
                  </a:schemeClr>
                </a:solidFill>
              </a:rPr>
              <a:t>Дадоном</a:t>
            </a:r>
            <a:r>
              <a:rPr lang="ru-RU" dirty="0">
                <a:solidFill>
                  <a:schemeClr val="accent2">
                    <a:lumMod val="20000"/>
                    <a:lumOff val="80000"/>
                  </a:schemeClr>
                </a:solidFill>
              </a:rPr>
              <a:t>.</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772" y="4725145"/>
            <a:ext cx="2245729" cy="1510580"/>
          </a:xfrm>
          <a:prstGeom prst="rect">
            <a:avLst/>
          </a:prstGeom>
          <a:ln>
            <a:solidFill>
              <a:srgbClr val="C00000"/>
            </a:solidFill>
          </a:ln>
        </p:spPr>
      </p:pic>
    </p:spTree>
    <p:extLst>
      <p:ext uri="{BB962C8B-B14F-4D97-AF65-F5344CB8AC3E}">
        <p14:creationId xmlns:p14="http://schemas.microsoft.com/office/powerpoint/2010/main" val="20620040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561522" y="476672"/>
            <a:ext cx="8136904" cy="3416320"/>
          </a:xfrm>
          <a:prstGeom prst="roundRect">
            <a:avLst/>
          </a:prstGeom>
          <a:solidFill>
            <a:schemeClr val="accent6">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731201" y="490609"/>
            <a:ext cx="7776864" cy="3416320"/>
          </a:xfrm>
          <a:prstGeom prst="rect">
            <a:avLst/>
          </a:prstGeom>
        </p:spPr>
        <p:txBody>
          <a:bodyPr wrap="square">
            <a:spAutoFit/>
          </a:bodyPr>
          <a:lstStyle/>
          <a:p>
            <a:r>
              <a:rPr lang="ru-RU" dirty="0" err="1">
                <a:solidFill>
                  <a:schemeClr val="accent2">
                    <a:lumMod val="75000"/>
                  </a:schemeClr>
                </a:solidFill>
              </a:rPr>
              <a:t>Шамаханская</a:t>
            </a:r>
            <a:r>
              <a:rPr lang="ru-RU" dirty="0">
                <a:solidFill>
                  <a:schemeClr val="accent2">
                    <a:lumMod val="75000"/>
                  </a:schemeClr>
                </a:solidFill>
              </a:rPr>
              <a:t> царица появляется стараниями колдуна, играет роль приманки для царя и его сыновей, и как только скопец умирает, она исчезает, будто её и не было.</a:t>
            </a:r>
          </a:p>
          <a:p>
            <a:r>
              <a:rPr lang="ru-RU" dirty="0">
                <a:solidFill>
                  <a:schemeClr val="accent2">
                    <a:lumMod val="75000"/>
                  </a:schemeClr>
                </a:solidFill>
              </a:rPr>
              <a:t>Петушок в этой сказке играет роль палача. Он - как бомба замедленного действия, активированная в момент дарения его царю и взорвавшаяся, когда </a:t>
            </a:r>
            <a:r>
              <a:rPr lang="ru-RU" dirty="0" err="1">
                <a:solidFill>
                  <a:schemeClr val="accent2">
                    <a:lumMod val="75000"/>
                  </a:schemeClr>
                </a:solidFill>
              </a:rPr>
              <a:t>Дадон</a:t>
            </a:r>
            <a:r>
              <a:rPr lang="ru-RU" dirty="0">
                <a:solidFill>
                  <a:schemeClr val="accent2">
                    <a:lumMod val="75000"/>
                  </a:schemeClr>
                </a:solidFill>
              </a:rPr>
              <a:t> с </a:t>
            </a:r>
            <a:r>
              <a:rPr lang="ru-RU" dirty="0" err="1">
                <a:solidFill>
                  <a:schemeClr val="accent2">
                    <a:lumMod val="75000"/>
                  </a:schemeClr>
                </a:solidFill>
              </a:rPr>
              <a:t>шамаханской</a:t>
            </a:r>
            <a:r>
              <a:rPr lang="ru-RU" dirty="0">
                <a:solidFill>
                  <a:schemeClr val="accent2">
                    <a:lumMod val="75000"/>
                  </a:schemeClr>
                </a:solidFill>
              </a:rPr>
              <a:t> царицей въехал в город. Петушок - такое же творение колдуна, как и девица. На самом деле, он - не во благо царю, а во вред и исполняет последнюю волю скопца, убивая царя.</a:t>
            </a:r>
          </a:p>
          <a:p>
            <a:r>
              <a:rPr lang="ru-RU" dirty="0">
                <a:solidFill>
                  <a:schemeClr val="accent2">
                    <a:lumMod val="75000"/>
                  </a:schemeClr>
                </a:solidFill>
              </a:rPr>
              <a:t>Золотой петушок вначале расценивается как дорогой подарок, некое средство от беспокойства воинственных соседей. Но это создание из золота не принесло царю ничего хорошего, оправдывая пословицу: «Не всё золото, что блестит».</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3848" y="3861048"/>
            <a:ext cx="3563888" cy="2474536"/>
          </a:xfrm>
          <a:prstGeom prst="rect">
            <a:avLst/>
          </a:prstGeom>
        </p:spPr>
      </p:pic>
    </p:spTree>
    <p:extLst>
      <p:ext uri="{BB962C8B-B14F-4D97-AF65-F5344CB8AC3E}">
        <p14:creationId xmlns:p14="http://schemas.microsoft.com/office/powerpoint/2010/main" val="1655419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46231" y="785924"/>
            <a:ext cx="5760640" cy="5509200"/>
          </a:xfrm>
          <a:prstGeom prst="rect">
            <a:avLst/>
          </a:prstGeom>
        </p:spPr>
        <p:txBody>
          <a:bodyPr wrap="square">
            <a:spAutoFit/>
          </a:bodyPr>
          <a:lstStyle/>
          <a:p>
            <a:pPr marL="285750" indent="-285750">
              <a:buFont typeface="Wingdings" pitchFamily="2" charset="2"/>
              <a:buChar char="§"/>
            </a:pPr>
            <a:r>
              <a:rPr lang="ru-RU" sz="1600" dirty="0">
                <a:solidFill>
                  <a:schemeClr val="accent2">
                    <a:lumMod val="75000"/>
                  </a:schemeClr>
                </a:solidFill>
                <a:latin typeface="Constantia" pitchFamily="18" charset="0"/>
              </a:rPr>
              <a:t>Александр Пушкин вырос на народных сказках и преданиях, за что искренне было благодарен своей няне Арине Родионовне. Именно она привила поэту любовь к народном творчеству и подсказала огромное количество сюжетов для произведений, которые впоследствии стали классикой русской литературы.</a:t>
            </a:r>
          </a:p>
          <a:p>
            <a:pPr marL="285750" indent="-285750">
              <a:buFont typeface="Wingdings" pitchFamily="2" charset="2"/>
              <a:buChar char="§"/>
            </a:pPr>
            <a:r>
              <a:rPr lang="ru-RU" sz="1600" dirty="0">
                <a:solidFill>
                  <a:schemeClr val="accent2">
                    <a:lumMod val="75000"/>
                  </a:schemeClr>
                </a:solidFill>
                <a:latin typeface="Constantia" pitchFamily="18" charset="0"/>
              </a:rPr>
              <a:t>После окончания лицея Пушкин очень редко бывал в родовом поместье Михайловское, где прошло его детство. Здесь по-прежнему жила Арина Родионовна, которая обожала своего воспитанника и считала его собственным сыном. Пушкин относился к этой мудрой женщине с особой любовью, и нередко именно она становилась первой слушательницей его новых произведений и первым их критиком.</a:t>
            </a:r>
          </a:p>
          <a:p>
            <a:pPr marL="285750" indent="-285750">
              <a:buFont typeface="Wingdings" pitchFamily="2" charset="2"/>
              <a:buChar char="§"/>
            </a:pPr>
            <a:r>
              <a:rPr lang="ru-RU" sz="1600" dirty="0">
                <a:solidFill>
                  <a:schemeClr val="accent2">
                    <a:lumMod val="75000"/>
                  </a:schemeClr>
                </a:solidFill>
                <a:latin typeface="Constantia" pitchFamily="18" charset="0"/>
              </a:rPr>
              <a:t>В 1824 году после нескольких лет южной ссылки поэт был заключен под так называемый домашний арест и отправлен в Михайловское, где ему предстояло прожить почти два года вдали от друзей и светских развлечений. Скрашивала его одиночество любимая няня, которая по-прежнему потчевала поэта народными преданиями. Одно из них легло в основу знаменитого стихотворения-баллады «жених, увидевшего свет в 1825 году.</a:t>
            </a:r>
          </a:p>
        </p:txBody>
      </p:sp>
    </p:spTree>
    <p:extLst>
      <p:ext uri="{BB962C8B-B14F-4D97-AF65-F5344CB8AC3E}">
        <p14:creationId xmlns:p14="http://schemas.microsoft.com/office/powerpoint/2010/main" val="2517162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1560" y="980728"/>
            <a:ext cx="4572000" cy="3970318"/>
          </a:xfrm>
          <a:prstGeom prst="rect">
            <a:avLst/>
          </a:prstGeom>
        </p:spPr>
        <p:txBody>
          <a:bodyPr>
            <a:spAutoFit/>
          </a:bodyPr>
          <a:lstStyle/>
          <a:p>
            <a:r>
              <a:rPr lang="ru-RU" dirty="0">
                <a:solidFill>
                  <a:srgbClr val="002060"/>
                </a:solidFill>
                <a:latin typeface="Bookman Old Style" pitchFamily="18" charset="0"/>
              </a:rPr>
              <a:t>Родился 26 мая (6 июня) в Москве, в Немецкой слободе. Летние месяцы 1805—1810 будущий поэт обычно проводил у своей бабушки по матери Марии Алексеевны Ганнибал в подмосковном селе Захарове, близ Звенигорода. Ранние детские впечатления отразились в первых опытах пушкинских поэм, написанных несколько позже («Монах», 1813; «</a:t>
            </a:r>
            <a:r>
              <a:rPr lang="ru-RU" dirty="0" err="1">
                <a:solidFill>
                  <a:srgbClr val="002060"/>
                </a:solidFill>
                <a:latin typeface="Bookman Old Style" pitchFamily="18" charset="0"/>
              </a:rPr>
              <a:t>Бова</a:t>
            </a:r>
            <a:r>
              <a:rPr lang="ru-RU" dirty="0">
                <a:solidFill>
                  <a:srgbClr val="002060"/>
                </a:solidFill>
                <a:latin typeface="Bookman Old Style" pitchFamily="18" charset="0"/>
              </a:rPr>
              <a:t>», 1814), в лицейских стихотворениях «Послание к Юдину» (1815), «Сон» (1816).</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3664" y="476672"/>
            <a:ext cx="3655228" cy="5256584"/>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395536" y="620688"/>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98291" y="804371"/>
            <a:ext cx="3168352" cy="523220"/>
          </a:xfrm>
          <a:prstGeom prst="rect">
            <a:avLst/>
          </a:prstGeom>
          <a:noFill/>
        </p:spPr>
        <p:txBody>
          <a:bodyPr wrap="square" rtlCol="0">
            <a:spAutoFit/>
          </a:bodyPr>
          <a:lstStyle/>
          <a:p>
            <a:pPr algn="ctr"/>
            <a:r>
              <a:rPr lang="ru-RU" sz="2800" dirty="0">
                <a:solidFill>
                  <a:schemeClr val="accent5">
                    <a:lumMod val="40000"/>
                    <a:lumOff val="60000"/>
                  </a:schemeClr>
                </a:solidFill>
              </a:rPr>
              <a:t>«Жених»</a:t>
            </a:r>
          </a:p>
        </p:txBody>
      </p:sp>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3808" y="1772816"/>
            <a:ext cx="2989312" cy="4311508"/>
          </a:xfrm>
          <a:prstGeom prst="rect">
            <a:avLst/>
          </a:prstGeom>
        </p:spPr>
      </p:pic>
    </p:spTree>
    <p:extLst>
      <p:ext uri="{BB962C8B-B14F-4D97-AF65-F5344CB8AC3E}">
        <p14:creationId xmlns:p14="http://schemas.microsoft.com/office/powerpoint/2010/main" val="27882169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с двумя скругленными противолежащими углами 2"/>
          <p:cNvSpPr/>
          <p:nvPr/>
        </p:nvSpPr>
        <p:spPr>
          <a:xfrm>
            <a:off x="467544" y="980728"/>
            <a:ext cx="4878288" cy="5328592"/>
          </a:xfrm>
          <a:prstGeom prst="round2Diag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620688" y="1105867"/>
            <a:ext cx="4572000" cy="5078313"/>
          </a:xfrm>
          <a:prstGeom prst="rect">
            <a:avLst/>
          </a:prstGeom>
        </p:spPr>
        <p:txBody>
          <a:bodyPr>
            <a:spAutoFit/>
          </a:bodyPr>
          <a:lstStyle/>
          <a:p>
            <a:r>
              <a:rPr lang="ru-RU" dirty="0">
                <a:solidFill>
                  <a:schemeClr val="accent5">
                    <a:lumMod val="40000"/>
                    <a:lumOff val="60000"/>
                  </a:schemeClr>
                </a:solidFill>
              </a:rPr>
              <a:t>Речь в нем идет о молодой девушке Наташе, которая на три дня пропала из дома, но на все вопросы родителей отвечал слезами или же упорным молчанием. Впрочем, скоро этот случай позабылся, и девушка «стала, как была, опять румяна, весела». Жизнь вошла в привычное русло, но однажды мимо купеческого дома проезжал статный юноша, и Наташа, увидев его, бросилась в дом, ища спасения у родителей. Впрочем, и на этот раз она не открыла своей тайны. А на следующий день в дом к красавице пожаловали сваты, и отец благословил девушку на брак с добрым молодцем, которому накануне приглянулась Наталья. Она не стала противиться родительской воле, хотя и вела себя достаточно странно, то плача, то хохоча.</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2414" y="404664"/>
            <a:ext cx="3382892" cy="4409728"/>
          </a:xfrm>
          <a:prstGeom prst="rect">
            <a:avLst/>
          </a:prstGeom>
        </p:spPr>
      </p:pic>
    </p:spTree>
    <p:extLst>
      <p:ext uri="{BB962C8B-B14F-4D97-AF65-F5344CB8AC3E}">
        <p14:creationId xmlns:p14="http://schemas.microsoft.com/office/powerpoint/2010/main" val="12632537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абличка 2"/>
          <p:cNvSpPr/>
          <p:nvPr/>
        </p:nvSpPr>
        <p:spPr>
          <a:xfrm>
            <a:off x="395536" y="309139"/>
            <a:ext cx="8208912" cy="3006338"/>
          </a:xfrm>
          <a:prstGeom prst="plaqu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827584" y="476672"/>
            <a:ext cx="7488832" cy="2862322"/>
          </a:xfrm>
          <a:prstGeom prst="rect">
            <a:avLst/>
          </a:prstGeom>
        </p:spPr>
        <p:txBody>
          <a:bodyPr wrap="square">
            <a:spAutoFit/>
          </a:bodyPr>
          <a:lstStyle/>
          <a:p>
            <a:r>
              <a:rPr lang="ru-RU" dirty="0">
                <a:solidFill>
                  <a:schemeClr val="accent5">
                    <a:lumMod val="40000"/>
                    <a:lumOff val="60000"/>
                  </a:schemeClr>
                </a:solidFill>
              </a:rPr>
              <a:t>У любой притчи или же баллады есть своя мораль. В этом произведении все тайное становится явным на свадебном пиру, когда перед собравшимися гостями Наташа рассказывает свой удивительный сон о том, как попала она в лесную избушку, богато обставленную, куда вскоре пожаловали 12 удалых молодцев. С ними была девушка-красавица, с которой гости жестоко расправились. Одним из убийц был жених Натальи, который взял себе на память колечко жертвы. И именно в этом она публично его уличает, тем самым, воплощая в жизнь свой замысел наказать человека, который готов погубить ее жизнь взамен на обретение богатства.</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5816" y="3352734"/>
            <a:ext cx="3992116" cy="2816220"/>
          </a:xfrm>
          <a:prstGeom prst="rect">
            <a:avLst/>
          </a:prstGeom>
        </p:spPr>
      </p:pic>
    </p:spTree>
    <p:extLst>
      <p:ext uri="{BB962C8B-B14F-4D97-AF65-F5344CB8AC3E}">
        <p14:creationId xmlns:p14="http://schemas.microsoft.com/office/powerpoint/2010/main" val="22140920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3528" y="548680"/>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090279" y="835936"/>
            <a:ext cx="3240360" cy="400110"/>
          </a:xfrm>
          <a:prstGeom prst="rect">
            <a:avLst/>
          </a:prstGeom>
          <a:noFill/>
        </p:spPr>
        <p:txBody>
          <a:bodyPr wrap="square" rtlCol="0">
            <a:spAutoFit/>
          </a:bodyPr>
          <a:lstStyle/>
          <a:p>
            <a:pPr algn="ctr"/>
            <a:r>
              <a:rPr lang="ru-RU" sz="2000" dirty="0">
                <a:solidFill>
                  <a:schemeClr val="accent3">
                    <a:lumMod val="50000"/>
                  </a:schemeClr>
                </a:solidFill>
              </a:rPr>
              <a:t>«Песнь о Вещем Олеге»</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9752" y="1628800"/>
            <a:ext cx="3587212" cy="4290193"/>
          </a:xfrm>
          <a:prstGeom prst="rect">
            <a:avLst/>
          </a:prstGeom>
        </p:spPr>
      </p:pic>
    </p:spTree>
    <p:extLst>
      <p:ext uri="{BB962C8B-B14F-4D97-AF65-F5344CB8AC3E}">
        <p14:creationId xmlns:p14="http://schemas.microsoft.com/office/powerpoint/2010/main" val="684738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611560" y="404664"/>
            <a:ext cx="4680520" cy="6336704"/>
          </a:xfrm>
          <a:prstGeom prst="foldedCorner">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611560" y="474345"/>
            <a:ext cx="4572000" cy="5909310"/>
          </a:xfrm>
          <a:prstGeom prst="rect">
            <a:avLst/>
          </a:prstGeom>
        </p:spPr>
        <p:txBody>
          <a:bodyPr>
            <a:spAutoFit/>
          </a:bodyPr>
          <a:lstStyle/>
          <a:p>
            <a:r>
              <a:rPr lang="ru-RU" dirty="0">
                <a:solidFill>
                  <a:schemeClr val="accent3">
                    <a:lumMod val="50000"/>
                  </a:schemeClr>
                </a:solidFill>
              </a:rPr>
              <a:t>«Песнь о вещем Олеге» была написана в 1822 году. Жанр — легенда.</a:t>
            </a:r>
          </a:p>
          <a:p>
            <a:r>
              <a:rPr lang="ru-RU" dirty="0">
                <a:solidFill>
                  <a:schemeClr val="accent3">
                    <a:lumMod val="50000"/>
                  </a:schemeClr>
                </a:solidFill>
              </a:rPr>
              <a:t>Сюжетной основой «Песни о вещем Олеге» послужила легенда о смерти Олега, киевского князя, записанная в «Повести временных лет». Киевскому князю Олегу, прозванному в народе «вещим» за мудрость, волхв, «кудесник», предрекает: «примешь ты смерть от коня своего». Испугавшись страшного пророчества, князь расстается со своим верным боевым другом-конем. Проходит много времени, конь умирает, а князь Олег, вспомнив о предсказании, с гневом и горечью решает, что волхв обманул его. Придя на могилу старого боевого друга, Олег сожалеет, что им пришлось так рано расстаться. Однако оказывается, что кудесник не клеветал, и пророчество его исполнилось: ядовитая змея, выползшая из черепа коня, ужалила Олега.</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3933056"/>
            <a:ext cx="3075542" cy="2210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7941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нутый угол 2"/>
          <p:cNvSpPr/>
          <p:nvPr/>
        </p:nvSpPr>
        <p:spPr>
          <a:xfrm>
            <a:off x="539552" y="454923"/>
            <a:ext cx="4572000" cy="6123007"/>
          </a:xfrm>
          <a:prstGeom prst="foldedCorner">
            <a:avLst/>
          </a:prstGeom>
          <a:solidFill>
            <a:schemeClr val="accent3">
              <a:lumMod val="60000"/>
              <a:lumOff val="4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611560" y="474345"/>
            <a:ext cx="4572000" cy="5909310"/>
          </a:xfrm>
          <a:prstGeom prst="rect">
            <a:avLst/>
          </a:prstGeom>
        </p:spPr>
        <p:txBody>
          <a:bodyPr>
            <a:spAutoFit/>
          </a:bodyPr>
          <a:lstStyle/>
          <a:p>
            <a:r>
              <a:rPr lang="ru-RU" dirty="0">
                <a:solidFill>
                  <a:schemeClr val="accent3">
                    <a:lumMod val="50000"/>
                  </a:schemeClr>
                </a:solidFill>
              </a:rPr>
              <a:t>В легенде о князе Олеге и его коне Пушкина заинтересовала тема рока, неизбежности предна­чертанной судьбы. Олег избавляется, как ему кажется, от угрозы смерти, отсылает коня, который должен, по предсказанию кудесника, сыграть роковую роль. Но через много лет, когда кажется, что опасность миновала — конь мертв, — судьба настигает князя.</a:t>
            </a:r>
          </a:p>
          <a:p>
            <a:r>
              <a:rPr lang="ru-RU" dirty="0">
                <a:solidFill>
                  <a:schemeClr val="accent3">
                    <a:lumMod val="50000"/>
                  </a:schemeClr>
                </a:solidFill>
              </a:rPr>
              <a:t>В стихотворении звучит еще одна тема, чрезвычайно важная для поэта, — </a:t>
            </a:r>
            <a:r>
              <a:rPr lang="ru-RU" dirty="0" err="1">
                <a:solidFill>
                  <a:schemeClr val="accent3">
                    <a:lumMod val="50000"/>
                  </a:schemeClr>
                </a:solidFill>
              </a:rPr>
              <a:t>темапоэта</a:t>
            </a:r>
            <a:r>
              <a:rPr lang="ru-RU" dirty="0">
                <a:solidFill>
                  <a:schemeClr val="accent3">
                    <a:lumMod val="50000"/>
                  </a:schemeClr>
                </a:solidFill>
              </a:rPr>
              <a:t>-пророка, тема поэта — провозвестника высшей воли. Так, князь говорит кудеснику:</a:t>
            </a:r>
          </a:p>
          <a:p>
            <a:r>
              <a:rPr lang="ru-RU" dirty="0">
                <a:solidFill>
                  <a:schemeClr val="accent3">
                    <a:lumMod val="50000"/>
                  </a:schemeClr>
                </a:solidFill>
              </a:rPr>
              <a:t>Открой мне всю правду, не бойся меня:</a:t>
            </a:r>
          </a:p>
          <a:p>
            <a:r>
              <a:rPr lang="ru-RU" dirty="0">
                <a:solidFill>
                  <a:schemeClr val="accent3">
                    <a:lumMod val="50000"/>
                  </a:schemeClr>
                </a:solidFill>
              </a:rPr>
              <a:t>В награду любого возьмешь ты коня.</a:t>
            </a:r>
          </a:p>
          <a:p>
            <a:r>
              <a:rPr lang="ru-RU" dirty="0">
                <a:solidFill>
                  <a:schemeClr val="accent3">
                    <a:lumMod val="50000"/>
                  </a:schemeClr>
                </a:solidFill>
              </a:rPr>
              <a:t>И слышит в ответ:</a:t>
            </a:r>
          </a:p>
          <a:p>
            <a:r>
              <a:rPr lang="ru-RU" dirty="0">
                <a:solidFill>
                  <a:schemeClr val="accent3">
                    <a:lumMod val="50000"/>
                  </a:schemeClr>
                </a:solidFill>
              </a:rPr>
              <a:t>Волхвы не боятся могучих владык,</a:t>
            </a:r>
          </a:p>
          <a:p>
            <a:r>
              <a:rPr lang="ru-RU" dirty="0">
                <a:solidFill>
                  <a:schemeClr val="accent3">
                    <a:lumMod val="50000"/>
                  </a:schemeClr>
                </a:solidFill>
              </a:rPr>
              <a:t>И княжеский дар им не нужен;</a:t>
            </a:r>
          </a:p>
          <a:p>
            <a:r>
              <a:rPr lang="ru-RU" dirty="0">
                <a:solidFill>
                  <a:schemeClr val="accent3">
                    <a:lumMod val="50000"/>
                  </a:schemeClr>
                </a:solidFill>
              </a:rPr>
              <a:t>Правдив и свободен их вещий язык</a:t>
            </a:r>
          </a:p>
          <a:p>
            <a:r>
              <a:rPr lang="ru-RU" dirty="0">
                <a:solidFill>
                  <a:schemeClr val="accent3">
                    <a:lumMod val="50000"/>
                  </a:schemeClr>
                </a:solidFill>
              </a:rPr>
              <a:t>И с волей небесною дружен.</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104" y="474345"/>
            <a:ext cx="3123037" cy="4077072"/>
          </a:xfrm>
          <a:prstGeom prst="rect">
            <a:avLst/>
          </a:prstGeom>
        </p:spPr>
      </p:pic>
    </p:spTree>
    <p:extLst>
      <p:ext uri="{BB962C8B-B14F-4D97-AF65-F5344CB8AC3E}">
        <p14:creationId xmlns:p14="http://schemas.microsoft.com/office/powerpoint/2010/main" val="12014047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duotone>
              <a:prstClr val="black"/>
              <a:srgbClr val="00B0F0">
                <a:tint val="45000"/>
                <a:satMod val="400000"/>
              </a:srgbClr>
            </a:duotone>
            <a:extLst>
              <a:ext uri="{28A0092B-C50C-407E-A947-70E740481C1C}">
                <a14:useLocalDpi xmlns:a14="http://schemas.microsoft.com/office/drawing/2010/main" val="0"/>
              </a:ext>
            </a:extLst>
          </a:blip>
          <a:srcRect/>
          <a:stretch>
            <a:fillRect/>
          </a:stretch>
        </p:blipFill>
        <p:spPr bwMode="auto">
          <a:xfrm>
            <a:off x="323528" y="620688"/>
            <a:ext cx="6773863" cy="890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306303" y="835148"/>
            <a:ext cx="2808312" cy="461665"/>
          </a:xfrm>
          <a:prstGeom prst="rect">
            <a:avLst/>
          </a:prstGeom>
          <a:noFill/>
        </p:spPr>
        <p:txBody>
          <a:bodyPr wrap="square" rtlCol="0">
            <a:spAutoFit/>
          </a:bodyPr>
          <a:lstStyle/>
          <a:p>
            <a:pPr algn="ctr"/>
            <a:r>
              <a:rPr lang="ru-RU" sz="2400" dirty="0">
                <a:solidFill>
                  <a:srgbClr val="0070C0"/>
                </a:solidFill>
                <a:latin typeface="Arial" pitchFamily="34" charset="0"/>
                <a:cs typeface="Arial" pitchFamily="34" charset="0"/>
              </a:rPr>
              <a:t>Тестовые задания</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4874" y="1988840"/>
            <a:ext cx="3240360" cy="3456384"/>
          </a:xfrm>
          <a:prstGeom prst="rect">
            <a:avLst/>
          </a:prstGeom>
        </p:spPr>
      </p:pic>
    </p:spTree>
    <p:extLst>
      <p:ext uri="{BB962C8B-B14F-4D97-AF65-F5344CB8AC3E}">
        <p14:creationId xmlns:p14="http://schemas.microsoft.com/office/powerpoint/2010/main" val="26784647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Горизонтальный свиток 2"/>
          <p:cNvSpPr/>
          <p:nvPr/>
        </p:nvSpPr>
        <p:spPr>
          <a:xfrm>
            <a:off x="2051720" y="548680"/>
            <a:ext cx="4752480" cy="1608276"/>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ru-RU"/>
          </a:p>
        </p:txBody>
      </p:sp>
      <p:sp>
        <p:nvSpPr>
          <p:cNvPr id="2" name="Прямоугольник 1"/>
          <p:cNvSpPr/>
          <p:nvPr/>
        </p:nvSpPr>
        <p:spPr>
          <a:xfrm>
            <a:off x="2232200" y="752653"/>
            <a:ext cx="4572000" cy="1200329"/>
          </a:xfrm>
          <a:prstGeom prst="rect">
            <a:avLst/>
          </a:prstGeom>
        </p:spPr>
        <p:txBody>
          <a:bodyPr>
            <a:spAutoFit/>
          </a:bodyPr>
          <a:lstStyle/>
          <a:p>
            <a:pPr lvl="0" algn="ctr"/>
            <a:r>
              <a:rPr lang="ru-RU" dirty="0">
                <a:solidFill>
                  <a:prstClr val="black"/>
                </a:solidFill>
              </a:rPr>
              <a:t>Вопрос №1:</a:t>
            </a:r>
          </a:p>
          <a:p>
            <a:pPr lvl="0" algn="ctr"/>
            <a:r>
              <a:rPr lang="ru-RU" dirty="0">
                <a:solidFill>
                  <a:prstClr val="black"/>
                </a:solidFill>
              </a:rPr>
              <a:t>Какое слово отсутствовало в обращении царицы из сказки Пушкина к зеркальцу: «Я ль на свете всех ...»?</a:t>
            </a:r>
          </a:p>
        </p:txBody>
      </p:sp>
      <p:sp>
        <p:nvSpPr>
          <p:cNvPr id="4" name="TextBox 3"/>
          <p:cNvSpPr txBox="1"/>
          <p:nvPr/>
        </p:nvSpPr>
        <p:spPr>
          <a:xfrm>
            <a:off x="2843808" y="2780928"/>
            <a:ext cx="3456384"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Милее</a:t>
            </a:r>
          </a:p>
        </p:txBody>
      </p:sp>
      <p:sp>
        <p:nvSpPr>
          <p:cNvPr id="5" name="TextBox 4"/>
          <p:cNvSpPr txBox="1"/>
          <p:nvPr/>
        </p:nvSpPr>
        <p:spPr>
          <a:xfrm>
            <a:off x="2843808" y="3429000"/>
            <a:ext cx="3456384"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Белее</a:t>
            </a:r>
          </a:p>
        </p:txBody>
      </p:sp>
      <p:sp>
        <p:nvSpPr>
          <p:cNvPr id="6" name="TextBox 5"/>
          <p:cNvSpPr txBox="1"/>
          <p:nvPr/>
        </p:nvSpPr>
        <p:spPr>
          <a:xfrm>
            <a:off x="2843808" y="4149080"/>
            <a:ext cx="3456384"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Стройнее</a:t>
            </a: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2631" y="4037935"/>
            <a:ext cx="301569" cy="635659"/>
          </a:xfrm>
          <a:prstGeom prst="rect">
            <a:avLst/>
          </a:prstGeom>
        </p:spPr>
      </p:pic>
    </p:spTree>
    <p:extLst>
      <p:ext uri="{BB962C8B-B14F-4D97-AF65-F5344CB8AC3E}">
        <p14:creationId xmlns:p14="http://schemas.microsoft.com/office/powerpoint/2010/main" val="120805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1363" y="476672"/>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148681" y="868288"/>
            <a:ext cx="4572000" cy="923330"/>
          </a:xfrm>
          <a:prstGeom prst="rect">
            <a:avLst/>
          </a:prstGeom>
        </p:spPr>
        <p:txBody>
          <a:bodyPr>
            <a:spAutoFit/>
          </a:bodyPr>
          <a:lstStyle/>
          <a:p>
            <a:pPr lvl="0" algn="ctr"/>
            <a:r>
              <a:rPr lang="ru-RU" dirty="0">
                <a:solidFill>
                  <a:prstClr val="black"/>
                </a:solidFill>
              </a:rPr>
              <a:t>Вопрос №2:</a:t>
            </a:r>
          </a:p>
          <a:p>
            <a:pPr lvl="0" algn="ctr"/>
            <a:r>
              <a:rPr lang="ru-RU" dirty="0">
                <a:solidFill>
                  <a:prstClr val="black"/>
                </a:solidFill>
              </a:rPr>
              <a:t> Кто в сказке А.С. Пушкина подарил царю </a:t>
            </a:r>
            <a:r>
              <a:rPr lang="ru-RU" dirty="0" err="1">
                <a:solidFill>
                  <a:prstClr val="black"/>
                </a:solidFill>
              </a:rPr>
              <a:t>Дадону</a:t>
            </a:r>
            <a:r>
              <a:rPr lang="ru-RU" dirty="0">
                <a:solidFill>
                  <a:prstClr val="black"/>
                </a:solidFill>
              </a:rPr>
              <a:t> золотого петушка?</a:t>
            </a:r>
          </a:p>
        </p:txBody>
      </p:sp>
      <p:sp>
        <p:nvSpPr>
          <p:cNvPr id="3" name="TextBox 2"/>
          <p:cNvSpPr txBox="1"/>
          <p:nvPr/>
        </p:nvSpPr>
        <p:spPr>
          <a:xfrm>
            <a:off x="2843808" y="2996952"/>
            <a:ext cx="338437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Царевна Лебедь</a:t>
            </a:r>
          </a:p>
        </p:txBody>
      </p:sp>
      <p:sp>
        <p:nvSpPr>
          <p:cNvPr id="4" name="TextBox 3"/>
          <p:cNvSpPr txBox="1"/>
          <p:nvPr/>
        </p:nvSpPr>
        <p:spPr>
          <a:xfrm>
            <a:off x="2843808" y="3789040"/>
            <a:ext cx="338437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Золотая рыбка</a:t>
            </a:r>
          </a:p>
        </p:txBody>
      </p:sp>
      <p:sp>
        <p:nvSpPr>
          <p:cNvPr id="5" name="TextBox 4"/>
          <p:cNvSpPr txBox="1"/>
          <p:nvPr/>
        </p:nvSpPr>
        <p:spPr>
          <a:xfrm>
            <a:off x="2843808" y="4615893"/>
            <a:ext cx="338437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Мудрец</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795" y="4511200"/>
            <a:ext cx="224886" cy="474025"/>
          </a:xfrm>
          <a:prstGeom prst="rect">
            <a:avLst/>
          </a:prstGeom>
        </p:spPr>
      </p:pic>
    </p:spTree>
    <p:extLst>
      <p:ext uri="{BB962C8B-B14F-4D97-AF65-F5344CB8AC3E}">
        <p14:creationId xmlns:p14="http://schemas.microsoft.com/office/powerpoint/2010/main" val="2789767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476672"/>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386806" y="822121"/>
            <a:ext cx="3888432" cy="1015663"/>
          </a:xfrm>
          <a:prstGeom prst="rect">
            <a:avLst/>
          </a:prstGeom>
          <a:noFill/>
        </p:spPr>
        <p:txBody>
          <a:bodyPr wrap="square" rtlCol="0">
            <a:spAutoFit/>
          </a:bodyPr>
          <a:lstStyle/>
          <a:p>
            <a:pPr algn="ctr"/>
            <a:r>
              <a:rPr lang="ru-RU" sz="2000" dirty="0"/>
              <a:t>Вопрос №3:</a:t>
            </a:r>
          </a:p>
          <a:p>
            <a:pPr algn="ctr"/>
            <a:r>
              <a:rPr lang="ru-RU" sz="2000" dirty="0"/>
              <a:t>Какая сказка не была написана </a:t>
            </a:r>
          </a:p>
          <a:p>
            <a:pPr algn="ctr"/>
            <a:r>
              <a:rPr lang="ru-RU" sz="2000" dirty="0"/>
              <a:t>А.С. Пушкиным?</a:t>
            </a:r>
          </a:p>
        </p:txBody>
      </p:sp>
      <p:sp>
        <p:nvSpPr>
          <p:cNvPr id="3" name="TextBox 2"/>
          <p:cNvSpPr txBox="1"/>
          <p:nvPr/>
        </p:nvSpPr>
        <p:spPr>
          <a:xfrm>
            <a:off x="2339752" y="2852936"/>
            <a:ext cx="393548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Сказка о золотом петушке</a:t>
            </a:r>
          </a:p>
        </p:txBody>
      </p:sp>
      <p:sp>
        <p:nvSpPr>
          <p:cNvPr id="4" name="TextBox 3"/>
          <p:cNvSpPr txBox="1"/>
          <p:nvPr/>
        </p:nvSpPr>
        <p:spPr>
          <a:xfrm>
            <a:off x="2386806" y="3645024"/>
            <a:ext cx="3888432"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err="1"/>
              <a:t>Дюймовочка</a:t>
            </a:r>
            <a:endParaRPr lang="ru-RU" dirty="0"/>
          </a:p>
        </p:txBody>
      </p:sp>
      <p:sp>
        <p:nvSpPr>
          <p:cNvPr id="5" name="TextBox 4"/>
          <p:cNvSpPr txBox="1"/>
          <p:nvPr/>
        </p:nvSpPr>
        <p:spPr>
          <a:xfrm>
            <a:off x="2386806" y="4437112"/>
            <a:ext cx="3888432"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Руслан и Людмила</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8661" y="3518066"/>
            <a:ext cx="295680" cy="623247"/>
          </a:xfrm>
          <a:prstGeom prst="rect">
            <a:avLst/>
          </a:prstGeom>
        </p:spPr>
      </p:pic>
    </p:spTree>
    <p:extLst>
      <p:ext uri="{BB962C8B-B14F-4D97-AF65-F5344CB8AC3E}">
        <p14:creationId xmlns:p14="http://schemas.microsoft.com/office/powerpoint/2010/main" val="382748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1124744"/>
            <a:ext cx="4572000" cy="923330"/>
          </a:xfrm>
          <a:prstGeom prst="rect">
            <a:avLst/>
          </a:prstGeom>
        </p:spPr>
        <p:txBody>
          <a:bodyPr>
            <a:spAutoFit/>
          </a:bodyPr>
          <a:lstStyle/>
          <a:p>
            <a:pPr marL="285750" indent="-285750">
              <a:buFont typeface="Wingdings" pitchFamily="2" charset="2"/>
              <a:buChar char="v"/>
            </a:pPr>
            <a:r>
              <a:rPr lang="ru-RU" dirty="0">
                <a:solidFill>
                  <a:srgbClr val="002060"/>
                </a:solidFill>
                <a:latin typeface="Bookman Old Style" pitchFamily="18" charset="0"/>
              </a:rPr>
              <a:t>Шесть лет Пушкин провёл в Царскосельском лицее, открытом 19 октября 1811 года. </a:t>
            </a:r>
          </a:p>
        </p:txBody>
      </p:sp>
      <p:sp>
        <p:nvSpPr>
          <p:cNvPr id="5" name="Прямоугольник 4"/>
          <p:cNvSpPr/>
          <p:nvPr/>
        </p:nvSpPr>
        <p:spPr>
          <a:xfrm>
            <a:off x="689735" y="1916832"/>
            <a:ext cx="4572000" cy="2862322"/>
          </a:xfrm>
          <a:prstGeom prst="rect">
            <a:avLst/>
          </a:prstGeom>
        </p:spPr>
        <p:txBody>
          <a:bodyPr>
            <a:spAutoFit/>
          </a:bodyPr>
          <a:lstStyle/>
          <a:p>
            <a:pPr marL="285750" indent="-285750">
              <a:buFont typeface="Wingdings" pitchFamily="2" charset="2"/>
              <a:buChar char="v"/>
            </a:pPr>
            <a:r>
              <a:rPr lang="ru-RU" dirty="0">
                <a:solidFill>
                  <a:srgbClr val="002060"/>
                </a:solidFill>
                <a:latin typeface="Bookman Old Style" pitchFamily="18" charset="0"/>
              </a:rPr>
              <a:t>Здесь впервые открылся и был высоко оценён его поэтический дар. В лицейский период Пушкиным было создано много стихотворных произведений. Его вдохновляли французские поэты XVII—XVIII веков, с творчеством которых он познакомился в детстве, читая книги из библиотеки отца.</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69989" y="3717032"/>
            <a:ext cx="3251853" cy="2438890"/>
          </a:xfrm>
          <a:prstGeom prst="rect">
            <a:avLst/>
          </a:prstGeom>
          <a:ln>
            <a:noFill/>
          </a:ln>
          <a:effectLst>
            <a:softEdge rad="112500"/>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548680"/>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95736" y="980728"/>
            <a:ext cx="4486597" cy="923330"/>
          </a:xfrm>
          <a:prstGeom prst="rect">
            <a:avLst/>
          </a:prstGeom>
          <a:noFill/>
        </p:spPr>
        <p:txBody>
          <a:bodyPr wrap="square" rtlCol="0">
            <a:spAutoFit/>
          </a:bodyPr>
          <a:lstStyle/>
          <a:p>
            <a:pPr algn="ctr"/>
            <a:r>
              <a:rPr lang="ru-RU" dirty="0"/>
              <a:t>Вопрос №4:</a:t>
            </a:r>
          </a:p>
          <a:p>
            <a:pPr algn="ctr"/>
            <a:r>
              <a:rPr lang="ru-RU" dirty="0"/>
              <a:t>Сколько желаний старухи исполнила золотая рыбка?</a:t>
            </a:r>
          </a:p>
        </p:txBody>
      </p:sp>
      <p:sp>
        <p:nvSpPr>
          <p:cNvPr id="4" name="TextBox 3"/>
          <p:cNvSpPr txBox="1"/>
          <p:nvPr/>
        </p:nvSpPr>
        <p:spPr>
          <a:xfrm>
            <a:off x="2627784" y="2636912"/>
            <a:ext cx="302433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ru-RU" dirty="0"/>
              <a:t>4</a:t>
            </a:r>
          </a:p>
        </p:txBody>
      </p:sp>
      <p:sp>
        <p:nvSpPr>
          <p:cNvPr id="5" name="TextBox 4"/>
          <p:cNvSpPr txBox="1"/>
          <p:nvPr/>
        </p:nvSpPr>
        <p:spPr>
          <a:xfrm>
            <a:off x="2627784" y="3356992"/>
            <a:ext cx="302433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ru-RU" dirty="0"/>
              <a:t>3</a:t>
            </a:r>
          </a:p>
        </p:txBody>
      </p:sp>
      <p:sp>
        <p:nvSpPr>
          <p:cNvPr id="6" name="TextBox 5"/>
          <p:cNvSpPr txBox="1"/>
          <p:nvPr/>
        </p:nvSpPr>
        <p:spPr>
          <a:xfrm>
            <a:off x="2627784" y="4149080"/>
            <a:ext cx="302433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pPr algn="ctr"/>
            <a:r>
              <a:rPr lang="ru-RU" dirty="0"/>
              <a:t>9</a:t>
            </a: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152" y="2561637"/>
            <a:ext cx="246641" cy="519881"/>
          </a:xfrm>
          <a:prstGeom prst="rect">
            <a:avLst/>
          </a:prstGeom>
        </p:spPr>
      </p:pic>
    </p:spTree>
    <p:extLst>
      <p:ext uri="{BB962C8B-B14F-4D97-AF65-F5344CB8AC3E}">
        <p14:creationId xmlns:p14="http://schemas.microsoft.com/office/powerpoint/2010/main" val="3217568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593" y="484782"/>
            <a:ext cx="6838673" cy="2206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416853" y="802966"/>
            <a:ext cx="6214789" cy="1569660"/>
          </a:xfrm>
          <a:prstGeom prst="rect">
            <a:avLst/>
          </a:prstGeom>
        </p:spPr>
        <p:txBody>
          <a:bodyPr wrap="square">
            <a:spAutoFit/>
          </a:bodyPr>
          <a:lstStyle/>
          <a:p>
            <a:r>
              <a:rPr lang="ru-RU" sz="1600" dirty="0"/>
              <a:t>Из какого произведения А.С. Пушкина данная цитата?</a:t>
            </a:r>
          </a:p>
          <a:p>
            <a:r>
              <a:rPr lang="ru-RU" sz="1600" dirty="0"/>
              <a:t>В толпе могущих сыновей,</a:t>
            </a:r>
          </a:p>
          <a:p>
            <a:r>
              <a:rPr lang="ru-RU" sz="1600" dirty="0"/>
              <a:t>С друзьями, в гриднице высокой</a:t>
            </a:r>
          </a:p>
          <a:p>
            <a:r>
              <a:rPr lang="ru-RU" sz="1600" dirty="0"/>
              <a:t>Владимир-солнце пировал;</a:t>
            </a:r>
          </a:p>
          <a:p>
            <a:r>
              <a:rPr lang="ru-RU" sz="1600" dirty="0"/>
              <a:t>Меньшую дочь он выдавал</a:t>
            </a:r>
          </a:p>
          <a:p>
            <a:r>
              <a:rPr lang="ru-RU" sz="1600" dirty="0"/>
              <a:t>За князя храброго … </a:t>
            </a:r>
          </a:p>
        </p:txBody>
      </p:sp>
      <p:sp>
        <p:nvSpPr>
          <p:cNvPr id="3" name="TextBox 2"/>
          <p:cNvSpPr txBox="1"/>
          <p:nvPr/>
        </p:nvSpPr>
        <p:spPr>
          <a:xfrm>
            <a:off x="2627784" y="3212976"/>
            <a:ext cx="338437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Руслан и Людмила</a:t>
            </a:r>
          </a:p>
        </p:txBody>
      </p:sp>
      <p:sp>
        <p:nvSpPr>
          <p:cNvPr id="4" name="TextBox 3"/>
          <p:cNvSpPr txBox="1"/>
          <p:nvPr/>
        </p:nvSpPr>
        <p:spPr>
          <a:xfrm>
            <a:off x="2627784" y="3933056"/>
            <a:ext cx="338437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Сказка о царе </a:t>
            </a:r>
            <a:r>
              <a:rPr lang="ru-RU" dirty="0" err="1"/>
              <a:t>Салтане</a:t>
            </a:r>
            <a:endParaRPr lang="ru-RU" dirty="0"/>
          </a:p>
        </p:txBody>
      </p:sp>
      <p:sp>
        <p:nvSpPr>
          <p:cNvPr id="5" name="TextBox 4"/>
          <p:cNvSpPr txBox="1"/>
          <p:nvPr/>
        </p:nvSpPr>
        <p:spPr>
          <a:xfrm>
            <a:off x="2627784" y="4573164"/>
            <a:ext cx="338437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Песнь о вещем Олеге</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8184" y="3062427"/>
            <a:ext cx="246641" cy="519881"/>
          </a:xfrm>
          <a:prstGeom prst="rect">
            <a:avLst/>
          </a:prstGeom>
        </p:spPr>
      </p:pic>
    </p:spTree>
    <p:extLst>
      <p:ext uri="{BB962C8B-B14F-4D97-AF65-F5344CB8AC3E}">
        <p14:creationId xmlns:p14="http://schemas.microsoft.com/office/powerpoint/2010/main" val="274807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548680"/>
            <a:ext cx="6696744" cy="2062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611560" y="772474"/>
            <a:ext cx="4572000" cy="1846659"/>
          </a:xfrm>
          <a:prstGeom prst="rect">
            <a:avLst/>
          </a:prstGeom>
        </p:spPr>
        <p:txBody>
          <a:bodyPr>
            <a:spAutoFit/>
          </a:bodyPr>
          <a:lstStyle/>
          <a:p>
            <a:r>
              <a:rPr lang="ru-RU" sz="1600" dirty="0"/>
              <a:t>Из какой сказки Александра Сергеевича Пушкина эти строки?</a:t>
            </a:r>
          </a:p>
          <a:p>
            <a:r>
              <a:rPr lang="ru-RU" sz="1600" dirty="0"/>
              <a:t>«Ветер весело шумит,</a:t>
            </a:r>
          </a:p>
          <a:p>
            <a:r>
              <a:rPr lang="ru-RU" sz="1600" dirty="0"/>
              <a:t>Судно весело бежит…</a:t>
            </a:r>
          </a:p>
          <a:p>
            <a:r>
              <a:rPr lang="ru-RU" sz="1600" dirty="0"/>
              <a:t>В синем небе звёзды блещут,</a:t>
            </a:r>
          </a:p>
          <a:p>
            <a:r>
              <a:rPr lang="ru-RU" sz="1600" dirty="0"/>
              <a:t>В синем море волны хлещут..»</a:t>
            </a:r>
          </a:p>
          <a:p>
            <a:endParaRPr lang="ru-RU" dirty="0"/>
          </a:p>
        </p:txBody>
      </p:sp>
      <p:sp>
        <p:nvSpPr>
          <p:cNvPr id="3" name="TextBox 2"/>
          <p:cNvSpPr txBox="1"/>
          <p:nvPr/>
        </p:nvSpPr>
        <p:spPr>
          <a:xfrm>
            <a:off x="2987824" y="2996952"/>
            <a:ext cx="3240360"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Сказка о золотом петушке</a:t>
            </a:r>
          </a:p>
        </p:txBody>
      </p:sp>
      <p:sp>
        <p:nvSpPr>
          <p:cNvPr id="4" name="TextBox 3"/>
          <p:cNvSpPr txBox="1"/>
          <p:nvPr/>
        </p:nvSpPr>
        <p:spPr>
          <a:xfrm>
            <a:off x="2987824" y="3717032"/>
            <a:ext cx="3240360" cy="369332"/>
          </a:xfrm>
          <a:prstGeom prst="rect">
            <a:avLst/>
          </a:prstGeom>
          <a:noFill/>
        </p:spPr>
        <p:txBody>
          <a:bodyPr wrap="square" rtlCol="0">
            <a:spAutoFit/>
          </a:bodyPr>
          <a:lstStyle/>
          <a:p>
            <a:endParaRPr lang="ru-RU" dirty="0"/>
          </a:p>
        </p:txBody>
      </p:sp>
      <p:sp>
        <p:nvSpPr>
          <p:cNvPr id="5" name="TextBox 4"/>
          <p:cNvSpPr txBox="1"/>
          <p:nvPr/>
        </p:nvSpPr>
        <p:spPr>
          <a:xfrm>
            <a:off x="2987824" y="3717032"/>
            <a:ext cx="3240360"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Сказка о царе </a:t>
            </a:r>
            <a:r>
              <a:rPr lang="ru-RU" dirty="0" err="1"/>
              <a:t>Салтане</a:t>
            </a:r>
            <a:endParaRPr lang="ru-RU" dirty="0"/>
          </a:p>
        </p:txBody>
      </p:sp>
      <p:sp>
        <p:nvSpPr>
          <p:cNvPr id="6" name="TextBox 5"/>
          <p:cNvSpPr txBox="1"/>
          <p:nvPr/>
        </p:nvSpPr>
        <p:spPr>
          <a:xfrm>
            <a:off x="2987824" y="4437112"/>
            <a:ext cx="3240360"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Сказка о рыбаке и рыбке</a:t>
            </a: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3653190"/>
            <a:ext cx="261518" cy="551239"/>
          </a:xfrm>
          <a:prstGeom prst="rect">
            <a:avLst/>
          </a:prstGeom>
        </p:spPr>
      </p:pic>
    </p:spTree>
    <p:extLst>
      <p:ext uri="{BB962C8B-B14F-4D97-AF65-F5344CB8AC3E}">
        <p14:creationId xmlns:p14="http://schemas.microsoft.com/office/powerpoint/2010/main" val="137508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692696"/>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95736" y="1124744"/>
            <a:ext cx="3816424" cy="646331"/>
          </a:xfrm>
          <a:prstGeom prst="rect">
            <a:avLst/>
          </a:prstGeom>
          <a:noFill/>
        </p:spPr>
        <p:txBody>
          <a:bodyPr wrap="square" rtlCol="0">
            <a:spAutoFit/>
          </a:bodyPr>
          <a:lstStyle/>
          <a:p>
            <a:pPr algn="ctr"/>
            <a:r>
              <a:rPr lang="ru-RU" dirty="0"/>
              <a:t>Вопрос №7:</a:t>
            </a:r>
          </a:p>
          <a:p>
            <a:pPr algn="ctr"/>
            <a:r>
              <a:rPr lang="ru-RU" dirty="0"/>
              <a:t>Где жил Старик со своею старухой?</a:t>
            </a:r>
          </a:p>
        </p:txBody>
      </p:sp>
      <p:sp>
        <p:nvSpPr>
          <p:cNvPr id="3" name="TextBox 2"/>
          <p:cNvSpPr txBox="1"/>
          <p:nvPr/>
        </p:nvSpPr>
        <p:spPr>
          <a:xfrm>
            <a:off x="2411760" y="2780928"/>
            <a:ext cx="374441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В Избушке</a:t>
            </a:r>
          </a:p>
        </p:txBody>
      </p:sp>
      <p:sp>
        <p:nvSpPr>
          <p:cNvPr id="4" name="TextBox 3"/>
          <p:cNvSpPr txBox="1"/>
          <p:nvPr/>
        </p:nvSpPr>
        <p:spPr>
          <a:xfrm>
            <a:off x="2411760" y="3501008"/>
            <a:ext cx="374441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В тридевятом королевстве</a:t>
            </a:r>
          </a:p>
        </p:txBody>
      </p:sp>
      <p:sp>
        <p:nvSpPr>
          <p:cNvPr id="5" name="TextBox 4"/>
          <p:cNvSpPr txBox="1"/>
          <p:nvPr/>
        </p:nvSpPr>
        <p:spPr>
          <a:xfrm>
            <a:off x="2411760" y="4221088"/>
            <a:ext cx="374441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В землянке</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4974" y="4007823"/>
            <a:ext cx="366685" cy="582597"/>
          </a:xfrm>
          <a:prstGeom prst="rect">
            <a:avLst/>
          </a:prstGeom>
        </p:spPr>
      </p:pic>
    </p:spTree>
    <p:extLst>
      <p:ext uri="{BB962C8B-B14F-4D97-AF65-F5344CB8AC3E}">
        <p14:creationId xmlns:p14="http://schemas.microsoft.com/office/powerpoint/2010/main" val="179635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2422" y="628312"/>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879740" y="1019928"/>
            <a:ext cx="4572000" cy="923330"/>
          </a:xfrm>
          <a:prstGeom prst="rect">
            <a:avLst/>
          </a:prstGeom>
        </p:spPr>
        <p:txBody>
          <a:bodyPr>
            <a:spAutoFit/>
          </a:bodyPr>
          <a:lstStyle/>
          <a:p>
            <a:pPr algn="ctr"/>
            <a:r>
              <a:rPr lang="ru-RU" dirty="0"/>
              <a:t>Вопрос № 8:</a:t>
            </a:r>
          </a:p>
          <a:p>
            <a:pPr algn="ctr"/>
            <a:r>
              <a:rPr lang="ru-RU" dirty="0"/>
              <a:t>К кому НЕ обращался королевич Елисей из сказки Пушкина в поисках царевны?</a:t>
            </a:r>
          </a:p>
        </p:txBody>
      </p:sp>
      <p:sp>
        <p:nvSpPr>
          <p:cNvPr id="3" name="TextBox 2"/>
          <p:cNvSpPr txBox="1"/>
          <p:nvPr/>
        </p:nvSpPr>
        <p:spPr>
          <a:xfrm>
            <a:off x="2483768" y="2852936"/>
            <a:ext cx="3240360"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Ветер</a:t>
            </a:r>
          </a:p>
        </p:txBody>
      </p:sp>
      <p:sp>
        <p:nvSpPr>
          <p:cNvPr id="4" name="TextBox 3"/>
          <p:cNvSpPr txBox="1"/>
          <p:nvPr/>
        </p:nvSpPr>
        <p:spPr>
          <a:xfrm>
            <a:off x="2483768" y="3573016"/>
            <a:ext cx="3240360"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Тополь</a:t>
            </a:r>
          </a:p>
        </p:txBody>
      </p:sp>
      <p:sp>
        <p:nvSpPr>
          <p:cNvPr id="5" name="TextBox 4"/>
          <p:cNvSpPr txBox="1"/>
          <p:nvPr/>
        </p:nvSpPr>
        <p:spPr>
          <a:xfrm>
            <a:off x="2483768" y="4365104"/>
            <a:ext cx="3240360"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Месяц</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5603" y="3447514"/>
            <a:ext cx="294299" cy="620336"/>
          </a:xfrm>
          <a:prstGeom prst="rect">
            <a:avLst/>
          </a:prstGeom>
        </p:spPr>
      </p:pic>
    </p:spTree>
    <p:extLst>
      <p:ext uri="{BB962C8B-B14F-4D97-AF65-F5344CB8AC3E}">
        <p14:creationId xmlns:p14="http://schemas.microsoft.com/office/powerpoint/2010/main" val="206204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660714"/>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026766" y="1052330"/>
            <a:ext cx="4032448" cy="923330"/>
          </a:xfrm>
          <a:prstGeom prst="rect">
            <a:avLst/>
          </a:prstGeom>
          <a:noFill/>
        </p:spPr>
        <p:txBody>
          <a:bodyPr wrap="square" rtlCol="0">
            <a:spAutoFit/>
          </a:bodyPr>
          <a:lstStyle/>
          <a:p>
            <a:pPr algn="ctr"/>
            <a:r>
              <a:rPr lang="ru-RU" dirty="0"/>
              <a:t>Вопрос №9:</a:t>
            </a:r>
          </a:p>
          <a:p>
            <a:pPr algn="ctr"/>
            <a:r>
              <a:rPr lang="ru-RU" dirty="0"/>
              <a:t>Что делает кот учены, когда идет направо?</a:t>
            </a:r>
          </a:p>
        </p:txBody>
      </p:sp>
      <p:sp>
        <p:nvSpPr>
          <p:cNvPr id="3" name="TextBox 2"/>
          <p:cNvSpPr txBox="1"/>
          <p:nvPr/>
        </p:nvSpPr>
        <p:spPr>
          <a:xfrm>
            <a:off x="2843808" y="2996952"/>
            <a:ext cx="321540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Сказку говорит</a:t>
            </a:r>
          </a:p>
        </p:txBody>
      </p:sp>
      <p:sp>
        <p:nvSpPr>
          <p:cNvPr id="4" name="TextBox 3"/>
          <p:cNvSpPr txBox="1"/>
          <p:nvPr/>
        </p:nvSpPr>
        <p:spPr>
          <a:xfrm>
            <a:off x="2843808" y="3789040"/>
            <a:ext cx="321540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Песнь заводит</a:t>
            </a:r>
          </a:p>
        </p:txBody>
      </p:sp>
      <p:sp>
        <p:nvSpPr>
          <p:cNvPr id="6" name="TextBox 5"/>
          <p:cNvSpPr txBox="1"/>
          <p:nvPr/>
        </p:nvSpPr>
        <p:spPr>
          <a:xfrm>
            <a:off x="2843808" y="4581128"/>
            <a:ext cx="3215406"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Чудеса творит</a:t>
            </a: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1745" y="2813664"/>
            <a:ext cx="349127" cy="735905"/>
          </a:xfrm>
          <a:prstGeom prst="rect">
            <a:avLst/>
          </a:prstGeom>
        </p:spPr>
      </p:pic>
    </p:spTree>
    <p:extLst>
      <p:ext uri="{BB962C8B-B14F-4D97-AF65-F5344CB8AC3E}">
        <p14:creationId xmlns:p14="http://schemas.microsoft.com/office/powerpoint/2010/main" val="3057527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548680"/>
            <a:ext cx="4846637" cy="170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182341" y="940296"/>
            <a:ext cx="4572000" cy="923330"/>
          </a:xfrm>
          <a:prstGeom prst="rect">
            <a:avLst/>
          </a:prstGeom>
        </p:spPr>
        <p:txBody>
          <a:bodyPr>
            <a:spAutoFit/>
          </a:bodyPr>
          <a:lstStyle/>
          <a:p>
            <a:pPr algn="ctr"/>
            <a:r>
              <a:rPr lang="ru-RU" dirty="0"/>
              <a:t>Вопрос №10:</a:t>
            </a:r>
          </a:p>
          <a:p>
            <a:pPr algn="ctr"/>
            <a:r>
              <a:rPr lang="ru-RU" dirty="0"/>
              <a:t>Какое произведение НЕ принадлежит Александру Пушкину?</a:t>
            </a:r>
          </a:p>
        </p:txBody>
      </p:sp>
      <p:sp>
        <p:nvSpPr>
          <p:cNvPr id="3" name="TextBox 2"/>
          <p:cNvSpPr txBox="1"/>
          <p:nvPr/>
        </p:nvSpPr>
        <p:spPr>
          <a:xfrm>
            <a:off x="2699792" y="2996952"/>
            <a:ext cx="3672408"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Жених</a:t>
            </a:r>
          </a:p>
        </p:txBody>
      </p:sp>
      <p:sp>
        <p:nvSpPr>
          <p:cNvPr id="4" name="TextBox 3"/>
          <p:cNvSpPr txBox="1"/>
          <p:nvPr/>
        </p:nvSpPr>
        <p:spPr>
          <a:xfrm>
            <a:off x="2699792" y="3717032"/>
            <a:ext cx="3672408"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Полтава</a:t>
            </a:r>
          </a:p>
        </p:txBody>
      </p:sp>
      <p:sp>
        <p:nvSpPr>
          <p:cNvPr id="5" name="TextBox 4"/>
          <p:cNvSpPr txBox="1"/>
          <p:nvPr/>
        </p:nvSpPr>
        <p:spPr>
          <a:xfrm>
            <a:off x="2699792" y="4509120"/>
            <a:ext cx="3672408" cy="369332"/>
          </a:xfrm>
          <a:prstGeom prst="rect">
            <a:avLst/>
          </a:prstGeom>
        </p:spPr>
        <p:style>
          <a:lnRef idx="3">
            <a:schemeClr val="lt1"/>
          </a:lnRef>
          <a:fillRef idx="1">
            <a:schemeClr val="accent5"/>
          </a:fillRef>
          <a:effectRef idx="1">
            <a:schemeClr val="accent5"/>
          </a:effectRef>
          <a:fontRef idx="minor">
            <a:schemeClr val="lt1"/>
          </a:fontRef>
        </p:style>
        <p:txBody>
          <a:bodyPr wrap="square" rtlCol="0">
            <a:spAutoFit/>
          </a:bodyPr>
          <a:lstStyle/>
          <a:p>
            <a:r>
              <a:rPr lang="ru-RU" dirty="0"/>
              <a:t>Бородино</a:t>
            </a: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6858" y="4214555"/>
            <a:ext cx="314965" cy="663897"/>
          </a:xfrm>
          <a:prstGeom prst="rect">
            <a:avLst/>
          </a:prstGeom>
        </p:spPr>
      </p:pic>
    </p:spTree>
    <p:extLst>
      <p:ext uri="{BB962C8B-B14F-4D97-AF65-F5344CB8AC3E}">
        <p14:creationId xmlns:p14="http://schemas.microsoft.com/office/powerpoint/2010/main" val="3443777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knigi-starye-stranicy-vintazh.jpg"/>
          <p:cNvPicPr>
            <a:picLocks noGrp="1" noChangeAspect="1"/>
          </p:cNvPicPr>
          <p:nvPr>
            <p:ph idx="1"/>
          </p:nvPr>
        </p:nvPicPr>
        <p:blipFill>
          <a:blip r:embed="rId2" cstate="print"/>
          <a:stretch>
            <a:fillRect/>
          </a:stretch>
        </p:blipFill>
        <p:spPr>
          <a:xfrm>
            <a:off x="-1" y="0"/>
            <a:ext cx="9144001" cy="6858000"/>
          </a:xfrm>
        </p:spPr>
      </p:pic>
      <p:sp>
        <p:nvSpPr>
          <p:cNvPr id="5" name="Блок-схема: документ 4"/>
          <p:cNvSpPr/>
          <p:nvPr/>
        </p:nvSpPr>
        <p:spPr>
          <a:xfrm>
            <a:off x="5715008" y="714356"/>
            <a:ext cx="2714644" cy="1785950"/>
          </a:xfrm>
          <a:prstGeom prst="flowChartDocument">
            <a:avLst/>
          </a:prstGeom>
          <a:effectLst>
            <a:glow rad="228600">
              <a:schemeClr val="accent6">
                <a:satMod val="175000"/>
                <a:alpha val="40000"/>
              </a:schemeClr>
            </a:glow>
            <a:outerShdw blurRad="50800" dist="38100" algn="l" rotWithShape="0">
              <a:prstClr val="black">
                <a:alpha val="40000"/>
              </a:prstClr>
            </a:outerShdw>
          </a:effectLst>
          <a:scene3d>
            <a:camera prst="perspectiveBelow"/>
            <a:lightRig rig="threePt" dir="t"/>
          </a:scene3d>
        </p:spPr>
        <p:style>
          <a:lnRef idx="1">
            <a:schemeClr val="accent6"/>
          </a:lnRef>
          <a:fillRef idx="2">
            <a:schemeClr val="accent6"/>
          </a:fillRef>
          <a:effectRef idx="1">
            <a:schemeClr val="accent6"/>
          </a:effectRef>
          <a:fontRef idx="minor">
            <a:schemeClr val="dk1"/>
          </a:fontRef>
        </p:style>
        <p:txBody>
          <a:bodyPr rtlCol="0" anchor="ctr"/>
          <a:lstStyle/>
          <a:p>
            <a:pPr algn="ctr"/>
            <a:r>
              <a:rPr lang="ru-RU" sz="3200" dirty="0">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a:effectLst>
                  <a:glow rad="228600">
                    <a:schemeClr val="accent6">
                      <a:satMod val="175000"/>
                      <a:alpha val="40000"/>
                    </a:schemeClr>
                  </a:glow>
                </a:effectLst>
              </a:rPr>
              <a:t>Спасибо за </a:t>
            </a:r>
          </a:p>
          <a:p>
            <a:pPr algn="ctr"/>
            <a:r>
              <a:rPr lang="ru-RU" sz="3200" dirty="0">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50000" t="50000" r="50000" b="50000"/>
                  </a:path>
                  <a:tileRect/>
                </a:gradFill>
                <a:effectLst>
                  <a:glow rad="228600">
                    <a:schemeClr val="accent6">
                      <a:satMod val="175000"/>
                      <a:alpha val="40000"/>
                    </a:schemeClr>
                  </a:glow>
                </a:effectLst>
              </a:rPr>
              <a:t>внимание!</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1560" y="908720"/>
            <a:ext cx="5112568" cy="1754326"/>
          </a:xfrm>
          <a:prstGeom prst="rect">
            <a:avLst/>
          </a:prstGeom>
        </p:spPr>
        <p:txBody>
          <a:bodyPr wrap="square">
            <a:spAutoFit/>
          </a:bodyPr>
          <a:lstStyle/>
          <a:p>
            <a:pPr marL="285750" indent="-285750">
              <a:buFont typeface="Wingdings" pitchFamily="2" charset="2"/>
              <a:buChar char="v"/>
            </a:pPr>
            <a:r>
              <a:rPr lang="ru-RU" dirty="0">
                <a:solidFill>
                  <a:srgbClr val="002060"/>
                </a:solidFill>
                <a:latin typeface="Book Antiqua" pitchFamily="18" charset="0"/>
              </a:rPr>
              <a:t>Из лицея Пушкин был выпущен в июне 1817 года в чине коллежского секретаря и определён в Коллегию иностранных дел. Он становится постоянным посетителем театра, принимает участие в заседаниях «Арзамаса»</a:t>
            </a:r>
          </a:p>
        </p:txBody>
      </p:sp>
      <p:sp>
        <p:nvSpPr>
          <p:cNvPr id="5" name="Прямоугольник 4"/>
          <p:cNvSpPr/>
          <p:nvPr/>
        </p:nvSpPr>
        <p:spPr>
          <a:xfrm>
            <a:off x="1691680" y="2708920"/>
            <a:ext cx="4572000" cy="2308324"/>
          </a:xfrm>
          <a:prstGeom prst="rect">
            <a:avLst/>
          </a:prstGeom>
        </p:spPr>
        <p:txBody>
          <a:bodyPr>
            <a:spAutoFit/>
          </a:bodyPr>
          <a:lstStyle/>
          <a:p>
            <a:pPr marL="285750" indent="-285750">
              <a:buFont typeface="Wingdings" pitchFamily="2" charset="2"/>
              <a:buChar char="v"/>
            </a:pPr>
            <a:r>
              <a:rPr lang="ru-RU" dirty="0">
                <a:solidFill>
                  <a:srgbClr val="002060"/>
                </a:solidFill>
                <a:latin typeface="Book Antiqua" pitchFamily="18" charset="0"/>
              </a:rPr>
              <a:t>Пушкин связан дружескими узами со многими активными членами декабристских обществ, пишет политические эпиграммы и стихи «К Чаадаеву» («Любви, надежды, тихой славы…», 1818), «Вольность» (1818), «Н. Я. Плюсковой» (1818), «Деревня» (1819)</a:t>
            </a:r>
          </a:p>
        </p:txBody>
      </p:sp>
    </p:spTree>
    <p:extLst>
      <p:ext uri="{BB962C8B-B14F-4D97-AF65-F5344CB8AC3E}">
        <p14:creationId xmlns:p14="http://schemas.microsoft.com/office/powerpoint/2010/main" val="2033367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86336" y="764704"/>
            <a:ext cx="6228184" cy="2862322"/>
          </a:xfrm>
          <a:prstGeom prst="rect">
            <a:avLst/>
          </a:prstGeom>
        </p:spPr>
        <p:txBody>
          <a:bodyPr wrap="square">
            <a:spAutoFit/>
          </a:bodyPr>
          <a:lstStyle/>
          <a:p>
            <a:pPr algn="ctr"/>
            <a:r>
              <a:rPr lang="ru-RU" i="1" dirty="0">
                <a:solidFill>
                  <a:srgbClr val="002060"/>
                </a:solidFill>
              </a:rPr>
              <a:t>Еще до окончания лицея, в 1817 г., начал писать поэму «Руслан и Людмила», которую закончил в марте 1820 г.</a:t>
            </a:r>
          </a:p>
          <a:p>
            <a:pPr algn="ctr"/>
            <a:r>
              <a:rPr lang="ru-RU" i="1" dirty="0">
                <a:solidFill>
                  <a:srgbClr val="002060"/>
                </a:solidFill>
              </a:rPr>
              <a:t>В мае он был сослан на юг России за то, что «наводнил Россию возмутительными стихами». В июле 1823 г Пушкина перевели под начало графа Воронцова, и он переехал в Одессу. В Михайловском, куда он был выслан в 1824 г, Пушкин сформировался как художник-реалист: продолжил писать «Евгения Онегина», начал «Бориса Годунова», написал стихи «Давыдову», «На Воронцова», «На Александра I» и др.</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39167">
            <a:off x="6406030" y="4535740"/>
            <a:ext cx="2234641" cy="1745813"/>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827968">
            <a:off x="1723364" y="4432716"/>
            <a:ext cx="2366388" cy="1844810"/>
          </a:xfrm>
          <a:prstGeom prst="rect">
            <a:avLst/>
          </a:prstGeom>
        </p:spPr>
      </p:pic>
    </p:spTree>
    <p:extLst>
      <p:ext uri="{BB962C8B-B14F-4D97-AF65-F5344CB8AC3E}">
        <p14:creationId xmlns:p14="http://schemas.microsoft.com/office/powerpoint/2010/main" val="16254634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908720"/>
            <a:ext cx="6115050" cy="268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6332" y="3501008"/>
            <a:ext cx="3774713" cy="2547127"/>
          </a:xfrm>
          <a:prstGeom prst="rect">
            <a:avLst/>
          </a:prstGeom>
          <a:ln>
            <a:noFill/>
          </a:ln>
          <a:effectLst>
            <a:softEdge rad="112500"/>
          </a:effectLst>
        </p:spPr>
      </p:pic>
    </p:spTree>
    <p:extLst>
      <p:ext uri="{BB962C8B-B14F-4D97-AF65-F5344CB8AC3E}">
        <p14:creationId xmlns:p14="http://schemas.microsoft.com/office/powerpoint/2010/main" val="1962490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60648"/>
            <a:ext cx="5937250" cy="64801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839143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TotalTime>
  <Words>3447</Words>
  <Application>Microsoft Office PowerPoint</Application>
  <PresentationFormat>Экран (4:3)</PresentationFormat>
  <Paragraphs>179</Paragraphs>
  <Slides>57</Slides>
  <Notes>1</Notes>
  <HiddenSlides>0</HiddenSlides>
  <MMClips>0</MMClips>
  <ScaleCrop>false</ScaleCrop>
  <HeadingPairs>
    <vt:vector size="6" baseType="variant">
      <vt:variant>
        <vt:lpstr>Использованные шрифты</vt:lpstr>
      </vt:variant>
      <vt:variant>
        <vt:i4>11</vt:i4>
      </vt:variant>
      <vt:variant>
        <vt:lpstr>Тема</vt:lpstr>
      </vt:variant>
      <vt:variant>
        <vt:i4>1</vt:i4>
      </vt:variant>
      <vt:variant>
        <vt:lpstr>Заголовки слайдов</vt:lpstr>
      </vt:variant>
      <vt:variant>
        <vt:i4>57</vt:i4>
      </vt:variant>
    </vt:vector>
  </HeadingPairs>
  <TitlesOfParts>
    <vt:vector size="69" baseType="lpstr">
      <vt:lpstr>Dotum</vt:lpstr>
      <vt:lpstr>Arial</vt:lpstr>
      <vt:lpstr>Book Antiqua</vt:lpstr>
      <vt:lpstr>Bookman Old Style</vt:lpstr>
      <vt:lpstr>Calibri</vt:lpstr>
      <vt:lpstr>Constantia</vt:lpstr>
      <vt:lpstr>Gabriola</vt:lpstr>
      <vt:lpstr>Monotype Corsiva</vt:lpstr>
      <vt:lpstr>Narkisim</vt:lpstr>
      <vt:lpstr>Segoe Script</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Anna Kurchigina</cp:lastModifiedBy>
  <cp:revision>34</cp:revision>
  <dcterms:created xsi:type="dcterms:W3CDTF">2015-03-14T07:19:31Z</dcterms:created>
  <dcterms:modified xsi:type="dcterms:W3CDTF">2024-03-24T20:43:05Z</dcterms:modified>
</cp:coreProperties>
</file>