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61" r:id="rId2"/>
    <p:sldId id="265" r:id="rId3"/>
    <p:sldId id="266" r:id="rId4"/>
    <p:sldId id="272" r:id="rId5"/>
    <p:sldId id="262" r:id="rId6"/>
    <p:sldId id="270" r:id="rId7"/>
    <p:sldId id="271" r:id="rId8"/>
    <p:sldId id="276" r:id="rId9"/>
    <p:sldId id="281" r:id="rId10"/>
    <p:sldId id="277" r:id="rId11"/>
    <p:sldId id="264" r:id="rId12"/>
    <p:sldId id="257" r:id="rId13"/>
    <p:sldId id="267" r:id="rId14"/>
    <p:sldId id="26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89169"/>
  </p:normalViewPr>
  <p:slideViewPr>
    <p:cSldViewPr snapToGrid="0">
      <p:cViewPr varScale="1">
        <p:scale>
          <a:sx n="103" d="100"/>
          <a:sy n="103" d="100"/>
        </p:scale>
        <p:origin x="89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7957AB-CD96-6748-B1BF-20167A9EF65A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BD593-A6AC-3E4C-87C7-A2CFD0A55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637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BD593-A6AC-3E4C-87C7-A2CFD0A55D3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801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BD593-A6AC-3E4C-87C7-A2CFD0A55D3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4428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C1BF1B-ED4D-6391-1AFF-DC3446F47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4300903-A07E-6D0E-9680-585195B6A5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19C23D2-CE29-FB1A-B746-8029CA2C5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4669C-4145-4947-99A8-48294F667A1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9569A52-7FDA-2759-85A3-2FB7BCBAA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5A2CBA-D5FC-B0B4-E51F-1918F412B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86F6E-B40D-B642-9DD5-1BB015B82B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188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056842-C0A5-6C89-EF97-91377305A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CED05E6-F354-A9ED-1D11-B9D494934F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0DD31C-4434-4C5F-9C16-1B683DDCE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4669C-4145-4947-99A8-48294F667A1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C11872-776B-B003-F9EB-AB9FA2E70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335D3F4-7AC4-86E5-4AC7-D921B6802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86F6E-B40D-B642-9DD5-1BB015B82B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583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318F5D3-0922-8BA7-5C42-2F68D9ACF9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8F47186-8232-F910-C5C8-AFC80DD706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03B03E-58AC-9C3E-DCFB-EF2FB6B12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4669C-4145-4947-99A8-48294F667A1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C697A6-7C95-96A0-488E-CC055F269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148FB90-9B90-F7BC-AF0B-870D2AF0B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86F6E-B40D-B642-9DD5-1BB015B82B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469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66D8E2-904E-86B8-D350-CFE68034F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72A7E6-2CDB-D56A-7763-559E7B4E45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5332A7-8236-4A4E-494D-27CB795DB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4669C-4145-4947-99A8-48294F667A1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2D1CDFA-0E86-C924-AE32-50F7BA6E8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9C5D68-0E21-DA89-6FD5-DF006EE8F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86F6E-B40D-B642-9DD5-1BB015B82B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624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7152B6-F442-2C9D-BDBB-4188E9106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13F3CED-378C-79A7-B574-080637ECA1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BB4071-6F19-322A-B8F1-F16572EF2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4669C-4145-4947-99A8-48294F667A1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DE91346-278A-F8F9-DF36-C868B85C4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53A179-37DD-7239-3995-A0BCFF7F0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86F6E-B40D-B642-9DD5-1BB015B82B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035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7FF0CE-59CC-AF31-7990-4F3D18BB88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0E5C63-61BF-91A6-3630-7B3120FD77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0304885-15BA-F6DB-F6A2-3064169503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BD60C25-4823-49D5-6486-DE0DB80B0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4669C-4145-4947-99A8-48294F667A1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31BE79A-3546-C2F2-AF1C-F842235E9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ED73F3E-5167-129F-B254-76C3EEC12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86F6E-B40D-B642-9DD5-1BB015B82B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593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E06D67-552C-59AD-128D-34360E2D0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B35B2B5-F873-2BC7-E790-3FB109FDC4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0396314-2DB0-1059-F055-DA98A58D0B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B8BC63E-C0FA-1C1F-D3BB-D73E179ABA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388E0D3-9ABE-E5A1-A905-25DD2C199B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AEB8C0D-659E-AEE5-4F30-4EEE03DA2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4669C-4145-4947-99A8-48294F667A1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A1D408E-8867-F421-3F7A-1D1CAF30B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ADF960D-A735-8791-149B-AAE6F7E27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86F6E-B40D-B642-9DD5-1BB015B82B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893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A69B7B-EBD2-80CD-5D60-C013CCC9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3C15495-DF3F-B856-0F33-7A74BBA02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4669C-4145-4947-99A8-48294F667A1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3D26701-0860-488F-21A2-ED9078BD1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75C1C98-ED3A-B0CF-1CD2-B25007FB5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86F6E-B40D-B642-9DD5-1BB015B82B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870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258E9DB-5B3E-D93A-0709-0BB07EADD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4669C-4145-4947-99A8-48294F667A1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EA0577E-6860-DBAD-DF7C-5108F702B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1C95D47-42B1-B8B1-4AB1-A153D670A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86F6E-B40D-B642-9DD5-1BB015B82B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401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EE8E53-F68A-AA0D-B0FE-5ED3ECA1C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B28EB1-765F-7956-76B0-748685BD2B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22DE5B7-F048-9C16-01CB-0D8FD6C86E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31488F7-87B7-D9C3-71C9-43071DF2E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4669C-4145-4947-99A8-48294F667A1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E9BAE7E-F18D-81AA-CC4D-312759461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3027260-BA86-05E3-99B6-7068B156E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86F6E-B40D-B642-9DD5-1BB015B82B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248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C2A800-A6E2-AECA-4BB1-AF5E28F0A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4851518-D394-8E90-44E6-E6F4AF7BE3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0D9EF00-C730-B02C-4278-1B623A5F4B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6DCC0AF-F6AC-15CD-CA3E-A9BDE8DF3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4669C-4145-4947-99A8-48294F667A1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FC68931-E39A-41F2-97A4-2FB4F9E3A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19C612-58B4-9092-D9C6-A9A63A267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86F6E-B40D-B642-9DD5-1BB015B82B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224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FAC41A-C6D6-C6FC-F286-6C803EBC7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7B45F4-18CB-22AD-1A46-E16392E4F1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51D816-9439-8550-9197-6BBFD98F1A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4669C-4145-4947-99A8-48294F667A1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8E46ED-2922-4CD5-D81D-D418402777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E0CCC4-5C91-9F95-D309-AE7FFF4109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86F6E-B40D-B642-9DD5-1BB015B82B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405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image" Target="../media/image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1.jpe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microsoft.com/office/2007/relationships/hdphoto" Target="../media/hdphoto2.wdp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5.jpeg"/><Relationship Id="rId5" Type="http://schemas.openxmlformats.org/officeDocument/2006/relationships/image" Target="../media/image1.jpe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3B4E8F-73AC-CF00-9711-1991F1DB6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8BB6F2-1C49-C138-E185-199062BB8E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расивый фон для презентации">
            <a:extLst>
              <a:ext uri="{FF2B5EF4-FFF2-40B4-BE49-F238E27FC236}">
                <a16:creationId xmlns:a16="http://schemas.microsoft.com/office/drawing/2014/main" id="{34EEBF07-C776-5E95-D9BA-D1A6DAFAB4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211" y="-27526"/>
            <a:ext cx="12303211" cy="688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CB58AC-CE64-D240-65D8-A59BE4150415}"/>
              </a:ext>
            </a:extLst>
          </p:cNvPr>
          <p:cNvSpPr txBox="1"/>
          <p:nvPr/>
        </p:nvSpPr>
        <p:spPr>
          <a:xfrm>
            <a:off x="1646250" y="1426463"/>
            <a:ext cx="92781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ru-RU" b="0" i="0" dirty="0">
                <a:solidFill>
                  <a:srgbClr val="464646"/>
                </a:solidFill>
                <a:effectLst/>
                <a:latin typeface="Tahoma" panose="020B0604030504040204" pitchFamily="34" charset="0"/>
              </a:rPr>
              <a:t> </a:t>
            </a: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AB55F9-37BD-403B-CB38-B5184798EB6B}"/>
              </a:ext>
            </a:extLst>
          </p:cNvPr>
          <p:cNvSpPr txBox="1"/>
          <p:nvPr/>
        </p:nvSpPr>
        <p:spPr>
          <a:xfrm>
            <a:off x="2558666" y="134321"/>
            <a:ext cx="20104869" cy="1142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ОБЩЕБРАЗОВАТЕЛЬНОЕ УЧРЕЖДЕНИЕ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СРЕДНЯЯ ОБЩЕОБРАЗОВАТЕЛЬНАЯ ШКОЛА «ГАРМОНИЯ» г. МОЖАЙСКА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D547D-7A86-1511-C750-68F4C3EA629F}"/>
              </a:ext>
            </a:extLst>
          </p:cNvPr>
          <p:cNvSpPr txBox="1"/>
          <p:nvPr/>
        </p:nvSpPr>
        <p:spPr>
          <a:xfrm>
            <a:off x="1878227" y="2815832"/>
            <a:ext cx="84025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«Преемственность детского сада  и  семьи  по физическому развитию детей дошкольного возраста»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8C106F-F83D-15C4-3FA5-DB7051E746B1}"/>
              </a:ext>
            </a:extLst>
          </p:cNvPr>
          <p:cNvSpPr txBox="1"/>
          <p:nvPr/>
        </p:nvSpPr>
        <p:spPr>
          <a:xfrm>
            <a:off x="6937764" y="4785206"/>
            <a:ext cx="68945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Инструктор по физической культуре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ВКК Желтова О.В.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695B48-6B65-C7D2-F6B3-D440B50A510F}"/>
              </a:ext>
            </a:extLst>
          </p:cNvPr>
          <p:cNvSpPr txBox="1"/>
          <p:nvPr/>
        </p:nvSpPr>
        <p:spPr>
          <a:xfrm>
            <a:off x="11553568" y="631430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CAD5BB-28FE-754A-BA04-652CF16027F9}"/>
              </a:ext>
            </a:extLst>
          </p:cNvPr>
          <p:cNvSpPr txBox="1"/>
          <p:nvPr/>
        </p:nvSpPr>
        <p:spPr>
          <a:xfrm>
            <a:off x="8180173" y="56223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97864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9360">
        <p15:prstTrans prst="pageCurlDouble"/>
      </p:transition>
    </mc:Choice>
    <mc:Fallback xmlns="">
      <p:transition spd="slow" advTm="936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2B4C8-69C2-087F-F65F-592E7AEC9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Красивый фон для презентации">
            <a:extLst>
              <a:ext uri="{FF2B5EF4-FFF2-40B4-BE49-F238E27FC236}">
                <a16:creationId xmlns:a16="http://schemas.microsoft.com/office/drawing/2014/main" id="{CCCAD747-6F21-7C06-EC9C-B36A89B3531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636CF27-AE28-08F0-17F1-7D557115AF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166" y="3339"/>
            <a:ext cx="6298475" cy="354116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7017C75-7922-9B2D-CF79-F9B9A5BA8C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3515" y="1"/>
            <a:ext cx="5039650" cy="675346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B1054EE-4D21-930D-50AD-3869B7289A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44508"/>
            <a:ext cx="6236144" cy="331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493109"/>
      </p:ext>
    </p:extLst>
  </p:cSld>
  <p:clrMapOvr>
    <a:masterClrMapping/>
  </p:clrMapOvr>
  <p:transition spd="slow" advTm="1201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B91384-3577-3EAD-425F-D744701E8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794BC52D-0B86-227A-92B4-3B6895131E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  <p:pic>
        <p:nvPicPr>
          <p:cNvPr id="3074" name="Picture 2" descr="Красивый фон для презентации">
            <a:extLst>
              <a:ext uri="{FF2B5EF4-FFF2-40B4-BE49-F238E27FC236}">
                <a16:creationId xmlns:a16="http://schemas.microsoft.com/office/drawing/2014/main" id="{C948DDE6-BBDC-E856-5272-641B375E4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2" y="12740"/>
            <a:ext cx="12192000" cy="724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BDE29A-B25D-C00A-80EC-1767C74129D3}"/>
              </a:ext>
            </a:extLst>
          </p:cNvPr>
          <p:cNvSpPr txBox="1"/>
          <p:nvPr/>
        </p:nvSpPr>
        <p:spPr>
          <a:xfrm>
            <a:off x="5564441" y="230188"/>
            <a:ext cx="686490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46464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Дети особенно восприимчивы к положительному примеру </a:t>
            </a:r>
            <a:r>
              <a:rPr lang="ru-RU" b="1" dirty="0">
                <a:solidFill>
                  <a:srgbClr val="4646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b="1" i="0" dirty="0">
                <a:solidFill>
                  <a:srgbClr val="46464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одителей, старших братьев и сестер. Личный пример родителей, совместные занятия спортом, здоровый образ жизни – залог успеха физического воспитания в семье.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551AFAA-95AC-AD71-A17D-43E8D3E990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1045" y="-54727"/>
            <a:ext cx="5436108" cy="724814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F5BEA0B-9A0B-BBA9-7817-0230E26C7D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4532" y="2123279"/>
            <a:ext cx="6858000" cy="513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059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640">
        <p15:prstTrans prst="pageCurlDouble"/>
      </p:transition>
    </mc:Choice>
    <mc:Fallback xmlns="">
      <p:transition spd="slow" advTm="364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0E5A66-102F-2FFA-C0D9-14FD8EA47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731CCF50-2FD9-94C2-306A-ABDE48CA54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  <p:pic>
        <p:nvPicPr>
          <p:cNvPr id="5122" name="Picture 2" descr="Красивый фон для презентации">
            <a:extLst>
              <a:ext uri="{FF2B5EF4-FFF2-40B4-BE49-F238E27FC236}">
                <a16:creationId xmlns:a16="http://schemas.microsoft.com/office/drawing/2014/main" id="{E39C36B5-2E07-B82B-C661-759F5CDC7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3801"/>
            <a:ext cx="12536535" cy="705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F3FB949-72A4-09E5-91F9-29007D250EB2}"/>
              </a:ext>
            </a:extLst>
          </p:cNvPr>
          <p:cNvSpPr txBox="1"/>
          <p:nvPr/>
        </p:nvSpPr>
        <p:spPr>
          <a:xfrm>
            <a:off x="0" y="5819824"/>
            <a:ext cx="47641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Гордостью  нашего образовательного учреждения и примером для всех  является семья </a:t>
            </a:r>
            <a:r>
              <a:rPr lang="ru-RU" i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Нагулиных</a:t>
            </a:r>
            <a:r>
              <a:rPr lang="ru-RU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1A1DF61-ABF8-41A5-65D1-CDEA0AB509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" y="-193801"/>
            <a:ext cx="4759583" cy="362053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EDDA088-49F0-96C1-A614-BD06D861CB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4135" y="1349493"/>
            <a:ext cx="7772400" cy="554811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84A86D7-0377-664A-9435-317259604B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7767" y="3601272"/>
            <a:ext cx="2197341" cy="2240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80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655">
        <p:dissolve/>
      </p:transition>
    </mc:Choice>
    <mc:Fallback xmlns="">
      <p:transition spd="slow" advTm="1655">
        <p:dissolv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AB8DC4-9AF0-5DC7-AF25-F6A274A1D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8194" name="Picture 2" descr="Красивый фон для презентации">
            <a:extLst>
              <a:ext uri="{FF2B5EF4-FFF2-40B4-BE49-F238E27FC236}">
                <a16:creationId xmlns:a16="http://schemas.microsoft.com/office/drawing/2014/main" id="{6052BF9D-9EAB-E76E-ED3C-D5429D4116C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3" y="1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9320330-5222-70CB-D74E-B19F0BC2D8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383" y="0"/>
            <a:ext cx="7426009" cy="541324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54EF685-049B-C706-222E-CE0D61575D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1626" y="-1"/>
            <a:ext cx="4814758" cy="6706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363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384">
        <p14:ripple/>
      </p:transition>
    </mc:Choice>
    <mc:Fallback xmlns="">
      <p:transition spd="slow" advTm="1384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2B4C8-69C2-087F-F65F-592E7AEC9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Красивый фон для презентации">
            <a:extLst>
              <a:ext uri="{FF2B5EF4-FFF2-40B4-BE49-F238E27FC236}">
                <a16:creationId xmlns:a16="http://schemas.microsoft.com/office/drawing/2014/main" id="{CCCAD747-6F21-7C06-EC9C-B36A89B3531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AD34AF3-4EC9-3D8B-D594-8D13F569B048}"/>
              </a:ext>
            </a:extLst>
          </p:cNvPr>
          <p:cNvSpPr txBox="1"/>
          <p:nvPr/>
        </p:nvSpPr>
        <p:spPr>
          <a:xfrm>
            <a:off x="3496962" y="2669059"/>
            <a:ext cx="48049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56653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201">
        <p14:gallery dir="l"/>
      </p:transition>
    </mc:Choice>
    <mc:Fallback xmlns="">
      <p:transition spd="slow" advTm="1201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9F98E1-EF35-9E9E-E6E1-B83765183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B3118A9C-601C-6E2A-40DE-A23D3586DA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03258" y="1029172"/>
            <a:ext cx="7781544" cy="5147791"/>
          </a:xfrm>
        </p:spPr>
      </p:pic>
      <p:pic>
        <p:nvPicPr>
          <p:cNvPr id="7170" name="Picture 2" descr="Красивый фон для презентации">
            <a:extLst>
              <a:ext uri="{FF2B5EF4-FFF2-40B4-BE49-F238E27FC236}">
                <a16:creationId xmlns:a16="http://schemas.microsoft.com/office/drawing/2014/main" id="{F611FB4F-775B-A2B1-720A-D897080A7F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5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04FAF9D-845D-8A4F-9CA5-0ACCF8374668}"/>
              </a:ext>
            </a:extLst>
          </p:cNvPr>
          <p:cNvSpPr txBox="1"/>
          <p:nvPr/>
        </p:nvSpPr>
        <p:spPr>
          <a:xfrm>
            <a:off x="3572256" y="681037"/>
            <a:ext cx="7781544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0" dirty="0">
                <a:solidFill>
                  <a:srgbClr val="464646"/>
                </a:solidFill>
                <a:effectLst/>
                <a:latin typeface="Tahoma" panose="020B0604030504040204" pitchFamily="34" charset="0"/>
              </a:rPr>
              <a:t>В дошкольном возрасте закладываются основы здоровья, долголетия и гармоничного физического развития. И хотя это развитие является закономерным биологическим процессом, однако на него можно воздействовать в нужном направлении, исходя из психофизиологических особенностей ребенка.</a:t>
            </a:r>
          </a:p>
          <a:p>
            <a:pPr algn="l"/>
            <a:r>
              <a:rPr lang="ru-RU" b="0" i="0" dirty="0">
                <a:solidFill>
                  <a:srgbClr val="464646"/>
                </a:solidFill>
                <a:effectLst/>
                <a:latin typeface="Tahoma" panose="020B0604030504040204" pitchFamily="34" charset="0"/>
              </a:rPr>
              <a:t>Правильно организованное физическое воспитание способствует формированию хорошего телосложения, предупреждению различных заболеваний, улучшает деятельность внутренних органов и систем детского организма. Без должного внимания к этой важнейшей составной части воспитания нельзя подготовить к жизни подрастающее поколение крепким и гармонически развитым.</a:t>
            </a:r>
          </a:p>
        </p:txBody>
      </p:sp>
      <p:pic>
        <p:nvPicPr>
          <p:cNvPr id="8" name="Picture 2" descr="Красивый фон для презентации">
            <a:extLst>
              <a:ext uri="{FF2B5EF4-FFF2-40B4-BE49-F238E27FC236}">
                <a16:creationId xmlns:a16="http://schemas.microsoft.com/office/drawing/2014/main" id="{ACCA8EC8-62F5-DCAC-41AE-AA42DFCE85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2" y="354609"/>
            <a:ext cx="12190437" cy="705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F7486F5-298A-3B3F-A63F-C3A25B724AA0}"/>
              </a:ext>
            </a:extLst>
          </p:cNvPr>
          <p:cNvSpPr txBox="1"/>
          <p:nvPr/>
        </p:nvSpPr>
        <p:spPr>
          <a:xfrm>
            <a:off x="5681100" y="6249860"/>
            <a:ext cx="64226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1" i="0" dirty="0">
                <a:solidFill>
                  <a:srgbClr val="46464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дошкольном возрасте закладываются основы здоровья, долголетия и гармоничного физического развития.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809A20D-56D2-C028-7C9E-4715232F6F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52" y="0"/>
            <a:ext cx="5369577" cy="426723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F93B438-35E5-80A4-0B52-12219EE3AD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6966" y="0"/>
            <a:ext cx="6795034" cy="496383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B1AAF37-CE12-6080-4457-951BD203B6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952" y="3160500"/>
            <a:ext cx="5369577" cy="411094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A0CDBF7-C2EB-4B46-B30B-2D66337DD6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000" b="90000" l="6000" r="95111">
                        <a14:foregroundMark x1="52556" y1="34444" x2="58444" y2="31667"/>
                        <a14:foregroundMark x1="60222" y1="29444" x2="65667" y2="33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47329" y="4882918"/>
            <a:ext cx="1623028" cy="16230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190839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8294">
        <p15:prstTrans prst="pageCurlDouble"/>
      </p:transition>
    </mc:Choice>
    <mc:Fallback xmlns="">
      <p:transition spd="slow" advTm="18294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1EF916-8CF8-F137-9FE9-C7D9E9A3D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20A6D79E-3DCD-91B8-5536-00C19E7F5F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  <p:pic>
        <p:nvPicPr>
          <p:cNvPr id="2050" name="Picture 2" descr="Красивый фон для презентации">
            <a:extLst>
              <a:ext uri="{FF2B5EF4-FFF2-40B4-BE49-F238E27FC236}">
                <a16:creationId xmlns:a16="http://schemas.microsoft.com/office/drawing/2014/main" id="{F3C550EF-F917-284A-532E-028DD213D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732" y="13285"/>
            <a:ext cx="12272732" cy="7187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F89536-EF04-C7AE-7B0C-4C6FF1B81F43}"/>
              </a:ext>
            </a:extLst>
          </p:cNvPr>
          <p:cNvSpPr txBox="1"/>
          <p:nvPr/>
        </p:nvSpPr>
        <p:spPr>
          <a:xfrm>
            <a:off x="5249097" y="5218082"/>
            <a:ext cx="72009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0" dirty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Жизнь в </a:t>
            </a:r>
            <a:r>
              <a:rPr lang="en" b="0" i="0" dirty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XXI </a:t>
            </a:r>
            <a:r>
              <a:rPr lang="ru-RU" b="0" i="0" dirty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веке ставит много новых проблем, среди которой самой актуальной на сегодняшний день является проблема сохранения и укрепления здоровья. А начинать решать эту проблему необходимо с семьи, в которой ребенок находится с самого рождения.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D8E090A-A3A7-A357-74A4-27CC7BB1D3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0732" y="0"/>
            <a:ext cx="5294511" cy="721385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C3E46CE-F30F-AF20-B28F-7915AAF223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3779" y="-17867"/>
            <a:ext cx="6616271" cy="461253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2F7B493-F856-D748-A1EB-2E1D3ACE6C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61" b="91528" l="9987" r="9483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55782" y="2513861"/>
            <a:ext cx="2698151" cy="2974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472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78">
        <p15:prstTrans prst="pageCurlDouble"/>
      </p:transition>
    </mc:Choice>
    <mc:Fallback xmlns="">
      <p:transition spd="slow" advTm="4078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129F81-CE9A-45B3-EC9C-18DF3A5E4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Красивый фон для презентации">
            <a:extLst>
              <a:ext uri="{FF2B5EF4-FFF2-40B4-BE49-F238E27FC236}">
                <a16:creationId xmlns:a16="http://schemas.microsoft.com/office/drawing/2014/main" id="{04DBF355-2431-A9A5-F69B-4798A8CAF13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D86234F-2216-62C3-A06F-81E77D55FC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400800" cy="458480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93CD75A-3D44-4251-A81A-FC903C1762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2714" y="1"/>
            <a:ext cx="5309286" cy="464217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539BC0F-C33E-B14B-F353-4E21D45366D8}"/>
              </a:ext>
            </a:extLst>
          </p:cNvPr>
          <p:cNvSpPr txBox="1"/>
          <p:nvPr/>
        </p:nvSpPr>
        <p:spPr>
          <a:xfrm>
            <a:off x="0" y="5840840"/>
            <a:ext cx="120972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Физкультура играет важную роль в формировании всех систем и функций организма, во всестороннем развитии ребенка и является не однодневным мероприятием, а предполагает целенаправленную систематическую работу с ним как в ДОУ, так и в семье</a:t>
            </a:r>
            <a:r>
              <a:rPr lang="ru-RU" dirty="0">
                <a:effectLst/>
              </a:rPr>
              <a:t> </a:t>
            </a:r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D233CD0-E562-FB4A-8BB7-66A6E8CCEA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4667" l="10000" r="90000">
                        <a14:foregroundMark x1="54333" y1="59000" x2="64000" y2="54000"/>
                        <a14:foregroundMark x1="36333" y1="91000" x2="36333" y2="91000"/>
                        <a14:foregroundMark x1="53000" y1="90667" x2="53000" y2="90667"/>
                        <a14:foregroundMark x1="54000" y1="87667" x2="54000" y2="87667"/>
                        <a14:foregroundMark x1="55333" y1="90000" x2="58000" y2="93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94445" y="3414941"/>
            <a:ext cx="2776537" cy="2776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7031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ED37FC-C3A1-CF28-700B-EEB361AAD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76AE464B-4AA8-6D5F-015C-4401381846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066344" y="2479675"/>
            <a:ext cx="7735712" cy="4351338"/>
          </a:xfrm>
        </p:spPr>
      </p:pic>
      <p:pic>
        <p:nvPicPr>
          <p:cNvPr id="4098" name="Picture 2" descr="Красивый фон для презентации">
            <a:extLst>
              <a:ext uri="{FF2B5EF4-FFF2-40B4-BE49-F238E27FC236}">
                <a16:creationId xmlns:a16="http://schemas.microsoft.com/office/drawing/2014/main" id="{E2CC3784-7D07-9FBE-8602-83EEF5C524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AFB8AA9-D677-7488-7A41-DE98D85478F1}"/>
              </a:ext>
            </a:extLst>
          </p:cNvPr>
          <p:cNvSpPr txBox="1"/>
          <p:nvPr/>
        </p:nvSpPr>
        <p:spPr>
          <a:xfrm>
            <a:off x="163108" y="5548391"/>
            <a:ext cx="1140281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464646"/>
                </a:solidFill>
                <a:latin typeface="Tahoma" panose="020B0604030504040204" pitchFamily="34" charset="0"/>
              </a:rPr>
              <a:t>Важным </a:t>
            </a:r>
            <a:r>
              <a:rPr lang="ru-RU" b="0" i="0" dirty="0">
                <a:solidFill>
                  <a:srgbClr val="464646"/>
                </a:solidFill>
                <a:effectLst/>
                <a:latin typeface="Tahoma" panose="020B0604030504040204" pitchFamily="34" charset="0"/>
              </a:rPr>
              <a:t> направлением деятельности нашего детского </a:t>
            </a:r>
            <a:r>
              <a:rPr lang="ru-RU" dirty="0">
                <a:solidFill>
                  <a:srgbClr val="464646"/>
                </a:solidFill>
                <a:latin typeface="Tahoma" panose="020B0604030504040204" pitchFamily="34" charset="0"/>
              </a:rPr>
              <a:t>образовательного учреждения</a:t>
            </a:r>
            <a:r>
              <a:rPr lang="ru-RU" b="0" i="0" dirty="0">
                <a:solidFill>
                  <a:srgbClr val="464646"/>
                </a:solidFill>
                <a:effectLst/>
                <a:latin typeface="Tahoma" panose="020B0604030504040204" pitchFamily="34" charset="0"/>
              </a:rPr>
              <a:t> является развитие </a:t>
            </a:r>
            <a:r>
              <a:rPr lang="ru-RU" dirty="0">
                <a:solidFill>
                  <a:srgbClr val="464646"/>
                </a:solidFill>
                <a:latin typeface="Tahoma" panose="020B0604030504040204" pitchFamily="34" charset="0"/>
              </a:rPr>
              <a:t>разнообразных </a:t>
            </a:r>
            <a:r>
              <a:rPr lang="ru-RU" b="0" i="0" dirty="0">
                <a:solidFill>
                  <a:srgbClr val="464646"/>
                </a:solidFill>
                <a:effectLst/>
                <a:latin typeface="Tahoma" panose="020B0604030504040204" pitchFamily="34" charset="0"/>
              </a:rPr>
              <a:t> форм взаимодействия родителей и педагогов в процессе оздоровления и воспитания дошкольников. 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8740A6D-CC27-818F-A28E-DC4EA932B4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6323449" cy="437373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27A97C2-52B0-37B3-0C37-022812C435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5550" y="-26988"/>
            <a:ext cx="6496450" cy="44007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773562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7220">
        <p15:prstTrans prst="airplane"/>
      </p:transition>
    </mc:Choice>
    <mc:Fallback xmlns="">
      <p:transition spd="slow" advTm="722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AB6B82-320A-C30E-B59B-9A3645AC0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расивый фон для презентации">
            <a:extLst>
              <a:ext uri="{FF2B5EF4-FFF2-40B4-BE49-F238E27FC236}">
                <a16:creationId xmlns:a16="http://schemas.microsoft.com/office/drawing/2014/main" id="{5C258B3D-1575-2C2C-7B07-1AE53C5691A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E64D0A-2DC1-1E39-17C7-5205969B12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8378" y="1690689"/>
            <a:ext cx="5607937" cy="389414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B601B30-34C4-D154-36FB-13592AD64B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6578379" cy="350043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5C41AC4-050C-F2CD-CC1F-3634B6B5AC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3197311"/>
            <a:ext cx="6622996" cy="3660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3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D622DE-9E21-C679-2CB0-884FC07BD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60754EB-9009-FA93-0AB5-05E4FEAB73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95108" y="1825625"/>
            <a:ext cx="5801784" cy="4351338"/>
          </a:xfrm>
        </p:spPr>
      </p:pic>
      <p:pic>
        <p:nvPicPr>
          <p:cNvPr id="3074" name="Picture 2" descr="Красивый фон для презентации">
            <a:extLst>
              <a:ext uri="{FF2B5EF4-FFF2-40B4-BE49-F238E27FC236}">
                <a16:creationId xmlns:a16="http://schemas.microsoft.com/office/drawing/2014/main" id="{B8D411F3-D0CB-3B79-67FA-D1C4CE97CD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A1AD3C1-E8F7-3FE1-1B26-39B380CED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919784" cy="56769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781BFD0-C9BC-4062-4741-41B6AAC7C0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723237" y="196547"/>
            <a:ext cx="5679066" cy="5285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286852"/>
      </p:ext>
    </p:extLst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2B4C8-69C2-087F-F65F-592E7AEC9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Красивый фон для презентации">
            <a:extLst>
              <a:ext uri="{FF2B5EF4-FFF2-40B4-BE49-F238E27FC236}">
                <a16:creationId xmlns:a16="http://schemas.microsoft.com/office/drawing/2014/main" id="{CCCAD747-6F21-7C06-EC9C-B36A89B3531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84F3389-822D-F0D2-3BC2-EB3CBC3030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7508" y="-1"/>
            <a:ext cx="2791536" cy="418894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B680F09-F7A3-F476-D537-24D7CD24AB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857625" cy="6858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66EE794-9EE8-53D7-A492-01F3ADD2F8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0864" y="0"/>
            <a:ext cx="5581135" cy="41889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8302EC3-95B3-935B-7572-3F6BC59AD4E5}"/>
              </a:ext>
            </a:extLst>
          </p:cNvPr>
          <p:cNvSpPr txBox="1"/>
          <p:nvPr/>
        </p:nvSpPr>
        <p:spPr>
          <a:xfrm>
            <a:off x="3978876" y="5251622"/>
            <a:ext cx="8044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 детей младшего возраста очень важно развивать основы разносторонних спортивных навыков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71852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201">
        <p15:prstTrans prst="wind"/>
      </p:transition>
    </mc:Choice>
    <mc:Fallback xmlns="">
      <p:transition spd="slow" advTm="1201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2B4C8-69C2-087F-F65F-592E7AEC9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Красивый фон для презентации">
            <a:extLst>
              <a:ext uri="{FF2B5EF4-FFF2-40B4-BE49-F238E27FC236}">
                <a16:creationId xmlns:a16="http://schemas.microsoft.com/office/drawing/2014/main" id="{CCCAD747-6F21-7C06-EC9C-B36A89B3531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46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F64BDC4-7BCE-FA60-F6E9-A46EF7E598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446" y="0"/>
            <a:ext cx="7858897" cy="480677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C74C984-258E-F845-557B-298167A0BE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3945" y="0"/>
            <a:ext cx="51435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8E07CC-CFE4-1D4E-A14F-3884684355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2FBA7DF-7128-3E48-AB95-D2485FF3D0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9763" y="4658433"/>
            <a:ext cx="2347912" cy="2347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9347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1201">
        <p15:prstTrans prst="crush"/>
      </p:transition>
    </mc:Choice>
    <mc:Fallback xmlns="">
      <p:transition spd="slow" advTm="1201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|4.4|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3.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4615</TotalTime>
  <Words>292</Words>
  <Application>Microsoft Macintosh PowerPoint</Application>
  <PresentationFormat>Широкоэкранный</PresentationFormat>
  <Paragraphs>20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«Взаимодействие детского сада и семьи по физическому воспитанию»</dc:title>
  <dc:creator>Пользователь Microsoft Office</dc:creator>
  <cp:lastModifiedBy>Пользователь Microsoft Office</cp:lastModifiedBy>
  <cp:revision>57</cp:revision>
  <dcterms:created xsi:type="dcterms:W3CDTF">2024-03-13T08:35:53Z</dcterms:created>
  <dcterms:modified xsi:type="dcterms:W3CDTF">2024-03-19T09:29:37Z</dcterms:modified>
</cp:coreProperties>
</file>