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7" r:id="rId2"/>
    <p:sldId id="295" r:id="rId3"/>
    <p:sldId id="312" r:id="rId4"/>
    <p:sldId id="284" r:id="rId5"/>
    <p:sldId id="313" r:id="rId6"/>
    <p:sldId id="281" r:id="rId7"/>
    <p:sldId id="314" r:id="rId8"/>
    <p:sldId id="315" r:id="rId9"/>
    <p:sldId id="316" r:id="rId10"/>
    <p:sldId id="317" r:id="rId11"/>
    <p:sldId id="318" r:id="rId12"/>
    <p:sldId id="299" r:id="rId13"/>
    <p:sldId id="300" r:id="rId14"/>
    <p:sldId id="291" r:id="rId15"/>
    <p:sldId id="287" r:id="rId16"/>
    <p:sldId id="279" r:id="rId17"/>
    <p:sldId id="263" r:id="rId18"/>
    <p:sldId id="266" r:id="rId19"/>
    <p:sldId id="294" r:id="rId20"/>
    <p:sldId id="297" r:id="rId21"/>
    <p:sldId id="307" r:id="rId22"/>
    <p:sldId id="319" r:id="rId23"/>
    <p:sldId id="30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1B1BA5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265" autoAdjust="0"/>
  </p:normalViewPr>
  <p:slideViewPr>
    <p:cSldViewPr>
      <p:cViewPr>
        <p:scale>
          <a:sx n="80" d="100"/>
          <a:sy n="80" d="100"/>
        </p:scale>
        <p:origin x="-155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5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C32069-2B07-4A75-8AAC-6B05F203DEFA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7E551B-CAD0-4A3C-9F32-6717AE6A5AA3}">
      <dgm:prSet phldrT="[Текст]" custT="1"/>
      <dgm:spPr>
        <a:solidFill>
          <a:srgbClr val="FF0000"/>
        </a:solidFill>
      </dgm:spPr>
      <dgm:t>
        <a:bodyPr/>
        <a:lstStyle/>
        <a:p>
          <a:endParaRPr lang="ru-RU" sz="2000" b="1" dirty="0" smtClean="0">
            <a:solidFill>
              <a:schemeClr val="bg1"/>
            </a:solidFill>
            <a:latin typeface="Times New Roman"/>
            <a:ea typeface="Calibri"/>
            <a:cs typeface="Times New Roman"/>
          </a:endParaRPr>
        </a:p>
        <a:p>
          <a:r>
            <a:rPr lang="ru-RU" sz="2000" b="1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rPr>
            <a:t>ОСНОВНЫЕ</a:t>
          </a:r>
        </a:p>
        <a:p>
          <a:r>
            <a:rPr lang="ru-RU" sz="2000" b="1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rPr>
            <a:t>ЗАДАЧИ</a:t>
          </a:r>
        </a:p>
        <a:p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rPr>
            <a:t>СОТРУДНИЧЕСТВА ДЕТСКОГО САДА И ШКОЛЫ</a:t>
          </a:r>
        </a:p>
        <a:p>
          <a:endParaRPr lang="ru-RU" sz="2400" dirty="0"/>
        </a:p>
      </dgm:t>
    </dgm:pt>
    <dgm:pt modelId="{8445B06C-3590-4A38-A489-1E9C0F5B2CDD}" type="parTrans" cxnId="{A8EA930D-43E7-4BFC-B0C6-CD1F2AB05B7E}">
      <dgm:prSet/>
      <dgm:spPr/>
      <dgm:t>
        <a:bodyPr/>
        <a:lstStyle/>
        <a:p>
          <a:endParaRPr lang="ru-RU"/>
        </a:p>
      </dgm:t>
    </dgm:pt>
    <dgm:pt modelId="{DFA39815-5A16-4EBD-9E23-422DCB325627}" type="sibTrans" cxnId="{A8EA930D-43E7-4BFC-B0C6-CD1F2AB05B7E}">
      <dgm:prSet/>
      <dgm:spPr/>
      <dgm:t>
        <a:bodyPr/>
        <a:lstStyle/>
        <a:p>
          <a:endParaRPr lang="ru-RU"/>
        </a:p>
      </dgm:t>
    </dgm:pt>
    <dgm:pt modelId="{40E6D15C-94B0-4A4C-A91F-91FE8D232621}">
      <dgm:prSet phldrT="[Текст]" custT="1"/>
      <dgm:spPr>
        <a:solidFill>
          <a:schemeClr val="accent1">
            <a:lumMod val="60000"/>
            <a:lumOff val="40000"/>
          </a:schemeClr>
        </a:solidFill>
        <a:ln>
          <a:solidFill>
            <a:srgbClr val="00206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ЕДИНСТВО</a:t>
          </a:r>
        </a:p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ВЗГЛЯДОВ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98165FE-8A82-40A0-B27F-0EEDDF1C778E}" type="parTrans" cxnId="{AD970F42-F2E3-4649-BA3A-38C9C38B40CA}">
      <dgm:prSet/>
      <dgm:spPr/>
      <dgm:t>
        <a:bodyPr/>
        <a:lstStyle/>
        <a:p>
          <a:endParaRPr lang="ru-RU"/>
        </a:p>
      </dgm:t>
    </dgm:pt>
    <dgm:pt modelId="{A5ECE866-6AE5-4D58-A61B-41C7988959F2}" type="sibTrans" cxnId="{AD970F42-F2E3-4649-BA3A-38C9C38B40CA}">
      <dgm:prSet/>
      <dgm:spPr/>
      <dgm:t>
        <a:bodyPr/>
        <a:lstStyle/>
        <a:p>
          <a:endParaRPr lang="ru-RU"/>
        </a:p>
      </dgm:t>
    </dgm:pt>
    <dgm:pt modelId="{ED0CDE38-BC6E-4615-8151-2EF5AA42CFB0}">
      <dgm:prSet phldrT="[Текст]" custT="1"/>
      <dgm:spPr>
        <a:solidFill>
          <a:srgbClr val="FFFF00"/>
        </a:solidFill>
        <a:ln w="12700">
          <a:solidFill>
            <a:srgbClr val="C00000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СОЗДАНИЕ </a:t>
          </a:r>
        </a:p>
        <a:p>
          <a:r>
            <a: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УСЛОВИЙ</a:t>
          </a:r>
          <a:endParaRPr lang="ru-RU" sz="16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23DF1D3-B1C6-4FF5-8156-38A2FBA7752A}" type="parTrans" cxnId="{828FBFB4-CFC3-4069-B63A-2A1D85BBA1CA}">
      <dgm:prSet/>
      <dgm:spPr/>
      <dgm:t>
        <a:bodyPr/>
        <a:lstStyle/>
        <a:p>
          <a:endParaRPr lang="ru-RU"/>
        </a:p>
      </dgm:t>
    </dgm:pt>
    <dgm:pt modelId="{70402CA2-9E64-456B-A1CF-9DEBB44FCFD6}" type="sibTrans" cxnId="{828FBFB4-CFC3-4069-B63A-2A1D85BBA1CA}">
      <dgm:prSet/>
      <dgm:spPr/>
      <dgm:t>
        <a:bodyPr/>
        <a:lstStyle/>
        <a:p>
          <a:endParaRPr lang="ru-RU"/>
        </a:p>
      </dgm:t>
    </dgm:pt>
    <dgm:pt modelId="{91A6CCB4-F111-4C61-9D7B-9F96E4F18950}">
      <dgm:prSet phldrT="[Текст]" custT="1"/>
      <dgm:spPr>
        <a:solidFill>
          <a:schemeClr val="accent6">
            <a:lumMod val="75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rPr>
            <a:t>ВСЕСТОРОННЕЕ</a:t>
          </a:r>
        </a:p>
        <a:p>
          <a:r>
            <a:rPr lang="ru-RU" sz="1600" b="1" dirty="0" smtClean="0">
              <a:solidFill>
                <a:srgbClr val="002060"/>
              </a:solidFill>
              <a:latin typeface="Times New Roman"/>
              <a:cs typeface="Times New Roman"/>
            </a:rPr>
            <a:t>ПСИХОЛОГО-ПЕДАГОГИЧЕСКОЕ</a:t>
          </a:r>
        </a:p>
        <a:p>
          <a:r>
            <a:rPr lang="ru-RU" sz="1600" b="1" dirty="0" smtClean="0">
              <a:solidFill>
                <a:srgbClr val="002060"/>
              </a:solidFill>
              <a:latin typeface="Times New Roman"/>
              <a:cs typeface="Times New Roman"/>
            </a:rPr>
            <a:t>ПРОСВЕЩЕНИЕ</a:t>
          </a:r>
        </a:p>
        <a:p>
          <a:r>
            <a:rPr lang="ru-RU" sz="1600" b="1" dirty="0" smtClean="0">
              <a:solidFill>
                <a:srgbClr val="002060"/>
              </a:solidFill>
              <a:latin typeface="Times New Roman"/>
              <a:cs typeface="Times New Roman"/>
            </a:rPr>
            <a:t>РОДИТЕЛЕЙ</a:t>
          </a:r>
          <a:endParaRPr lang="ru-RU" sz="1600" dirty="0">
            <a:solidFill>
              <a:srgbClr val="002060"/>
            </a:solidFill>
          </a:endParaRPr>
        </a:p>
      </dgm:t>
    </dgm:pt>
    <dgm:pt modelId="{195868A7-0AD4-4D77-B6F2-451C3E4B764F}" type="parTrans" cxnId="{76E7BF58-A935-49B6-B4F4-FC53FA26B8F7}">
      <dgm:prSet/>
      <dgm:spPr/>
      <dgm:t>
        <a:bodyPr/>
        <a:lstStyle/>
        <a:p>
          <a:endParaRPr lang="ru-RU"/>
        </a:p>
      </dgm:t>
    </dgm:pt>
    <dgm:pt modelId="{D1CAF203-78AA-4F36-8ABC-B8C0844B6B0F}" type="sibTrans" cxnId="{76E7BF58-A935-49B6-B4F4-FC53FA26B8F7}">
      <dgm:prSet/>
      <dgm:spPr/>
      <dgm:t>
        <a:bodyPr/>
        <a:lstStyle/>
        <a:p>
          <a:endParaRPr lang="ru-RU"/>
        </a:p>
      </dgm:t>
    </dgm:pt>
    <dgm:pt modelId="{5AA95698-C884-4FA3-B1CF-0591500456F7}">
      <dgm:prSet phldrT="[Текст]" custT="1"/>
      <dgm:spPr>
        <a:solidFill>
          <a:srgbClr val="92D050"/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ОБЩИЕ</a:t>
          </a:r>
        </a:p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ЦЕЛИ</a:t>
          </a:r>
        </a:p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 ЗАДАЧИ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9B1E928-B57E-4F9A-9F79-EAC832FDBBD5}" type="parTrans" cxnId="{50C4C699-405C-4E84-A6A4-3FE926198F53}">
      <dgm:prSet/>
      <dgm:spPr/>
      <dgm:t>
        <a:bodyPr/>
        <a:lstStyle/>
        <a:p>
          <a:endParaRPr lang="ru-RU"/>
        </a:p>
      </dgm:t>
    </dgm:pt>
    <dgm:pt modelId="{E40E0C66-4C02-4380-B6FB-7BBD192752A3}" type="sibTrans" cxnId="{50C4C699-405C-4E84-A6A4-3FE926198F53}">
      <dgm:prSet/>
      <dgm:spPr/>
      <dgm:t>
        <a:bodyPr/>
        <a:lstStyle/>
        <a:p>
          <a:endParaRPr lang="ru-RU"/>
        </a:p>
      </dgm:t>
    </dgm:pt>
    <dgm:pt modelId="{662702EC-5F94-49F4-AA2D-8EE27DE4862F}">
      <dgm:prSet/>
      <dgm:spPr/>
      <dgm:t>
        <a:bodyPr/>
        <a:lstStyle/>
        <a:p>
          <a:endParaRPr lang="ru-RU" dirty="0"/>
        </a:p>
      </dgm:t>
    </dgm:pt>
    <dgm:pt modelId="{B09EEA13-D5D4-4AB7-B855-F90B34840D42}" type="parTrans" cxnId="{7B1A2BB7-7F22-4BE1-874D-2612CC5511BC}">
      <dgm:prSet/>
      <dgm:spPr/>
      <dgm:t>
        <a:bodyPr/>
        <a:lstStyle/>
        <a:p>
          <a:endParaRPr lang="ru-RU"/>
        </a:p>
      </dgm:t>
    </dgm:pt>
    <dgm:pt modelId="{66C3D637-29C0-43D4-AE3B-79FF35B77DC2}" type="sibTrans" cxnId="{7B1A2BB7-7F22-4BE1-874D-2612CC5511BC}">
      <dgm:prSet/>
      <dgm:spPr/>
      <dgm:t>
        <a:bodyPr/>
        <a:lstStyle/>
        <a:p>
          <a:endParaRPr lang="ru-RU"/>
        </a:p>
      </dgm:t>
    </dgm:pt>
    <dgm:pt modelId="{81582DC2-EB10-4624-83F3-586533A2857E}">
      <dgm:prSet/>
      <dgm:spPr/>
      <dgm:t>
        <a:bodyPr/>
        <a:lstStyle/>
        <a:p>
          <a:endParaRPr lang="ru-RU" dirty="0" smtClean="0">
            <a:latin typeface="Times New Roman"/>
            <a:ea typeface="Calibri"/>
            <a:cs typeface="Times New Roman"/>
          </a:endParaRPr>
        </a:p>
      </dgm:t>
    </dgm:pt>
    <dgm:pt modelId="{5A69F556-8EED-42A2-B7DB-EB104AB30F4E}" type="parTrans" cxnId="{C4DEE495-A59C-4C6E-8644-2200BB37A5D3}">
      <dgm:prSet/>
      <dgm:spPr/>
      <dgm:t>
        <a:bodyPr/>
        <a:lstStyle/>
        <a:p>
          <a:endParaRPr lang="ru-RU"/>
        </a:p>
      </dgm:t>
    </dgm:pt>
    <dgm:pt modelId="{7F37BD03-8CD5-49AC-B66F-D96B7260F89E}" type="sibTrans" cxnId="{C4DEE495-A59C-4C6E-8644-2200BB37A5D3}">
      <dgm:prSet/>
      <dgm:spPr/>
      <dgm:t>
        <a:bodyPr/>
        <a:lstStyle/>
        <a:p>
          <a:endParaRPr lang="ru-RU"/>
        </a:p>
      </dgm:t>
    </dgm:pt>
    <dgm:pt modelId="{19E3B1EA-B10A-4B91-9240-1635CA18BCD3}" type="pres">
      <dgm:prSet presAssocID="{A5C32069-2B07-4A75-8AAC-6B05F203DEF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73C2EC-40B2-4C6E-A7AD-053C09930DB4}" type="pres">
      <dgm:prSet presAssocID="{6D7E551B-CAD0-4A3C-9F32-6717AE6A5AA3}" presName="centerShape" presStyleLbl="node0" presStyleIdx="0" presStyleCnt="1" custScaleX="221391" custScaleY="141241" custLinFactNeighborX="-919" custLinFactNeighborY="-240"/>
      <dgm:spPr/>
      <dgm:t>
        <a:bodyPr/>
        <a:lstStyle/>
        <a:p>
          <a:endParaRPr lang="ru-RU"/>
        </a:p>
      </dgm:t>
    </dgm:pt>
    <dgm:pt modelId="{6BACD37D-77B7-4C63-9339-5BA893A3181C}" type="pres">
      <dgm:prSet presAssocID="{40E6D15C-94B0-4A4C-A91F-91FE8D232621}" presName="node" presStyleLbl="node1" presStyleIdx="0" presStyleCnt="4" custScaleX="153674" custRadScaleRad="95010" custRadScaleInc="-3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8AEE31-5B3E-4CD1-B10B-6D47655DA6E5}" type="pres">
      <dgm:prSet presAssocID="{40E6D15C-94B0-4A4C-A91F-91FE8D232621}" presName="dummy" presStyleCnt="0"/>
      <dgm:spPr/>
    </dgm:pt>
    <dgm:pt modelId="{7E0F2DF2-FC99-4DA0-825E-DEAA6546A16E}" type="pres">
      <dgm:prSet presAssocID="{A5ECE866-6AE5-4D58-A61B-41C7988959F2}" presName="sibTrans" presStyleLbl="sibTrans2D1" presStyleIdx="0" presStyleCnt="4"/>
      <dgm:spPr/>
      <dgm:t>
        <a:bodyPr/>
        <a:lstStyle/>
        <a:p>
          <a:endParaRPr lang="ru-RU"/>
        </a:p>
      </dgm:t>
    </dgm:pt>
    <dgm:pt modelId="{872FD9BD-381A-4104-BB2A-922ED95A3E41}" type="pres">
      <dgm:prSet presAssocID="{ED0CDE38-BC6E-4615-8151-2EF5AA42CFB0}" presName="node" presStyleLbl="node1" presStyleIdx="1" presStyleCnt="4" custScaleX="138551" custRadScaleRad="146741" custRadScaleInc="-24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6DF6C8-346B-4DD2-A9BE-78A54A2E7510}" type="pres">
      <dgm:prSet presAssocID="{ED0CDE38-BC6E-4615-8151-2EF5AA42CFB0}" presName="dummy" presStyleCnt="0"/>
      <dgm:spPr/>
    </dgm:pt>
    <dgm:pt modelId="{1A5176AF-501F-4E2A-AB61-D36E9959D9D1}" type="pres">
      <dgm:prSet presAssocID="{70402CA2-9E64-456B-A1CF-9DEBB44FCFD6}" presName="sibTrans" presStyleLbl="sibTrans2D1" presStyleIdx="1" presStyleCnt="4"/>
      <dgm:spPr/>
      <dgm:t>
        <a:bodyPr/>
        <a:lstStyle/>
        <a:p>
          <a:endParaRPr lang="ru-RU"/>
        </a:p>
      </dgm:t>
    </dgm:pt>
    <dgm:pt modelId="{D7FA8251-7DCB-4B52-B4EA-AD33DC060602}" type="pres">
      <dgm:prSet presAssocID="{91A6CCB4-F111-4C61-9D7B-9F96E4F18950}" presName="node" presStyleLbl="node1" presStyleIdx="2" presStyleCnt="4" custScaleX="201773" custScaleY="116308" custRadScaleRad="103922" custRadScaleInc="-2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1ACAB2-7ADF-4780-8361-4002DA7D3C11}" type="pres">
      <dgm:prSet presAssocID="{91A6CCB4-F111-4C61-9D7B-9F96E4F18950}" presName="dummy" presStyleCnt="0"/>
      <dgm:spPr/>
    </dgm:pt>
    <dgm:pt modelId="{5FDDE33E-BCB1-4439-A0CF-79D06F75A946}" type="pres">
      <dgm:prSet presAssocID="{D1CAF203-78AA-4F36-8ABC-B8C0844B6B0F}" presName="sibTrans" presStyleLbl="sibTrans2D1" presStyleIdx="2" presStyleCnt="4"/>
      <dgm:spPr/>
      <dgm:t>
        <a:bodyPr/>
        <a:lstStyle/>
        <a:p>
          <a:endParaRPr lang="ru-RU"/>
        </a:p>
      </dgm:t>
    </dgm:pt>
    <dgm:pt modelId="{E8523356-0AB5-4E00-A393-600846913AC0}" type="pres">
      <dgm:prSet presAssocID="{5AA95698-C884-4FA3-B1CF-0591500456F7}" presName="node" presStyleLbl="node1" presStyleIdx="3" presStyleCnt="4" custScaleX="130540" custRadScaleRad="139612" custRadScaleInc="32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23AAFA-B214-48D5-B417-8747FC1F3075}" type="pres">
      <dgm:prSet presAssocID="{5AA95698-C884-4FA3-B1CF-0591500456F7}" presName="dummy" presStyleCnt="0"/>
      <dgm:spPr/>
    </dgm:pt>
    <dgm:pt modelId="{0647173C-D2C4-4733-9C3A-AADE442810C6}" type="pres">
      <dgm:prSet presAssocID="{E40E0C66-4C02-4380-B6FB-7BBD192752A3}" presName="sibTrans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0BD62F87-7895-42C6-A1A5-EBDCF5D38EE1}" type="presOf" srcId="{D1CAF203-78AA-4F36-8ABC-B8C0844B6B0F}" destId="{5FDDE33E-BCB1-4439-A0CF-79D06F75A946}" srcOrd="0" destOrd="0" presId="urn:microsoft.com/office/officeart/2005/8/layout/radial6"/>
    <dgm:cxn modelId="{74A59886-960A-448D-94A0-7748E0A91D21}" type="presOf" srcId="{40E6D15C-94B0-4A4C-A91F-91FE8D232621}" destId="{6BACD37D-77B7-4C63-9339-5BA893A3181C}" srcOrd="0" destOrd="0" presId="urn:microsoft.com/office/officeart/2005/8/layout/radial6"/>
    <dgm:cxn modelId="{AD970F42-F2E3-4649-BA3A-38C9C38B40CA}" srcId="{6D7E551B-CAD0-4A3C-9F32-6717AE6A5AA3}" destId="{40E6D15C-94B0-4A4C-A91F-91FE8D232621}" srcOrd="0" destOrd="0" parTransId="{998165FE-8A82-40A0-B27F-0EEDDF1C778E}" sibTransId="{A5ECE866-6AE5-4D58-A61B-41C7988959F2}"/>
    <dgm:cxn modelId="{C4DEE495-A59C-4C6E-8644-2200BB37A5D3}" srcId="{662702EC-5F94-49F4-AA2D-8EE27DE4862F}" destId="{81582DC2-EB10-4624-83F3-586533A2857E}" srcOrd="0" destOrd="0" parTransId="{5A69F556-8EED-42A2-B7DB-EB104AB30F4E}" sibTransId="{7F37BD03-8CD5-49AC-B66F-D96B7260F89E}"/>
    <dgm:cxn modelId="{76E7BF58-A935-49B6-B4F4-FC53FA26B8F7}" srcId="{6D7E551B-CAD0-4A3C-9F32-6717AE6A5AA3}" destId="{91A6CCB4-F111-4C61-9D7B-9F96E4F18950}" srcOrd="2" destOrd="0" parTransId="{195868A7-0AD4-4D77-B6F2-451C3E4B764F}" sibTransId="{D1CAF203-78AA-4F36-8ABC-B8C0844B6B0F}"/>
    <dgm:cxn modelId="{45A5779D-B07A-4B32-9780-5E1144585F98}" type="presOf" srcId="{A5ECE866-6AE5-4D58-A61B-41C7988959F2}" destId="{7E0F2DF2-FC99-4DA0-825E-DEAA6546A16E}" srcOrd="0" destOrd="0" presId="urn:microsoft.com/office/officeart/2005/8/layout/radial6"/>
    <dgm:cxn modelId="{50C4C699-405C-4E84-A6A4-3FE926198F53}" srcId="{6D7E551B-CAD0-4A3C-9F32-6717AE6A5AA3}" destId="{5AA95698-C884-4FA3-B1CF-0591500456F7}" srcOrd="3" destOrd="0" parTransId="{B9B1E928-B57E-4F9A-9F79-EAC832FDBBD5}" sibTransId="{E40E0C66-4C02-4380-B6FB-7BBD192752A3}"/>
    <dgm:cxn modelId="{7B1A2BB7-7F22-4BE1-874D-2612CC5511BC}" srcId="{A5C32069-2B07-4A75-8AAC-6B05F203DEFA}" destId="{662702EC-5F94-49F4-AA2D-8EE27DE4862F}" srcOrd="1" destOrd="0" parTransId="{B09EEA13-D5D4-4AB7-B855-F90B34840D42}" sibTransId="{66C3D637-29C0-43D4-AE3B-79FF35B77DC2}"/>
    <dgm:cxn modelId="{B78196EE-2F7E-4353-A05E-7903E777BEA3}" type="presOf" srcId="{91A6CCB4-F111-4C61-9D7B-9F96E4F18950}" destId="{D7FA8251-7DCB-4B52-B4EA-AD33DC060602}" srcOrd="0" destOrd="0" presId="urn:microsoft.com/office/officeart/2005/8/layout/radial6"/>
    <dgm:cxn modelId="{4A2EF3FB-B8E4-42AB-9EB1-5033DCB9ECE4}" type="presOf" srcId="{5AA95698-C884-4FA3-B1CF-0591500456F7}" destId="{E8523356-0AB5-4E00-A393-600846913AC0}" srcOrd="0" destOrd="0" presId="urn:microsoft.com/office/officeart/2005/8/layout/radial6"/>
    <dgm:cxn modelId="{A8EA930D-43E7-4BFC-B0C6-CD1F2AB05B7E}" srcId="{A5C32069-2B07-4A75-8AAC-6B05F203DEFA}" destId="{6D7E551B-CAD0-4A3C-9F32-6717AE6A5AA3}" srcOrd="0" destOrd="0" parTransId="{8445B06C-3590-4A38-A489-1E9C0F5B2CDD}" sibTransId="{DFA39815-5A16-4EBD-9E23-422DCB325627}"/>
    <dgm:cxn modelId="{828FBFB4-CFC3-4069-B63A-2A1D85BBA1CA}" srcId="{6D7E551B-CAD0-4A3C-9F32-6717AE6A5AA3}" destId="{ED0CDE38-BC6E-4615-8151-2EF5AA42CFB0}" srcOrd="1" destOrd="0" parTransId="{B23DF1D3-B1C6-4FF5-8156-38A2FBA7752A}" sibTransId="{70402CA2-9E64-456B-A1CF-9DEBB44FCFD6}"/>
    <dgm:cxn modelId="{A3328CC9-28AC-4296-9036-C633A86C1F0D}" type="presOf" srcId="{ED0CDE38-BC6E-4615-8151-2EF5AA42CFB0}" destId="{872FD9BD-381A-4104-BB2A-922ED95A3E41}" srcOrd="0" destOrd="0" presId="urn:microsoft.com/office/officeart/2005/8/layout/radial6"/>
    <dgm:cxn modelId="{8D40514F-B57B-45C1-9CD1-ED1AECE191AD}" type="presOf" srcId="{6D7E551B-CAD0-4A3C-9F32-6717AE6A5AA3}" destId="{1573C2EC-40B2-4C6E-A7AD-053C09930DB4}" srcOrd="0" destOrd="0" presId="urn:microsoft.com/office/officeart/2005/8/layout/radial6"/>
    <dgm:cxn modelId="{D6931C52-D09F-4D22-9CAD-0296C6086474}" type="presOf" srcId="{70402CA2-9E64-456B-A1CF-9DEBB44FCFD6}" destId="{1A5176AF-501F-4E2A-AB61-D36E9959D9D1}" srcOrd="0" destOrd="0" presId="urn:microsoft.com/office/officeart/2005/8/layout/radial6"/>
    <dgm:cxn modelId="{E8768E4F-2C38-4956-BA0F-A623A9E8A8A6}" type="presOf" srcId="{E40E0C66-4C02-4380-B6FB-7BBD192752A3}" destId="{0647173C-D2C4-4733-9C3A-AADE442810C6}" srcOrd="0" destOrd="0" presId="urn:microsoft.com/office/officeart/2005/8/layout/radial6"/>
    <dgm:cxn modelId="{DBD7CE9C-07E3-4835-995B-C1C69F3B3EA8}" type="presOf" srcId="{A5C32069-2B07-4A75-8AAC-6B05F203DEFA}" destId="{19E3B1EA-B10A-4B91-9240-1635CA18BCD3}" srcOrd="0" destOrd="0" presId="urn:microsoft.com/office/officeart/2005/8/layout/radial6"/>
    <dgm:cxn modelId="{5FCF3809-A370-4113-B520-AF061D10F0E5}" type="presParOf" srcId="{19E3B1EA-B10A-4B91-9240-1635CA18BCD3}" destId="{1573C2EC-40B2-4C6E-A7AD-053C09930DB4}" srcOrd="0" destOrd="0" presId="urn:microsoft.com/office/officeart/2005/8/layout/radial6"/>
    <dgm:cxn modelId="{9DDBD013-F8E6-4053-B8B5-0B64C412A06F}" type="presParOf" srcId="{19E3B1EA-B10A-4B91-9240-1635CA18BCD3}" destId="{6BACD37D-77B7-4C63-9339-5BA893A3181C}" srcOrd="1" destOrd="0" presId="urn:microsoft.com/office/officeart/2005/8/layout/radial6"/>
    <dgm:cxn modelId="{B7CEC08B-14CC-4CCE-B0BB-AA0EEF7BC293}" type="presParOf" srcId="{19E3B1EA-B10A-4B91-9240-1635CA18BCD3}" destId="{C58AEE31-5B3E-4CD1-B10B-6D47655DA6E5}" srcOrd="2" destOrd="0" presId="urn:microsoft.com/office/officeart/2005/8/layout/radial6"/>
    <dgm:cxn modelId="{3CB24866-3120-467E-881F-374EEAB2BDD4}" type="presParOf" srcId="{19E3B1EA-B10A-4B91-9240-1635CA18BCD3}" destId="{7E0F2DF2-FC99-4DA0-825E-DEAA6546A16E}" srcOrd="3" destOrd="0" presId="urn:microsoft.com/office/officeart/2005/8/layout/radial6"/>
    <dgm:cxn modelId="{9F295619-1EE9-4E6A-A31D-0B2AFEA1D3A9}" type="presParOf" srcId="{19E3B1EA-B10A-4B91-9240-1635CA18BCD3}" destId="{872FD9BD-381A-4104-BB2A-922ED95A3E41}" srcOrd="4" destOrd="0" presId="urn:microsoft.com/office/officeart/2005/8/layout/radial6"/>
    <dgm:cxn modelId="{1C539829-03CD-40B4-A7F8-16F18DA11F96}" type="presParOf" srcId="{19E3B1EA-B10A-4B91-9240-1635CA18BCD3}" destId="{7A6DF6C8-346B-4DD2-A9BE-78A54A2E7510}" srcOrd="5" destOrd="0" presId="urn:microsoft.com/office/officeart/2005/8/layout/radial6"/>
    <dgm:cxn modelId="{710DB4DA-B7D1-402C-BEB3-3CC6B1507DEF}" type="presParOf" srcId="{19E3B1EA-B10A-4B91-9240-1635CA18BCD3}" destId="{1A5176AF-501F-4E2A-AB61-D36E9959D9D1}" srcOrd="6" destOrd="0" presId="urn:microsoft.com/office/officeart/2005/8/layout/radial6"/>
    <dgm:cxn modelId="{358AAA8D-38D5-4A62-B0E7-7782FBEB2668}" type="presParOf" srcId="{19E3B1EA-B10A-4B91-9240-1635CA18BCD3}" destId="{D7FA8251-7DCB-4B52-B4EA-AD33DC060602}" srcOrd="7" destOrd="0" presId="urn:microsoft.com/office/officeart/2005/8/layout/radial6"/>
    <dgm:cxn modelId="{5A435659-7F29-45BA-8C13-2ADC3DDC77BD}" type="presParOf" srcId="{19E3B1EA-B10A-4B91-9240-1635CA18BCD3}" destId="{231ACAB2-7ADF-4780-8361-4002DA7D3C11}" srcOrd="8" destOrd="0" presId="urn:microsoft.com/office/officeart/2005/8/layout/radial6"/>
    <dgm:cxn modelId="{518F50ED-50BE-435C-98F6-D56C107F8BBE}" type="presParOf" srcId="{19E3B1EA-B10A-4B91-9240-1635CA18BCD3}" destId="{5FDDE33E-BCB1-4439-A0CF-79D06F75A946}" srcOrd="9" destOrd="0" presId="urn:microsoft.com/office/officeart/2005/8/layout/radial6"/>
    <dgm:cxn modelId="{1AAE1BA5-23B4-4A41-8BDB-F2436FE477ED}" type="presParOf" srcId="{19E3B1EA-B10A-4B91-9240-1635CA18BCD3}" destId="{E8523356-0AB5-4E00-A393-600846913AC0}" srcOrd="10" destOrd="0" presId="urn:microsoft.com/office/officeart/2005/8/layout/radial6"/>
    <dgm:cxn modelId="{BF804A35-9B1C-4E34-B4B3-A78E7314F179}" type="presParOf" srcId="{19E3B1EA-B10A-4B91-9240-1635CA18BCD3}" destId="{5823AAFA-B214-48D5-B417-8747FC1F3075}" srcOrd="11" destOrd="0" presId="urn:microsoft.com/office/officeart/2005/8/layout/radial6"/>
    <dgm:cxn modelId="{28BBFB40-6DD5-49BF-A513-90F34E734225}" type="presParOf" srcId="{19E3B1EA-B10A-4B91-9240-1635CA18BCD3}" destId="{0647173C-D2C4-4733-9C3A-AADE442810C6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47173C-D2C4-4733-9C3A-AADE442810C6}">
      <dsp:nvSpPr>
        <dsp:cNvPr id="0" name=""/>
        <dsp:cNvSpPr/>
      </dsp:nvSpPr>
      <dsp:spPr>
        <a:xfrm>
          <a:off x="924357" y="580999"/>
          <a:ext cx="4655942" cy="4655942"/>
        </a:xfrm>
        <a:prstGeom prst="blockArc">
          <a:avLst>
            <a:gd name="adj1" fmla="val 10798918"/>
            <a:gd name="adj2" fmla="val 17529847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DDE33E-BCB1-4439-A0CF-79D06F75A946}">
      <dsp:nvSpPr>
        <dsp:cNvPr id="0" name=""/>
        <dsp:cNvSpPr/>
      </dsp:nvSpPr>
      <dsp:spPr>
        <a:xfrm>
          <a:off x="909529" y="840983"/>
          <a:ext cx="4655942" cy="4655942"/>
        </a:xfrm>
        <a:prstGeom prst="blockArc">
          <a:avLst>
            <a:gd name="adj1" fmla="val 3926437"/>
            <a:gd name="adj2" fmla="val 11192804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5176AF-501F-4E2A-AB61-D36E9959D9D1}">
      <dsp:nvSpPr>
        <dsp:cNvPr id="0" name=""/>
        <dsp:cNvSpPr/>
      </dsp:nvSpPr>
      <dsp:spPr>
        <a:xfrm>
          <a:off x="2722763" y="807463"/>
          <a:ext cx="4655942" cy="4655942"/>
        </a:xfrm>
        <a:prstGeom prst="blockArc">
          <a:avLst>
            <a:gd name="adj1" fmla="val 21274705"/>
            <a:gd name="adj2" fmla="val 6746477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0F2DF2-FC99-4DA0-825E-DEAA6546A16E}">
      <dsp:nvSpPr>
        <dsp:cNvPr id="0" name=""/>
        <dsp:cNvSpPr/>
      </dsp:nvSpPr>
      <dsp:spPr>
        <a:xfrm>
          <a:off x="2712992" y="549834"/>
          <a:ext cx="4655942" cy="4655942"/>
        </a:xfrm>
        <a:prstGeom prst="blockArc">
          <a:avLst>
            <a:gd name="adj1" fmla="val 14750369"/>
            <a:gd name="adj2" fmla="val 64666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73C2EC-40B2-4C6E-A7AD-053C09930DB4}">
      <dsp:nvSpPr>
        <dsp:cNvPr id="0" name=""/>
        <dsp:cNvSpPr/>
      </dsp:nvSpPr>
      <dsp:spPr>
        <a:xfrm>
          <a:off x="1734377" y="1440147"/>
          <a:ext cx="4740542" cy="3024327"/>
        </a:xfrm>
        <a:prstGeom prst="ellipse">
          <a:avLst/>
        </a:prstGeom>
        <a:solidFill>
          <a:srgbClr val="FF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bg1"/>
            </a:solidFill>
            <a:latin typeface="Times New Roman"/>
            <a:ea typeface="Calibri"/>
            <a:cs typeface="Times New Roman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rPr>
            <a:t>ОСНОВНЫЕ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rPr>
            <a:t>ЗАДАЧИ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ea typeface="Calibri"/>
              <a:cs typeface="Times New Roman" pitchFamily="18" charset="0"/>
            </a:rPr>
            <a:t>СОТРУДНИЧЕСТВА ДЕТСКОГО САДА И ШКОЛЫ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2428613" y="1883049"/>
        <a:ext cx="3352070" cy="2138523"/>
      </dsp:txXfrm>
    </dsp:sp>
    <dsp:sp modelId="{6BACD37D-77B7-4C63-9339-5BA893A3181C}">
      <dsp:nvSpPr>
        <dsp:cNvPr id="0" name=""/>
        <dsp:cNvSpPr/>
      </dsp:nvSpPr>
      <dsp:spPr>
        <a:xfrm>
          <a:off x="2958531" y="53553"/>
          <a:ext cx="2303384" cy="1498877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5875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ЕДИНСТВО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ВЗГЛЯДОВ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95854" y="273058"/>
        <a:ext cx="1628738" cy="1059867"/>
      </dsp:txXfrm>
    </dsp:sp>
    <dsp:sp modelId="{872FD9BD-381A-4104-BB2A-922ED95A3E41}">
      <dsp:nvSpPr>
        <dsp:cNvPr id="0" name=""/>
        <dsp:cNvSpPr/>
      </dsp:nvSpPr>
      <dsp:spPr>
        <a:xfrm>
          <a:off x="6276218" y="2171140"/>
          <a:ext cx="2076709" cy="1498877"/>
        </a:xfrm>
        <a:prstGeom prst="ellipse">
          <a:avLst/>
        </a:prstGeom>
        <a:solidFill>
          <a:srgbClr val="FFFF00"/>
        </a:solidFill>
        <a:ln w="127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СОЗДАНИЕ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УСЛОВИЙ</a:t>
          </a:r>
          <a:endParaRPr lang="ru-RU" sz="1600" b="1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580345" y="2390645"/>
        <a:ext cx="1468455" cy="1059867"/>
      </dsp:txXfrm>
    </dsp:sp>
    <dsp:sp modelId="{D7FA8251-7DCB-4B52-B4EA-AD33DC060602}">
      <dsp:nvSpPr>
        <dsp:cNvPr id="0" name=""/>
        <dsp:cNvSpPr/>
      </dsp:nvSpPr>
      <dsp:spPr>
        <a:xfrm>
          <a:off x="2670496" y="4365581"/>
          <a:ext cx="3024330" cy="1743314"/>
        </a:xfrm>
        <a:prstGeom prst="ellipse">
          <a:avLst/>
        </a:prstGeom>
        <a:solidFill>
          <a:schemeClr val="accent6">
            <a:lumMod val="75000"/>
          </a:schemeClr>
        </a:solidFill>
        <a:ln w="15875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/>
              <a:ea typeface="Calibri"/>
              <a:cs typeface="Times New Roman"/>
            </a:rPr>
            <a:t>ВСЕСТОРОННЕЕ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/>
              <a:cs typeface="Times New Roman"/>
            </a:rPr>
            <a:t>ПСИХОЛОГО-ПЕДАГОГИЧЕСКОЕ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/>
              <a:cs typeface="Times New Roman"/>
            </a:rPr>
            <a:t>ПРОСВЕЩЕНИЕ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/>
              <a:cs typeface="Times New Roman"/>
            </a:rPr>
            <a:t>РОДИТЕЛЕЙ</a:t>
          </a:r>
          <a:endParaRPr lang="ru-RU" sz="1600" kern="1200" dirty="0">
            <a:solidFill>
              <a:srgbClr val="002060"/>
            </a:solidFill>
          </a:endParaRPr>
        </a:p>
      </dsp:txBody>
      <dsp:txXfrm>
        <a:off x="3113399" y="4620883"/>
        <a:ext cx="2138524" cy="1232710"/>
      </dsp:txXfrm>
    </dsp:sp>
    <dsp:sp modelId="{E8523356-0AB5-4E00-A393-600846913AC0}">
      <dsp:nvSpPr>
        <dsp:cNvPr id="0" name=""/>
        <dsp:cNvSpPr/>
      </dsp:nvSpPr>
      <dsp:spPr>
        <a:xfrm>
          <a:off x="0" y="2160247"/>
          <a:ext cx="1956634" cy="1498877"/>
        </a:xfrm>
        <a:prstGeom prst="ellipse">
          <a:avLst/>
        </a:prstGeom>
        <a:solidFill>
          <a:srgbClr val="92D050"/>
        </a:solidFill>
        <a:ln w="15875" cap="flat" cmpd="sng" algn="ctr">
          <a:solidFill>
            <a:schemeClr val="accent3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ОБЩИЕ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ЦЕЛИ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 ЗАДАЧИ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542" y="2379752"/>
        <a:ext cx="1383550" cy="10598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63DE8-4847-4414-9DAD-529A10DC966E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E4195-27C1-46F6-B2ED-CFE900F345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2687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809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A259D1-F083-4C33-A6AA-3F1C1C3743DC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E4195-27C1-46F6-B2ED-CFE900F3457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2098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E4195-27C1-46F6-B2ED-CFE900F3457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67744" y="260648"/>
            <a:ext cx="6692280" cy="1524000"/>
          </a:xfrm>
        </p:spPr>
        <p:txBody>
          <a:bodyPr>
            <a:noAutofit/>
          </a:bodyPr>
          <a:lstStyle/>
          <a:p>
            <a:pPr algn="r"/>
            <a:r>
              <a:rPr kumimoji="1" lang="ru-RU" sz="2400" b="1" i="1" spc="50" dirty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>«Быть готовым к школе – </a:t>
            </a: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/>
            </a:r>
            <a:b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</a:b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>не </a:t>
            </a:r>
            <a:r>
              <a:rPr kumimoji="1" lang="ru-RU" sz="2400" b="1" i="1" spc="50" dirty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>значит уметь читать, </a:t>
            </a: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/>
            </a:r>
            <a:b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</a:b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>писать </a:t>
            </a:r>
            <a:r>
              <a:rPr kumimoji="1" lang="ru-RU" sz="2400" b="1" i="1" spc="50" dirty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>и считать. </a:t>
            </a: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/>
            </a:r>
            <a:b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</a:b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>Быть </a:t>
            </a:r>
            <a:r>
              <a:rPr kumimoji="1" lang="ru-RU" sz="2400" b="1" i="1" spc="50" dirty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>готовым к школе – значит </a:t>
            </a: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/>
            </a:r>
            <a:b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</a:b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>быть </a:t>
            </a:r>
            <a:r>
              <a:rPr kumimoji="1" lang="ru-RU" sz="2400" b="1" i="1" spc="50" dirty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>готовым всему этому научиться</a:t>
            </a: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>»</a:t>
            </a:r>
            <a:r>
              <a:rPr kumimoji="1" lang="ru-RU" sz="2400" b="1" i="1" spc="50" dirty="0">
                <a:ln w="13500">
                  <a:noFill/>
                  <a:prstDash val="solid"/>
                </a:ln>
                <a:solidFill>
                  <a:srgbClr val="002060"/>
                </a:solidFill>
              </a:rPr>
              <a:t/>
            </a:r>
            <a:br>
              <a:rPr kumimoji="1" lang="ru-RU" sz="2400" b="1" i="1" spc="50" dirty="0">
                <a:ln w="13500">
                  <a:noFill/>
                  <a:prstDash val="solid"/>
                </a:ln>
                <a:solidFill>
                  <a:srgbClr val="002060"/>
                </a:solidFill>
              </a:rPr>
            </a:b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>Л. А. </a:t>
            </a:r>
            <a:r>
              <a:rPr kumimoji="1" lang="ru-RU" sz="2400" b="1" i="1" spc="50" dirty="0" err="1" smtClean="0">
                <a:ln w="13500">
                  <a:noFill/>
                  <a:prstDash val="solid"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>Венгер</a:t>
            </a:r>
            <a:r>
              <a:rPr kumimoji="1" lang="ru-RU" sz="2400" b="1" i="1" spc="50" dirty="0">
                <a:ln w="13500">
                  <a:noFill/>
                  <a:prstDash val="solid"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/>
            </a:r>
            <a:br>
              <a:rPr kumimoji="1" lang="ru-RU" sz="2400" b="1" i="1" spc="50" dirty="0">
                <a:ln w="13500">
                  <a:noFill/>
                  <a:prstDash val="solid"/>
                </a:ln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/>
            </a:r>
            <a:br>
              <a:rPr kumimoji="1" lang="ru-RU" sz="2400" b="1" i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979712" y="5589240"/>
            <a:ext cx="6921790" cy="939801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+mj-lt"/>
              </a:rPr>
              <a:t>Учитель начальных классов Задорова О.Г.</a:t>
            </a:r>
          </a:p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+mj-lt"/>
              </a:rPr>
              <a:t>Заведующая Д/С «Петушок» Хорькова М.А.</a:t>
            </a:r>
            <a:endParaRPr lang="ru-RU" sz="2400" b="1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2051" name="Picture 3" descr="C:\Users\home\Desktop\ПРЕЕМСТВЕННОСТЬ\ФГОС ДО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27"/>
          <a:stretch/>
        </p:blipFill>
        <p:spPr bwMode="auto">
          <a:xfrm>
            <a:off x="171509" y="116632"/>
            <a:ext cx="2088232" cy="1512168"/>
          </a:xfrm>
          <a:prstGeom prst="rect">
            <a:avLst/>
          </a:prstGeom>
          <a:ln w="28575">
            <a:solidFill>
              <a:srgbClr val="7030A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3105835"/>
            <a:ext cx="75724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Преемственность детского сада и школы. Точки соприкосновения ДОУ и школы в рамках ФГОС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2855839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694">
        <p14:reveal dir="r"/>
      </p:transition>
    </mc:Choice>
    <mc:Fallback>
      <p:transition spd="slow" advTm="56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8213" y="2492896"/>
            <a:ext cx="6135511" cy="3633267"/>
          </a:xfr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eaLnBrk="0" hangingPunct="0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57224" y="357166"/>
            <a:ext cx="7429552" cy="13573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-Встречи </a:t>
            </a:r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и беседы с бывшими воспитанниками детского сада</a:t>
            </a:r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;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участие в </a:t>
            </a:r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театрализованной деятельности</a:t>
            </a:r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;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385470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5" y="1700809"/>
            <a:ext cx="3960440" cy="2970330"/>
          </a:xfr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eaLnBrk="0" hangingPunct="0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3356992"/>
            <a:ext cx="4283968" cy="3068960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1357290" y="500042"/>
            <a:ext cx="6715172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Посещение </a:t>
            </a:r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дошкольниками </a:t>
            </a:r>
            <a:b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адаптационного курса занятий.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269580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DSC0177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67" t="4849" b="3030"/>
          <a:stretch/>
        </p:blipFill>
        <p:spPr bwMode="auto">
          <a:xfrm>
            <a:off x="4453911" y="3506913"/>
            <a:ext cx="4536504" cy="3256978"/>
          </a:xfrm>
          <a:prstGeom prst="rect">
            <a:avLst/>
          </a:prstGeom>
          <a:ln w="19050">
            <a:solidFill>
              <a:schemeClr val="bg2">
                <a:lumMod val="50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003" y="1340510"/>
            <a:ext cx="7408333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- совместные 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педагогические советы (ДОУ и школа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ru-RU" sz="20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- семинары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мастер - 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классы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20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- круглые 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столы педагогов ДОУ и  учителей школы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  <a:endParaRPr lang="ru-RU" sz="20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открытые 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показы 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образовательной</a:t>
            </a:r>
          </a:p>
          <a:p>
            <a:pPr marL="0" indent="0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деятельности 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ДОУ и </a:t>
            </a:r>
            <a:endParaRPr lang="ru-RU" sz="20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buFontTx/>
              <a:buChar char="-"/>
            </a:pP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открытых 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уроков в </a:t>
            </a:r>
            <a:endParaRPr lang="ru-RU" sz="20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школе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dirty="0" smtClean="0"/>
          </a:p>
          <a:p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907704" y="116632"/>
            <a:ext cx="5688632" cy="1080120"/>
          </a:xfrm>
          <a:prstGeom prst="horizontalScroll">
            <a:avLst/>
          </a:prstGeom>
          <a:solidFill>
            <a:schemeClr val="bg2">
              <a:lumMod val="90000"/>
            </a:schemeClr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+mj-lt"/>
              </a:rPr>
              <a:t>Работа с педагогами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357562"/>
            <a:ext cx="4536503" cy="3256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731763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340768"/>
            <a:ext cx="8208912" cy="5040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</a:rPr>
              <a:t>-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совместные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родительские собрания с педагогами ДОУ и учителями школы;</a:t>
            </a:r>
          </a:p>
          <a:p>
            <a:pPr marL="0" indent="0">
              <a:buNone/>
            </a:pP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- круглые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столы, дискуссионные встречи, педагогические «гостиные»;</a:t>
            </a:r>
          </a:p>
          <a:p>
            <a:pPr marL="0" indent="0">
              <a:buNone/>
            </a:pP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- консультации родителей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педагогами ДОУ и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школы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; </a:t>
            </a:r>
            <a:endParaRPr lang="ru-RU" sz="19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- встречи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родителей с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будущими </a:t>
            </a:r>
          </a:p>
          <a:p>
            <a:pPr marL="0" indent="0">
              <a:buNone/>
            </a:pP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учителями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- дни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открытых дверей;</a:t>
            </a:r>
          </a:p>
          <a:p>
            <a:pPr marL="0" indent="0">
              <a:buNone/>
            </a:pP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- анкетирование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, тестирование </a:t>
            </a:r>
            <a:endParaRPr lang="ru-RU" sz="19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родителей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- образовательно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- игровые </a:t>
            </a:r>
            <a:endParaRPr lang="ru-RU" sz="19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тренинги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и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практикумы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для </a:t>
            </a:r>
            <a:endParaRPr lang="ru-RU" sz="19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родителей;</a:t>
            </a:r>
            <a:endParaRPr lang="ru-RU" sz="19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- визуальные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средства общения;</a:t>
            </a:r>
          </a:p>
          <a:p>
            <a:pPr marL="0" indent="0">
              <a:buNone/>
            </a:pP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- заседания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родительских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клубов.</a:t>
            </a:r>
            <a:endParaRPr lang="ru-RU" sz="19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endParaRPr lang="ru-RU" sz="2000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691680" y="116632"/>
            <a:ext cx="5905191" cy="1080120"/>
          </a:xfrm>
          <a:prstGeom prst="horizontalScroll">
            <a:avLst/>
          </a:prstGeom>
          <a:solidFill>
            <a:schemeClr val="bg2">
              <a:lumMod val="90000"/>
            </a:schemeClr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+mj-lt"/>
              </a:rPr>
              <a:t>Работа с родителями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2050" name="Picture 2" descr="E:\ПРЕЕМСТВЕННОСТЬ\ФИЗО\DSCN046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67" t="9576" r="22727" b="2684"/>
          <a:stretch/>
        </p:blipFill>
        <p:spPr bwMode="auto">
          <a:xfrm>
            <a:off x="4624442" y="2898512"/>
            <a:ext cx="4412054" cy="3881236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марина\Desktop\100_37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4442" y="2898512"/>
            <a:ext cx="4412054" cy="3881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24649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2428860" y="2357430"/>
            <a:ext cx="4000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/>
              <a:t> </a:t>
            </a:r>
            <a:endParaRPr lang="ru-RU" sz="2400" b="1" dirty="0" smtClean="0"/>
          </a:p>
        </p:txBody>
      </p:sp>
      <p:sp>
        <p:nvSpPr>
          <p:cNvPr id="13" name="Овал 12"/>
          <p:cNvSpPr/>
          <p:nvPr/>
        </p:nvSpPr>
        <p:spPr>
          <a:xfrm>
            <a:off x="2714612" y="2000240"/>
            <a:ext cx="3429024" cy="2643206"/>
          </a:xfrm>
          <a:prstGeom prst="ellips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ФОРМЫ РАБОТЫ С ДЕТЬМИ ПО ОСУЩЕСТВЛЕНИЮ ПРЕЕМСТВЕННОСТИ</a:t>
            </a:r>
          </a:p>
          <a:p>
            <a:pPr lvl="0" algn="ctr"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ДОО за 2016-2018гг.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0694" y="285728"/>
            <a:ext cx="3333819" cy="2063868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2767295" cy="2171882"/>
          </a:xfrm>
          <a:prstGeom prst="rect">
            <a:avLst/>
          </a:prstGeom>
          <a:noFill/>
          <a:ln w="9525" cmpd="dbl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4071942"/>
            <a:ext cx="3255866" cy="240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3614" y="4071942"/>
            <a:ext cx="2423162" cy="2344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628055498"/>
              </p:ext>
            </p:extLst>
          </p:nvPr>
        </p:nvGraphicFramePr>
        <p:xfrm>
          <a:off x="395536" y="260648"/>
          <a:ext cx="835292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57364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kumimoji="1" lang="ru-RU" sz="20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rbel"/>
                <a:ea typeface="+mn-ea"/>
                <a:cs typeface="+mn-cs"/>
              </a:rPr>
              <a:t/>
            </a:r>
            <a:br>
              <a:rPr kumimoji="1" lang="ru-RU" sz="2000" i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Corbel"/>
                <a:ea typeface="+mn-ea"/>
                <a:cs typeface="+mn-cs"/>
              </a:rPr>
            </a:br>
            <a:r>
              <a:rPr kumimoji="1" lang="ru-RU" sz="2000" i="1" dirty="0">
                <a:solidFill>
                  <a:prstClr val="black">
                    <a:lumMod val="95000"/>
                    <a:lumOff val="5000"/>
                  </a:prstClr>
                </a:solidFill>
                <a:latin typeface="Corbel"/>
                <a:ea typeface="+mn-ea"/>
                <a:cs typeface="+mn-cs"/>
              </a:rPr>
              <a:t/>
            </a:r>
            <a:br>
              <a:rPr kumimoji="1" lang="ru-RU" sz="2000" i="1" dirty="0">
                <a:solidFill>
                  <a:prstClr val="black">
                    <a:lumMod val="95000"/>
                    <a:lumOff val="5000"/>
                  </a:prstClr>
                </a:solidFill>
                <a:latin typeface="Corbel"/>
                <a:ea typeface="+mn-ea"/>
                <a:cs typeface="+mn-cs"/>
              </a:rPr>
            </a:br>
            <a:r>
              <a:rPr kumimoji="1" lang="ru-RU" sz="2200" b="1" dirty="0" smtClean="0">
                <a:solidFill>
                  <a:schemeClr val="bg1"/>
                </a:solidFill>
                <a:ea typeface="+mn-ea"/>
                <a:cs typeface="+mn-cs"/>
              </a:rPr>
              <a:t>Психологическая </a:t>
            </a:r>
            <a:r>
              <a:rPr kumimoji="1" lang="ru-RU" sz="2200" b="1" dirty="0">
                <a:solidFill>
                  <a:schemeClr val="bg1"/>
                </a:solidFill>
                <a:ea typeface="+mn-ea"/>
                <a:cs typeface="+mn-cs"/>
              </a:rPr>
              <a:t>готовность - это такое состояние ребенка, которое позволяет ему овладевать новыми знаниями, принимать новые требования и чувствовать себя успешным в общении с учителями и одноклассниками</a:t>
            </a:r>
            <a:r>
              <a:rPr kumimoji="1" lang="ru-RU" sz="2200" b="1" dirty="0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rPr>
              <a:t>. </a:t>
            </a:r>
            <a:br>
              <a:rPr kumimoji="1" lang="ru-RU" sz="2200" b="1" dirty="0">
                <a:solidFill>
                  <a:schemeClr val="accent2">
                    <a:lumMod val="50000"/>
                  </a:schemeClr>
                </a:solidFill>
                <a:ea typeface="+mn-ea"/>
                <a:cs typeface="+mn-cs"/>
              </a:rPr>
            </a:br>
            <a:endParaRPr lang="ru-RU" sz="2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14282" y="1857364"/>
            <a:ext cx="5340478" cy="3001946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6084168" y="1556792"/>
            <a:ext cx="2952328" cy="1368152"/>
          </a:xfrm>
          <a:prstGeom prst="cloud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Вместе мы играем, память развиваем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D:\!!!Сохранения с диска С!!!\Рабочий стол\фото\Новая папка\100_23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429000"/>
            <a:ext cx="4357718" cy="3268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0025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2"/>
          <p:cNvSpPr/>
          <p:nvPr/>
        </p:nvSpPr>
        <p:spPr>
          <a:xfrm>
            <a:off x="395536" y="404664"/>
            <a:ext cx="3528392" cy="1512168"/>
          </a:xfrm>
          <a:prstGeom prst="cloud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Кружок «Юный эрудит»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6147" name="Picture 3" descr="E:\КАРТИНКИ\imag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66" t="3333" r="7835" b="7334"/>
          <a:stretch/>
        </p:blipFill>
        <p:spPr bwMode="auto">
          <a:xfrm>
            <a:off x="0" y="4929198"/>
            <a:ext cx="1738081" cy="192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2018-02-12 16-33-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70" y="3820572"/>
            <a:ext cx="2857520" cy="289455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!!!Сохранения с диска С!!!\Рабочий стол\фото\Новая папка\100_24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928802"/>
            <a:ext cx="3989713" cy="3188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F:\IMG_20140901_0956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428604"/>
            <a:ext cx="4071966" cy="3053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174740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6501">
        <p14:reveal dir="r"/>
      </p:transition>
    </mc:Choice>
    <mc:Fallback>
      <p:transition spd="slow" advTm="65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лако 2"/>
          <p:cNvSpPr/>
          <p:nvPr/>
        </p:nvSpPr>
        <p:spPr>
          <a:xfrm>
            <a:off x="5796136" y="188640"/>
            <a:ext cx="3050323" cy="144016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Коррекционно-развивающее занятие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Picture 2" descr="E:\КАРТИНКИ\0_5dc4f_fddafa2c_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45" t="6495" r="8294" b="6495"/>
          <a:stretch/>
        </p:blipFill>
        <p:spPr bwMode="auto">
          <a:xfrm flipH="1">
            <a:off x="142842" y="5286388"/>
            <a:ext cx="1674726" cy="157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428604"/>
            <a:ext cx="3605529" cy="295232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3068960"/>
            <a:ext cx="4176464" cy="3240360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xmlns="" val="2840731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6333">
        <p14:reveal dir="r"/>
      </p:transition>
    </mc:Choice>
    <mc:Fallback>
      <p:transition spd="slow" advTm="63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ОЖИДАЕМЫЕ РЕЗУЛЬТАТЫ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51520" y="1484784"/>
            <a:ext cx="8461165" cy="48245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2100" b="1" dirty="0" smtClean="0"/>
              <a:t>- расширение знаний детей о мире школьников;</a:t>
            </a:r>
          </a:p>
          <a:p>
            <a:pPr marL="0" indent="0">
              <a:buNone/>
            </a:pPr>
            <a:endParaRPr lang="ru-RU" sz="2100" b="1" dirty="0" smtClean="0"/>
          </a:p>
          <a:p>
            <a:pPr marL="0" indent="0">
              <a:buNone/>
            </a:pPr>
            <a:r>
              <a:rPr lang="ru-RU" sz="2100" b="1" dirty="0"/>
              <a:t> </a:t>
            </a:r>
            <a:r>
              <a:rPr lang="ru-RU" sz="2100" b="1" dirty="0" smtClean="0"/>
              <a:t>- пробуждение интереса к разным сторонам школьной </a:t>
            </a:r>
            <a:r>
              <a:rPr lang="ru-RU" sz="2100" b="1" dirty="0" smtClean="0"/>
              <a:t>жизни;</a:t>
            </a:r>
          </a:p>
          <a:p>
            <a:pPr marL="0" indent="0">
              <a:buNone/>
            </a:pPr>
            <a:endParaRPr lang="ru-RU" sz="2100" b="1" dirty="0" smtClean="0"/>
          </a:p>
          <a:p>
            <a:pPr marL="0" indent="0">
              <a:buNone/>
            </a:pPr>
            <a:r>
              <a:rPr lang="ru-RU" sz="2100" b="1" dirty="0"/>
              <a:t> </a:t>
            </a:r>
            <a:r>
              <a:rPr lang="ru-RU" sz="2100" b="1" dirty="0" smtClean="0"/>
              <a:t>- проявление желания прийти в школу еще раз, возникновение эмоционального положительного отношения к школе</a:t>
            </a:r>
            <a:r>
              <a:rPr lang="ru-RU" sz="2100" b="1" dirty="0" smtClean="0"/>
              <a:t>;</a:t>
            </a:r>
          </a:p>
          <a:p>
            <a:pPr marL="0" indent="0">
              <a:buNone/>
            </a:pPr>
            <a:endParaRPr lang="ru-RU" sz="2100" b="1" dirty="0" smtClean="0"/>
          </a:p>
          <a:p>
            <a:pPr marL="0" indent="0">
              <a:buNone/>
            </a:pPr>
            <a:r>
              <a:rPr lang="ru-RU" sz="2100" b="1" dirty="0"/>
              <a:t> </a:t>
            </a:r>
            <a:r>
              <a:rPr lang="ru-RU" sz="2100" b="1" dirty="0" smtClean="0"/>
              <a:t>- желание учиться в школе</a:t>
            </a:r>
            <a:r>
              <a:rPr lang="ru-RU" sz="2100" b="1" dirty="0" smtClean="0"/>
              <a:t>;</a:t>
            </a:r>
          </a:p>
          <a:p>
            <a:pPr marL="0" indent="0">
              <a:buNone/>
            </a:pPr>
            <a:endParaRPr lang="ru-RU" sz="2100" b="1" dirty="0" smtClean="0"/>
          </a:p>
          <a:p>
            <a:pPr marL="0" indent="0">
              <a:buNone/>
            </a:pPr>
            <a:r>
              <a:rPr lang="ru-RU" sz="2100" b="1" dirty="0"/>
              <a:t> </a:t>
            </a:r>
            <a:r>
              <a:rPr lang="ru-RU" sz="2100" b="1" dirty="0" smtClean="0"/>
              <a:t>- новый уровень самосознания;</a:t>
            </a:r>
          </a:p>
          <a:p>
            <a:pPr marL="0" indent="0">
              <a:buNone/>
            </a:pPr>
            <a:endParaRPr lang="ru-RU" sz="2100" b="1" dirty="0" smtClean="0"/>
          </a:p>
          <a:p>
            <a:pPr marL="0" indent="0">
              <a:buNone/>
            </a:pPr>
            <a:r>
              <a:rPr lang="ru-RU" sz="2100" b="1" dirty="0"/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20162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      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Новые </a:t>
            </a:r>
            <a:r>
              <a:rPr lang="ru-RU" sz="1900" b="1" dirty="0">
                <a:solidFill>
                  <a:srgbClr val="002060"/>
                </a:solidFill>
                <a:cs typeface="Times New Roman" panose="02020603050405020304" pitchFamily="18" charset="0"/>
              </a:rPr>
              <a:t>взгляды на воспитание, обучение и развитие детей требует нового подхода к осуществлению преемственности детского сада и школы, построении новой модели выпускника, что позволит обеспечить непрерывность образовательного процесса</a:t>
            </a:r>
            <a:r>
              <a:rPr lang="ru-RU" sz="19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Процесс </a:t>
            </a:r>
            <a:r>
              <a:rPr lang="ru-RU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преемственности 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рассматривается </a:t>
            </a:r>
          </a:p>
          <a:p>
            <a:pPr marL="0" indent="0" algn="ctr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с 2-х сторон</a:t>
            </a:r>
            <a:endParaRPr lang="ru-RU" sz="2800" b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Стрелка вправо 1"/>
          <p:cNvSpPr/>
          <p:nvPr/>
        </p:nvSpPr>
        <p:spPr>
          <a:xfrm>
            <a:off x="179512" y="1844824"/>
            <a:ext cx="4248472" cy="3600400"/>
          </a:xfrm>
          <a:prstGeom prst="rightArrow">
            <a:avLst/>
          </a:prstGeom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На дошкольной ступени формируются фундаментальные личностные качества ребенка, служащие основой успешного школьного обучения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4" name="Стрелка влево 3"/>
          <p:cNvSpPr/>
          <p:nvPr/>
        </p:nvSpPr>
        <p:spPr>
          <a:xfrm>
            <a:off x="4427984" y="1844824"/>
            <a:ext cx="4536504" cy="3600400"/>
          </a:xfrm>
          <a:prstGeom prst="leftArrow">
            <a:avLst/>
          </a:prstGeom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Школа как приемник дошкольной ступени не строит свою работу с нуля, а подхватывает достижения дошкольника и развивает накопленный им потенциал</a:t>
            </a:r>
            <a:endParaRPr lang="ru-RU" sz="1600" b="1" dirty="0">
              <a:solidFill>
                <a:srgbClr val="002060"/>
              </a:solidFill>
            </a:endParaRPr>
          </a:p>
        </p:txBody>
      </p:sp>
      <p:pic>
        <p:nvPicPr>
          <p:cNvPr id="4099" name="Picture 3" descr="C:\Users\home\Desktop\597136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281277"/>
            <a:ext cx="2895982" cy="246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34233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оризонтальный свиток 5"/>
          <p:cNvSpPr/>
          <p:nvPr/>
        </p:nvSpPr>
        <p:spPr>
          <a:xfrm>
            <a:off x="827584" y="13534"/>
            <a:ext cx="7545719" cy="1111210"/>
          </a:xfrm>
          <a:prstGeom prst="horizont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+mj-lt"/>
              </a:rPr>
              <a:t>ПОРТРЕТ </a:t>
            </a:r>
          </a:p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+mj-lt"/>
              </a:rPr>
              <a:t>ВЫПУСКНИКА ДЕТСКОГО САДА</a:t>
            </a:r>
            <a:endParaRPr lang="ru-RU" sz="28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6150" name="Picture 6" descr="C:\Users\User\Desktop\Картинки\74322332_clipart6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339752" y="5562278"/>
            <a:ext cx="1944216" cy="1361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115505"/>
            <a:ext cx="8136904" cy="540983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400" b="1" dirty="0" smtClean="0">
                <a:ea typeface="Calibri"/>
              </a:rPr>
              <a:t>- </a:t>
            </a:r>
            <a:r>
              <a:rPr lang="ru-RU" sz="3300" b="1" dirty="0" smtClean="0">
                <a:ea typeface="Calibri"/>
              </a:rPr>
              <a:t>физически </a:t>
            </a:r>
            <a:r>
              <a:rPr lang="ru-RU" sz="3300" b="1" dirty="0">
                <a:ea typeface="Calibri"/>
              </a:rPr>
              <a:t>развитый, </a:t>
            </a:r>
            <a:endParaRPr lang="ru-RU" sz="3300" b="1" dirty="0" smtClean="0">
              <a:ea typeface="Calibri"/>
            </a:endParaRP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- овладевший </a:t>
            </a:r>
            <a:r>
              <a:rPr lang="ru-RU" sz="3300" b="1" dirty="0">
                <a:ea typeface="Calibri"/>
              </a:rPr>
              <a:t>основными </a:t>
            </a:r>
            <a:r>
              <a:rPr lang="ru-RU" sz="3300" b="1" dirty="0" smtClean="0">
                <a:ea typeface="Calibri"/>
              </a:rPr>
              <a:t>культурно-</a:t>
            </a: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гигиеническими навыками; </a:t>
            </a: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- любознательный</a:t>
            </a:r>
            <a:r>
              <a:rPr lang="ru-RU" sz="3300" b="1" dirty="0">
                <a:ea typeface="Calibri"/>
              </a:rPr>
              <a:t>, активный, эмоционально </a:t>
            </a:r>
            <a:endParaRPr lang="ru-RU" sz="3300" b="1" dirty="0" smtClean="0">
              <a:ea typeface="Calibri"/>
            </a:endParaRP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отзывчивый; </a:t>
            </a: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- овладевший </a:t>
            </a:r>
            <a:r>
              <a:rPr lang="ru-RU" sz="3300" b="1" dirty="0">
                <a:ea typeface="Calibri"/>
              </a:rPr>
              <a:t>средствами общения и способами </a:t>
            </a:r>
            <a:endParaRPr lang="ru-RU" sz="3300" b="1" dirty="0" smtClean="0">
              <a:ea typeface="Calibri"/>
            </a:endParaRP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взаимодействия </a:t>
            </a:r>
            <a:r>
              <a:rPr lang="ru-RU" sz="3300" b="1" dirty="0">
                <a:ea typeface="Calibri"/>
              </a:rPr>
              <a:t>со взрослыми и </a:t>
            </a:r>
            <a:r>
              <a:rPr lang="ru-RU" sz="3300" b="1" dirty="0" smtClean="0">
                <a:ea typeface="Calibri"/>
              </a:rPr>
              <a:t>сверстниками; </a:t>
            </a: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- способный </a:t>
            </a:r>
            <a:r>
              <a:rPr lang="ru-RU" sz="3300" b="1" dirty="0">
                <a:ea typeface="Calibri"/>
              </a:rPr>
              <a:t>управлять своим </a:t>
            </a:r>
            <a:r>
              <a:rPr lang="ru-RU" sz="3300" b="1" dirty="0" smtClean="0">
                <a:ea typeface="Calibri"/>
              </a:rPr>
              <a:t>поведением;</a:t>
            </a: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- соблюдающий </a:t>
            </a:r>
            <a:r>
              <a:rPr lang="ru-RU" sz="3300" b="1" dirty="0">
                <a:ea typeface="Calibri"/>
              </a:rPr>
              <a:t>элементарные общепринятые нормы </a:t>
            </a:r>
            <a:endParaRPr lang="ru-RU" sz="3300" b="1" dirty="0" smtClean="0">
              <a:ea typeface="Calibri"/>
            </a:endParaRP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и </a:t>
            </a:r>
            <a:r>
              <a:rPr lang="ru-RU" sz="3300" b="1" dirty="0">
                <a:ea typeface="Calibri"/>
              </a:rPr>
              <a:t>правила </a:t>
            </a:r>
            <a:r>
              <a:rPr lang="ru-RU" sz="3300" b="1" dirty="0" smtClean="0">
                <a:ea typeface="Calibri"/>
              </a:rPr>
              <a:t>поведения; </a:t>
            </a: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- имеющий </a:t>
            </a:r>
            <a:r>
              <a:rPr lang="ru-RU" sz="3300" b="1" dirty="0">
                <a:ea typeface="Calibri"/>
              </a:rPr>
              <a:t>первичные представления о семье, себе,  </a:t>
            </a:r>
            <a:r>
              <a:rPr lang="ru-RU" sz="3300" b="1" dirty="0" smtClean="0">
                <a:ea typeface="Calibri"/>
              </a:rPr>
              <a:t>обществе и </a:t>
            </a:r>
            <a:r>
              <a:rPr lang="ru-RU" sz="3300" b="1" dirty="0">
                <a:ea typeface="Calibri"/>
              </a:rPr>
              <a:t>государстве, </a:t>
            </a:r>
            <a:r>
              <a:rPr lang="ru-RU" sz="3300" b="1" dirty="0" smtClean="0">
                <a:ea typeface="Calibri"/>
              </a:rPr>
              <a:t>о природе; </a:t>
            </a: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- способный </a:t>
            </a:r>
            <a:r>
              <a:rPr lang="ru-RU" sz="3300" b="1" dirty="0">
                <a:ea typeface="Calibri"/>
              </a:rPr>
              <a:t>решать интеллектуальные и </a:t>
            </a:r>
            <a:endParaRPr lang="ru-RU" sz="3300" b="1" dirty="0" smtClean="0">
              <a:ea typeface="Calibri"/>
            </a:endParaRP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личностные </a:t>
            </a:r>
            <a:r>
              <a:rPr lang="ru-RU" sz="3300" b="1" dirty="0">
                <a:ea typeface="Calibri"/>
              </a:rPr>
              <a:t>задачи (проблемы), адекватные </a:t>
            </a:r>
            <a:endParaRPr lang="ru-RU" sz="3300" b="1" dirty="0" smtClean="0">
              <a:ea typeface="Calibri"/>
            </a:endParaRPr>
          </a:p>
          <a:p>
            <a:pPr marL="0" indent="0">
              <a:buNone/>
            </a:pPr>
            <a:r>
              <a:rPr lang="ru-RU" sz="3300" b="1" dirty="0" smtClean="0">
                <a:ea typeface="Calibri"/>
              </a:rPr>
              <a:t>возрасту;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3300" b="1" dirty="0" smtClean="0">
                <a:ea typeface="Calibri"/>
              </a:rPr>
              <a:t>- овладевший </a:t>
            </a:r>
            <a:r>
              <a:rPr lang="ru-RU" sz="3400" b="1" dirty="0" smtClean="0">
                <a:ea typeface="Times New Roman"/>
              </a:rPr>
              <a:t>универсальными </a:t>
            </a:r>
            <a:r>
              <a:rPr lang="ru-RU" sz="3400" b="1" dirty="0">
                <a:ea typeface="Times New Roman"/>
              </a:rPr>
              <a:t>предпосылками </a:t>
            </a:r>
            <a:endParaRPr lang="ru-RU" sz="3400" b="1" dirty="0" smtClean="0"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400" b="1" dirty="0" smtClean="0">
                <a:ea typeface="Times New Roman"/>
              </a:rPr>
              <a:t>учебной </a:t>
            </a:r>
            <a:r>
              <a:rPr lang="ru-RU" sz="3400" b="1" dirty="0">
                <a:ea typeface="Times New Roman"/>
              </a:rPr>
              <a:t>деятельности: умениями работать по </a:t>
            </a:r>
            <a:endParaRPr lang="ru-RU" sz="3400" b="1" dirty="0" smtClean="0"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400" b="1" dirty="0" smtClean="0">
                <a:ea typeface="Times New Roman"/>
              </a:rPr>
              <a:t>правилу </a:t>
            </a:r>
            <a:r>
              <a:rPr lang="ru-RU" sz="3400" b="1" dirty="0">
                <a:ea typeface="Times New Roman"/>
              </a:rPr>
              <a:t>и образцу, слушать взрослого и выполнять </a:t>
            </a:r>
            <a:endParaRPr lang="ru-RU" sz="3400" b="1" dirty="0" smtClean="0"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3400" b="1" dirty="0" smtClean="0">
                <a:ea typeface="Times New Roman"/>
              </a:rPr>
              <a:t>его </a:t>
            </a:r>
            <a:r>
              <a:rPr lang="ru-RU" sz="3400" b="1" dirty="0">
                <a:ea typeface="Times New Roman"/>
              </a:rPr>
              <a:t>инструкции.</a:t>
            </a:r>
          </a:p>
          <a:p>
            <a:pPr marL="0" indent="0">
              <a:buNone/>
            </a:pPr>
            <a:r>
              <a:rPr lang="ru-RU" sz="3300" b="1" dirty="0">
                <a:ea typeface="Calibri"/>
              </a:rPr>
              <a:t/>
            </a:r>
            <a:br>
              <a:rPr lang="ru-RU" sz="3300" b="1" dirty="0">
                <a:ea typeface="Calibri"/>
              </a:rPr>
            </a:br>
            <a:endParaRPr lang="ru-RU" sz="33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580112" y="3933056"/>
            <a:ext cx="3434458" cy="23246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7893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1700808"/>
            <a:ext cx="8416445" cy="432048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- </a:t>
            </a:r>
            <a:r>
              <a:rPr lang="ru-RU" sz="2000" b="1" dirty="0" smtClean="0"/>
              <a:t>Любящий свой народ, свой край, свою Родину;</a:t>
            </a:r>
          </a:p>
          <a:p>
            <a:pPr marL="0" indent="0">
              <a:buNone/>
            </a:pPr>
            <a:r>
              <a:rPr lang="ru-RU" sz="2000" b="1" dirty="0" smtClean="0"/>
              <a:t>- Любознательный, активно и заинтересованно познающий мир;</a:t>
            </a:r>
          </a:p>
          <a:p>
            <a:pPr marL="0" indent="0">
              <a:buNone/>
            </a:pPr>
            <a:r>
              <a:rPr lang="ru-RU" sz="2000" b="1" dirty="0" smtClean="0"/>
              <a:t>- Владеющий основами умения учиться, способный к организации собственной деятельности;</a:t>
            </a:r>
          </a:p>
          <a:p>
            <a:pPr marL="0" indent="0">
              <a:buNone/>
            </a:pPr>
            <a:r>
              <a:rPr lang="ru-RU" sz="2000" b="1" dirty="0" smtClean="0"/>
              <a:t>- Готовый самостоятельно действовать и </a:t>
            </a:r>
          </a:p>
          <a:p>
            <a:pPr marL="0" indent="0">
              <a:buNone/>
            </a:pPr>
            <a:r>
              <a:rPr lang="ru-RU" sz="2000" b="1" dirty="0" smtClean="0"/>
              <a:t>отвечать за свои поступки перед семьей </a:t>
            </a:r>
          </a:p>
          <a:p>
            <a:pPr marL="0" indent="0">
              <a:buNone/>
            </a:pPr>
            <a:r>
              <a:rPr lang="ru-RU" sz="2000" b="1" dirty="0" smtClean="0"/>
              <a:t>и обществом;</a:t>
            </a:r>
          </a:p>
          <a:p>
            <a:pPr marL="0" indent="0">
              <a:buNone/>
            </a:pPr>
            <a:r>
              <a:rPr lang="ru-RU" sz="2000" b="1" dirty="0" smtClean="0"/>
              <a:t>- Доброжелательный, умеющий слушать </a:t>
            </a:r>
          </a:p>
          <a:p>
            <a:pPr marL="0" indent="0">
              <a:buNone/>
            </a:pPr>
            <a:r>
              <a:rPr lang="ru-RU" sz="2000" b="1" dirty="0" smtClean="0"/>
              <a:t>и слышать собеседника, обосновывать свою </a:t>
            </a:r>
          </a:p>
          <a:p>
            <a:pPr marL="0" indent="0">
              <a:buNone/>
            </a:pPr>
            <a:r>
              <a:rPr lang="ru-RU" sz="2000" b="1" dirty="0" smtClean="0"/>
              <a:t>позицию, высказать свое мнение;</a:t>
            </a:r>
          </a:p>
          <a:p>
            <a:pPr marL="0" indent="0">
              <a:buNone/>
            </a:pPr>
            <a:r>
              <a:rPr lang="ru-RU" sz="2000" b="1" dirty="0" smtClean="0"/>
              <a:t>- Выполняющий правила здорового и </a:t>
            </a:r>
          </a:p>
          <a:p>
            <a:pPr marL="0" indent="0">
              <a:buNone/>
            </a:pPr>
            <a:r>
              <a:rPr lang="ru-RU" sz="2000" b="1" dirty="0" smtClean="0"/>
              <a:t>безопасного для себя и окружающих </a:t>
            </a:r>
          </a:p>
          <a:p>
            <a:pPr marL="0" indent="0">
              <a:buNone/>
            </a:pPr>
            <a:r>
              <a:rPr lang="ru-RU" sz="2000" b="1" dirty="0" smtClean="0"/>
              <a:t>образа жизни!!! </a:t>
            </a:r>
            <a:endParaRPr lang="ru-RU" sz="2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451462" y="158453"/>
            <a:ext cx="6192688" cy="1296144"/>
          </a:xfrm>
          <a:prstGeom prst="horizontalScroll">
            <a:avLst/>
          </a:prstGeom>
          <a:solidFill>
            <a:schemeClr val="bg2">
              <a:lumMod val="90000"/>
            </a:schemeClr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+mj-lt"/>
              </a:rPr>
              <a:t>ПОРТРЕТ ВЫПУСКНИКА НАЧАЛЬНОЙ ШКОЛЫ</a:t>
            </a:r>
            <a:endParaRPr lang="ru-RU" sz="28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796136" y="3284984"/>
            <a:ext cx="3024335" cy="3443011"/>
          </a:xfrm>
          <a:prstGeom prst="rect">
            <a:avLst/>
          </a:prstGeom>
          <a:ln w="19050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E:\ПРЕЕМСТВЕННОСТЬ\КАРТИНКАпоПРЕЕМСТ\kniga_i_listj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519515"/>
            <a:ext cx="2363582" cy="13263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559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58818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effectLst/>
                <a:cs typeface="Times New Roman" panose="02020603050405020304" pitchFamily="18" charset="0"/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5124" name="Picture 4" descr="E:\ПРЕЕМСТВЕННОСТЬ\КАРТИНКАпоПРЕЕМСТ\0_6fae5_3a938905_XL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23527" y="4216261"/>
            <a:ext cx="1310303" cy="26417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ПРЕЕМСТВЕННОСТЬ\КАРТИНКАпоПРЕЕМСТ\globus_i_osen_listj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6" y="4821163"/>
            <a:ext cx="1757127" cy="19806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0628" y="3571876"/>
            <a:ext cx="3931936" cy="3076202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214282" y="285728"/>
            <a:ext cx="8072494" cy="12858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педагоги детского сада и учителя начальной школы способствуют формированию у детей одних и тех же качеств личности, обеспечивая тем самым преемственность.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472" y="1928802"/>
            <a:ext cx="7786742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Проблема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преемственности существует, и решена она может быть только  при тесном взаимодействии детского сада и школы. Выиграют от этого все,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особенно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дети. Ради детей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можно найти время, силы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средства для решения задач 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преемственности.</a:t>
            </a:r>
            <a:endParaRPr lang="ru-RU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58953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14282" y="1428736"/>
            <a:ext cx="42862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Дайте детству наиграться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Вдоволь, досыта, неспешно!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Дайте дождичком умыться, 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Дайте, как цветку напиться.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Душу детскую щадите,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Пуще глаза берегите!</a:t>
            </a:r>
          </a:p>
          <a:p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4143380"/>
            <a:ext cx="4357686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Зря за шалость не браните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 учитель, ни родитель!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Дайте детству наиграться,</a:t>
            </a:r>
          </a:p>
          <a:p>
            <a:r>
              <a:rPr lang="ru-RU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Наскакаться, насмеяться!!!</a:t>
            </a:r>
          </a:p>
          <a:p>
            <a:endParaRPr lang="ru-RU" sz="2400" b="1" dirty="0" smtClean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b="1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endParaRPr lang="ru-RU" sz="2400" b="1" dirty="0" smtClean="0">
              <a:ln>
                <a:solidFill>
                  <a:srgbClr val="002060"/>
                </a:solidFill>
              </a:ln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22" y="228407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2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ДО СВИДАНИЯ,  ДЕТСКИЙ САД!!! </a:t>
            </a:r>
          </a:p>
          <a:p>
            <a:pPr algn="ctr"/>
            <a:r>
              <a:rPr lang="ru-RU" sz="22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ЗДРАВСТВУЙ, ШКОЛА!!!</a:t>
            </a:r>
          </a:p>
        </p:txBody>
      </p:sp>
      <p:pic>
        <p:nvPicPr>
          <p:cNvPr id="1026" name="Picture 2" descr="G:\db7afb9ceea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643182"/>
            <a:ext cx="1942004" cy="1500198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3501007"/>
            <a:ext cx="3461514" cy="30243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354969"/>
            <a:ext cx="3778869" cy="2288213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xmlns="" val="3736535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500" advClick="0" advTm="3439">
        <p14:reveal dir="r"/>
      </p:transition>
    </mc:Choice>
    <mc:Fallback>
      <p:transition spd="slow" advClick="0" advTm="343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1714512"/>
          </a:xfrm>
        </p:spPr>
        <p:txBody>
          <a:bodyPr>
            <a:noAutofit/>
          </a:bodyPr>
          <a:lstStyle/>
          <a:p>
            <a:r>
              <a:rPr kumimoji="1" lang="ru-RU" sz="2400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sz="2400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r>
              <a:rPr kumimoji="1" lang="ru-RU" sz="2400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sz="2400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r>
              <a:rPr kumimoji="1" lang="ru-RU" sz="2400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sz="2400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4357694"/>
            <a:ext cx="1906057" cy="2304256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500042"/>
            <a:ext cx="7143800" cy="10715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kumimoji="1" lang="ru-RU" sz="2000" b="1" spc="50" dirty="0" smtClean="0">
                <a:ln w="13500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cs typeface="Times New Roman" panose="02020603050405020304" pitchFamily="18" charset="0"/>
              </a:rPr>
              <a:t>Не </a:t>
            </a:r>
            <a:r>
              <a:rPr kumimoji="1" lang="ru-RU" sz="2000" b="1" spc="50" dirty="0" smtClean="0">
                <a:ln w="13500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cs typeface="Times New Roman" panose="02020603050405020304" pitchFamily="18" charset="0"/>
              </a:rPr>
              <a:t>ребёнок должен быть готов к школе, а школа должна быть готова к </a:t>
            </a:r>
            <a:r>
              <a:rPr kumimoji="1" lang="ru-RU" sz="2000" b="1" spc="50" dirty="0" smtClean="0">
                <a:ln w="13500">
                  <a:noFill/>
                  <a:prstDash val="solid"/>
                </a:ln>
                <a:solidFill>
                  <a:schemeClr val="accent2">
                    <a:lumMod val="50000"/>
                  </a:schemeClr>
                </a:solidFill>
                <a:cs typeface="Times New Roman" panose="02020603050405020304" pitchFamily="18" charset="0"/>
              </a:rPr>
              <a:t>ребёнку. </a:t>
            </a:r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643010" y="2357430"/>
            <a:ext cx="7500990" cy="1785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> Родители</a:t>
            </a:r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>, воспитатели и учителя должны знать, что успешная адаптация к школьной жизни гораздо важнее, чем читать и считать.  Ребёнку нужны психологическая стабильность, высокая самооценка, вера в свои силы и социальные способности. </a:t>
            </a:r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  <a:t/>
            </a:r>
            <a:b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effectLst>
                  <a:outerShdw blurRad="50800" dist="38100" dir="2700000" algn="tl" rotWithShape="0">
                    <a:prstClr val="white">
                      <a:alpha val="80000"/>
                    </a:prstClr>
                  </a:outerShdw>
                </a:effectLst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5214950"/>
            <a:ext cx="5857916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ru-RU" sz="2000" b="1" dirty="0" smtClean="0">
                <a:solidFill>
                  <a:schemeClr val="accent2">
                    <a:lumMod val="50000"/>
                  </a:schemeClr>
                </a:solidFill>
                <a:cs typeface="Times New Roman" panose="02020603050405020304" pitchFamily="18" charset="0"/>
              </a:rPr>
              <a:t>Задача </a:t>
            </a:r>
            <a:r>
              <a:rPr kumimoji="1" lang="ru-RU" sz="2000" b="1" dirty="0" smtClean="0">
                <a:solidFill>
                  <a:schemeClr val="accent2">
                    <a:lumMod val="50000"/>
                  </a:schemeClr>
                </a:solidFill>
                <a:cs typeface="Times New Roman" panose="02020603050405020304" pitchFamily="18" charset="0"/>
              </a:rPr>
              <a:t>ФГОС – учить детей учиться </a:t>
            </a:r>
            <a:r>
              <a:rPr kumimoji="1" lang="ru-RU" sz="2000" b="1" dirty="0" smtClean="0">
                <a:solidFill>
                  <a:schemeClr val="accent2">
                    <a:lumMod val="50000"/>
                  </a:schemeClr>
                </a:solidFill>
                <a:cs typeface="Times New Roman" panose="02020603050405020304" pitchFamily="18" charset="0"/>
              </a:rPr>
              <a:t>самостоятельно.</a:t>
            </a:r>
            <a:endParaRPr kumimoji="1" lang="ru-RU" sz="2000" b="1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5248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 advTm="5733">
        <p14:reveal dir="r"/>
      </p:transition>
    </mc:Choice>
    <mc:Fallback>
      <p:transition spd="slow" advTm="573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14500" y="1071563"/>
            <a:ext cx="5857875" cy="1500187"/>
          </a:xfrm>
          <a:prstGeom prst="rect">
            <a:avLst/>
          </a:prstGeom>
        </p:spPr>
        <p:txBody>
          <a:bodyPr lIns="0" rIns="0" bIns="0" anchor="b"/>
          <a:lstStyle/>
          <a:p>
            <a:pPr algn="ctr">
              <a:defRPr/>
            </a:pPr>
            <a:endParaRPr lang="ru-RU" sz="2800" b="1" i="1" dirty="0">
              <a:solidFill>
                <a:srgbClr val="FFFF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1508" name="Выноска со стрелкой вниз 2"/>
          <p:cNvSpPr>
            <a:spLocks noChangeArrowheads="1"/>
          </p:cNvSpPr>
          <p:nvPr/>
        </p:nvSpPr>
        <p:spPr bwMode="auto">
          <a:xfrm>
            <a:off x="214282" y="1071546"/>
            <a:ext cx="3529012" cy="2511425"/>
          </a:xfrm>
          <a:prstGeom prst="downArrowCallout">
            <a:avLst>
              <a:gd name="adj1" fmla="val 24994"/>
              <a:gd name="adj2" fmla="val 25001"/>
              <a:gd name="adj3" fmla="val 25000"/>
              <a:gd name="adj4" fmla="val 64977"/>
            </a:avLst>
          </a:prstGeom>
          <a:solidFill>
            <a:schemeClr val="bg2">
              <a:lumMod val="90000"/>
            </a:schemeClr>
          </a:solidFill>
          <a:ln w="19050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40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+mj-lt"/>
                <a:cs typeface="Times New Roman" pitchFamily="18" charset="0"/>
              </a:rPr>
              <a:t>ФГОС ДО</a:t>
            </a:r>
          </a:p>
        </p:txBody>
      </p:sp>
      <p:sp>
        <p:nvSpPr>
          <p:cNvPr id="21509" name="Выноска со стрелкой вниз 6"/>
          <p:cNvSpPr>
            <a:spLocks noChangeArrowheads="1"/>
          </p:cNvSpPr>
          <p:nvPr/>
        </p:nvSpPr>
        <p:spPr bwMode="auto">
          <a:xfrm>
            <a:off x="5364163" y="1071563"/>
            <a:ext cx="3600450" cy="2511425"/>
          </a:xfrm>
          <a:prstGeom prst="downArrowCallout">
            <a:avLst>
              <a:gd name="adj1" fmla="val 24996"/>
              <a:gd name="adj2" fmla="val 23582"/>
              <a:gd name="adj3" fmla="val 25000"/>
              <a:gd name="adj4" fmla="val 64977"/>
            </a:avLst>
          </a:prstGeom>
          <a:solidFill>
            <a:schemeClr val="bg2">
              <a:lumMod val="90000"/>
            </a:schemeClr>
          </a:solidFill>
          <a:ln w="19050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4000" b="1" dirty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+mj-lt"/>
                <a:cs typeface="Times New Roman" pitchFamily="18" charset="0"/>
              </a:rPr>
              <a:t>ФГОС НОО</a:t>
            </a:r>
          </a:p>
        </p:txBody>
      </p:sp>
      <p:sp>
        <p:nvSpPr>
          <p:cNvPr id="21510" name="Скругленный прямоугольник 5"/>
          <p:cNvSpPr>
            <a:spLocks noChangeArrowheads="1"/>
          </p:cNvSpPr>
          <p:nvPr/>
        </p:nvSpPr>
        <p:spPr bwMode="auto">
          <a:xfrm>
            <a:off x="176213" y="4953000"/>
            <a:ext cx="3529012" cy="1789113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19050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Целевые ориентиры</a:t>
            </a:r>
          </a:p>
          <a:p>
            <a:pPr algn="ctr" eaLnBrk="0" hangingPunct="0">
              <a:defRPr/>
            </a:pP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u="sng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предпосылки</a:t>
            </a:r>
            <a:r>
              <a:rPr lang="ru-RU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УУД)</a:t>
            </a:r>
          </a:p>
          <a:p>
            <a:pPr algn="ctr" eaLnBrk="0" hangingPunct="0">
              <a:defRPr/>
            </a:pP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1" name="Скругленный прямоугольник 9"/>
          <p:cNvSpPr>
            <a:spLocks noChangeArrowheads="1"/>
          </p:cNvSpPr>
          <p:nvPr/>
        </p:nvSpPr>
        <p:spPr bwMode="auto">
          <a:xfrm>
            <a:off x="5334000" y="4953000"/>
            <a:ext cx="3600450" cy="1778000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 w="19050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Универсальные учебные действия</a:t>
            </a:r>
          </a:p>
        </p:txBody>
      </p:sp>
      <p:sp>
        <p:nvSpPr>
          <p:cNvPr id="39944" name="Стрелка вправо 3"/>
          <p:cNvSpPr>
            <a:spLocks noChangeArrowheads="1"/>
          </p:cNvSpPr>
          <p:nvPr/>
        </p:nvSpPr>
        <p:spPr bwMode="auto">
          <a:xfrm>
            <a:off x="3929058" y="5429264"/>
            <a:ext cx="1225550" cy="1081087"/>
          </a:xfrm>
          <a:prstGeom prst="rightArrow">
            <a:avLst>
              <a:gd name="adj1" fmla="val 50000"/>
              <a:gd name="adj2" fmla="val 50011"/>
            </a:avLst>
          </a:prstGeom>
          <a:solidFill>
            <a:schemeClr val="accent1"/>
          </a:solidFill>
          <a:ln w="38100" algn="ctr">
            <a:solidFill>
              <a:srgbClr val="00206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/>
          </a:p>
        </p:txBody>
      </p:sp>
      <p:sp>
        <p:nvSpPr>
          <p:cNvPr id="39945" name="Стрелка вправо 12"/>
          <p:cNvSpPr>
            <a:spLocks noChangeArrowheads="1"/>
          </p:cNvSpPr>
          <p:nvPr/>
        </p:nvSpPr>
        <p:spPr bwMode="auto">
          <a:xfrm>
            <a:off x="3960813" y="1492250"/>
            <a:ext cx="1225550" cy="1079500"/>
          </a:xfrm>
          <a:prstGeom prst="rightArrow">
            <a:avLst>
              <a:gd name="adj1" fmla="val 50000"/>
              <a:gd name="adj2" fmla="val 50084"/>
            </a:avLst>
          </a:prstGeom>
          <a:solidFill>
            <a:schemeClr val="accent1"/>
          </a:solidFill>
          <a:ln w="38100" algn="ctr">
            <a:solidFill>
              <a:srgbClr val="00206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ru-RU" altLang="ru-RU">
              <a:ln>
                <a:solidFill>
                  <a:srgbClr val="002060"/>
                </a:solidFill>
              </a:ln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983676" y="2571744"/>
            <a:ext cx="3333773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107504" y="476672"/>
            <a:ext cx="8928992" cy="6192688"/>
          </a:xfrm>
        </p:spPr>
        <p:txBody>
          <a:bodyPr>
            <a:normAutofit/>
          </a:bodyPr>
          <a:lstStyle/>
          <a:p>
            <a:pPr marL="283464" indent="-283464" algn="just">
              <a:spcBef>
                <a:spcPts val="0"/>
              </a:spcBef>
            </a:pPr>
            <a:endParaRPr lang="ru-RU" sz="1200" dirty="0" smtClean="0">
              <a:solidFill>
                <a:srgbClr val="000000"/>
              </a:solidFill>
              <a:latin typeface="Trebuchet MS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200" dirty="0">
              <a:solidFill>
                <a:srgbClr val="000000"/>
              </a:solidFill>
              <a:latin typeface="Trebuchet MS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1200" dirty="0" smtClean="0">
              <a:solidFill>
                <a:srgbClr val="000000"/>
              </a:solidFill>
              <a:latin typeface="Trebuchet MS"/>
            </a:endParaRPr>
          </a:p>
          <a:p>
            <a:pPr marL="283464" indent="-283464" algn="just">
              <a:spcBef>
                <a:spcPts val="0"/>
              </a:spcBef>
            </a:pPr>
            <a:endParaRPr lang="ru-RU" sz="1200" dirty="0">
              <a:solidFill>
                <a:srgbClr val="000000"/>
              </a:solidFill>
              <a:latin typeface="Trebuchet MS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42852"/>
            <a:ext cx="5572164" cy="57150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«ЧТО </a:t>
            </a:r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ЖДУТ ОТ </a:t>
            </a: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ФГОС</a:t>
            </a:r>
            <a:r>
              <a:rPr lang="ru-RU" sz="31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?»</a:t>
            </a:r>
            <a:br>
              <a:rPr lang="ru-RU" sz="31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" b="1" dirty="0" smtClean="0">
                <a:solidFill>
                  <a:srgbClr val="FF0000"/>
                </a:solidFill>
                <a:cs typeface="Times New Roman" pitchFamily="18" charset="0"/>
              </a:rPr>
              <a:t/>
            </a:r>
            <a:br>
              <a:rPr lang="ru-RU" sz="800" b="1" dirty="0" smtClean="0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20" y="857232"/>
            <a:ext cx="7858180" cy="1785950"/>
          </a:xfrm>
          <a:prstGeom prst="rect">
            <a:avLst/>
          </a:prstGeom>
          <a:solidFill>
            <a:schemeClr val="bg1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Воспитатели</a:t>
            </a:r>
          </a:p>
          <a:p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Обеспечение безопасности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;</a:t>
            </a:r>
            <a:endParaRPr lang="ru-RU" sz="16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 -  снижение документооборота;</a:t>
            </a:r>
          </a:p>
          <a:p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 -  больше доступных образовательных программ;</a:t>
            </a:r>
          </a:p>
          <a:p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 -  ни читать, ни писать в </a:t>
            </a:r>
            <a:r>
              <a:rPr lang="ru-RU" sz="1600" b="1" dirty="0" err="1" smtClean="0">
                <a:solidFill>
                  <a:srgbClr val="002060"/>
                </a:solidFill>
                <a:cs typeface="Times New Roman" pitchFamily="18" charset="0"/>
              </a:rPr>
              <a:t>д</a:t>
            </a:r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/с не нужно. Для этого есть школа;</a:t>
            </a:r>
          </a:p>
          <a:p>
            <a:r>
              <a:rPr lang="ru-RU" sz="1600" b="1" dirty="0" smtClean="0">
                <a:solidFill>
                  <a:srgbClr val="002060"/>
                </a:solidFill>
                <a:cs typeface="Times New Roman" pitchFamily="18" charset="0"/>
              </a:rPr>
              <a:t> -  готовить к школе нужно, но акцент делать на формировании ВПФ;</a:t>
            </a:r>
          </a:p>
          <a:p>
            <a:endParaRPr lang="ru-RU" sz="16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857496"/>
            <a:ext cx="7786742" cy="1643074"/>
          </a:xfrm>
          <a:prstGeom prst="rect">
            <a:avLst/>
          </a:prstGeom>
          <a:solidFill>
            <a:schemeClr val="bg1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Учителя</a:t>
            </a:r>
          </a:p>
          <a:p>
            <a:pPr fontAlgn="t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-   Хотят </a:t>
            </a: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послушного, подготовленного ребенка, который пришел в 1 класс с умением читать, писать печатными буквами, умеет считать </a:t>
            </a: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; </a:t>
            </a:r>
            <a:endParaRPr lang="ru-RU" sz="20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fontAlgn="t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 -  главное – подготовленного к школьному обучению</a:t>
            </a: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!</a:t>
            </a:r>
            <a:endParaRPr lang="ru-RU" sz="80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160" y="4714884"/>
            <a:ext cx="8286840" cy="2143116"/>
          </a:xfrm>
          <a:prstGeom prst="rect">
            <a:avLst/>
          </a:prstGeom>
          <a:solidFill>
            <a:schemeClr val="bg1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fontAlgn="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</a:p>
          <a:p>
            <a:pPr algn="just" fontAlgn="t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За раннее и ускоренное развитие (кружки с 3-х лет, перегружен занятиями, на игру нет времени). </a:t>
            </a:r>
            <a:r>
              <a:rPr lang="ru-RU" sz="2000" b="1" i="1" u="sng" dirty="0" smtClean="0">
                <a:solidFill>
                  <a:srgbClr val="002060"/>
                </a:solidFill>
                <a:cs typeface="Times New Roman" pitchFamily="18" charset="0"/>
              </a:rPr>
              <a:t>Это ведет к неврозу!</a:t>
            </a:r>
          </a:p>
          <a:p>
            <a:pPr algn="just" fontAlgn="t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 - Образование должно лежать на обществе, государстве (мы родили – вы воспитывайте). Главное – сохранить здоровье (чтобы не болел!);</a:t>
            </a:r>
          </a:p>
          <a:p>
            <a:pPr algn="just" fontAlgn="t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 - Помимо образовательной программы развивать в других областях (лепка, танцы, рисование и пр.)</a:t>
            </a: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857488" y="4797152"/>
            <a:ext cx="3440425" cy="194421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Сотрудничество ДОО и НОО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86446" y="4071942"/>
            <a:ext cx="3214710" cy="5715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РОДИТЕЛИ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14678" y="3357562"/>
            <a:ext cx="2643206" cy="6440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РЕБЁНОК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Стрелка вверх 6"/>
          <p:cNvSpPr/>
          <p:nvPr/>
        </p:nvSpPr>
        <p:spPr>
          <a:xfrm>
            <a:off x="4357686" y="4000504"/>
            <a:ext cx="402909" cy="785818"/>
          </a:xfrm>
          <a:prstGeom prst="upArrow">
            <a:avLst/>
          </a:prstGeom>
          <a:solidFill>
            <a:srgbClr val="FFFF0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гнутая вниз стрелка 7"/>
          <p:cNvSpPr/>
          <p:nvPr/>
        </p:nvSpPr>
        <p:spPr>
          <a:xfrm rot="18601206">
            <a:off x="6372554" y="5090768"/>
            <a:ext cx="1753501" cy="855438"/>
          </a:xfrm>
          <a:prstGeom prst="curvedUpArrow">
            <a:avLst/>
          </a:prstGeom>
          <a:solidFill>
            <a:srgbClr val="FFFF0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низ стрелка 8"/>
          <p:cNvSpPr/>
          <p:nvPr/>
        </p:nvSpPr>
        <p:spPr>
          <a:xfrm rot="13622950" flipV="1">
            <a:off x="1059654" y="5117511"/>
            <a:ext cx="1685644" cy="896528"/>
          </a:xfrm>
          <a:prstGeom prst="curvedUpArrow">
            <a:avLst/>
          </a:prstGeom>
          <a:solidFill>
            <a:srgbClr val="FFFF00"/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1" name="Picture 2" descr="F:\Психолог\DSC0014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18" t="21974" r="5059" b="6079"/>
          <a:stretch/>
        </p:blipFill>
        <p:spPr bwMode="auto">
          <a:xfrm>
            <a:off x="6089213" y="2071678"/>
            <a:ext cx="2911943" cy="1857388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0" y="4071942"/>
            <a:ext cx="3500430" cy="57150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ПЕДАГОГИ: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учителя, воспитатели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42852"/>
            <a:ext cx="91440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kumimoji="1" lang="ru-RU" b="1" spc="50" dirty="0" smtClean="0">
                <a:ln w="13500">
                  <a:noFill/>
                  <a:prstDash val="solid"/>
                </a:ln>
                <a:solidFill>
                  <a:srgbClr val="002060"/>
                </a:solidFill>
                <a:cs typeface="Times New Roman" panose="02020603050405020304" pitchFamily="18" charset="0"/>
              </a:rPr>
              <a:t>Важную роль в обеспечении эффективной преемственности дошкольного и начального образования играет координация взаимодействия между всеми участниками образовательных отношений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137620"/>
            <a:ext cx="2798052" cy="2173014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779262"/>
            <a:ext cx="2625340" cy="2196569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68932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56855"/>
            <a:ext cx="8229600" cy="5328591"/>
          </a:xfrm>
        </p:spPr>
        <p:txBody>
          <a:bodyPr>
            <a:normAutofit/>
          </a:bodyPr>
          <a:lstStyle/>
          <a:p>
            <a:pPr marL="0" lvl="0" indent="0">
              <a:spcBef>
                <a:spcPct val="0"/>
              </a:spcBef>
              <a:buNone/>
            </a:pPr>
            <a:r>
              <a:rPr lang="ru-RU" sz="2000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2052255" y="123583"/>
            <a:ext cx="5256584" cy="1033272"/>
          </a:xfrm>
          <a:prstGeom prst="horizontalScroll">
            <a:avLst/>
          </a:prstGeom>
          <a:solidFill>
            <a:schemeClr val="bg2">
              <a:lumMod val="90000"/>
            </a:schemeClr>
          </a:solidFill>
          <a:ln w="190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rgbClr val="002060"/>
                  </a:solidFill>
                </a:ln>
                <a:solidFill>
                  <a:srgbClr val="0070C0"/>
                </a:solidFill>
                <a:latin typeface="+mj-lt"/>
              </a:rPr>
              <a:t>Работа с детьми</a:t>
            </a:r>
            <a:endParaRPr lang="ru-RU" sz="4000" b="1" dirty="0">
              <a:ln>
                <a:solidFill>
                  <a:srgbClr val="002060"/>
                </a:solidFill>
              </a:ln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924944"/>
            <a:ext cx="4367511" cy="286313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988840"/>
            <a:ext cx="2727488" cy="4445374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4000496" y="1357298"/>
            <a:ext cx="4429156" cy="9144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0"/>
              </a:spcBef>
            </a:pPr>
            <a:r>
              <a:rPr lang="ru-RU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 - экскурсии в школу;</a:t>
            </a:r>
            <a:endParaRPr lang="ru-RU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lvl="0" eaLnBrk="0" hangingPunct="0">
              <a:spcBef>
                <a:spcPct val="0"/>
              </a:spcBef>
            </a:pPr>
            <a:r>
              <a:rPr lang="ru-RU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 - выставки рисунков и поделок;</a:t>
            </a:r>
            <a:endParaRPr lang="ru-RU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1378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916832"/>
            <a:ext cx="3456913" cy="2592685"/>
          </a:xfr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715" y="3645024"/>
            <a:ext cx="4483592" cy="2736304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357166"/>
            <a:ext cx="8286808" cy="12715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- Знакомство </a:t>
            </a:r>
            <a:r>
              <a:rPr lang="ru-RU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и взаимодействие дошкольников с учителями и учениками начальной школы;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 - участие в  совместной образовательной деятельности, игровых программах;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82343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7884" y="4500570"/>
            <a:ext cx="3120272" cy="2214578"/>
          </a:xfr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 eaLnBrk="0" hangingPunct="0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4357694"/>
            <a:ext cx="3055568" cy="2380824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214282" y="214290"/>
            <a:ext cx="8715436" cy="14859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a typeface="Arial Unicode MS" pitchFamily="34" charset="-128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a typeface="Arial Unicode MS" pitchFamily="34" charset="-128"/>
                <a:cs typeface="Times New Roman" panose="02020603050405020304" pitchFamily="18" charset="0"/>
              </a:rPr>
              <a:t>совместные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a typeface="Arial Unicode MS" pitchFamily="34" charset="-128"/>
                <a:cs typeface="Times New Roman" panose="02020603050405020304" pitchFamily="18" charset="0"/>
              </a:rPr>
              <a:t>праздники и спортивные 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a typeface="Arial Unicode MS" pitchFamily="34" charset="-128"/>
                <a:cs typeface="Times New Roman" panose="02020603050405020304" pitchFamily="18" charset="0"/>
              </a:rPr>
              <a:t>соревнования дошкольников и 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a typeface="Arial Unicode MS" pitchFamily="34" charset="-128"/>
                <a:cs typeface="Times New Roman" panose="02020603050405020304" pitchFamily="18" charset="0"/>
              </a:rPr>
              <a:t>первоклассников;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D:\!!!Сохранения с диска С!!!\Рабочий стол\фото\мы\100_23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785926"/>
            <a:ext cx="3071834" cy="2304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!!!Сохранения с диска С!!!\Рабочий стол\фото\мы\100_23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1785926"/>
            <a:ext cx="3214710" cy="2411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!!!Сохранения с диска С!!!\Рабочий стол\фото\Новая папка\1 фото\IMG_20130222_1116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3143248"/>
            <a:ext cx="3000364" cy="2250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9915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2331</TotalTime>
  <Words>885</Words>
  <Application>Microsoft Office PowerPoint</Application>
  <PresentationFormat>Экран (4:3)</PresentationFormat>
  <Paragraphs>175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Волна</vt:lpstr>
      <vt:lpstr>«Быть готовым к школе –  не значит уметь читать,  писать и считать.  Быть готовым к школе – значит  быть готовым всему этому научиться» Л. А. Венгер  </vt:lpstr>
      <vt:lpstr>Слайд 2</vt:lpstr>
      <vt:lpstr>   </vt:lpstr>
      <vt:lpstr>Слайд 4</vt:lpstr>
      <vt:lpstr>      «ЧТО ЖДУТ ОТ ФГОС?»   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Психологическая готовность - это такое состояние ребенка, которое позволяет ему овладевать новыми знаниями, принимать новые требования и чувствовать себя успешным в общении с учителями и одноклассниками.  </vt:lpstr>
      <vt:lpstr>Слайд 17</vt:lpstr>
      <vt:lpstr>Слайд 18</vt:lpstr>
      <vt:lpstr>ОЖИДАЕМЫЕ РЕЗУЛЬТАТЫ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 ЕЙСКИЙ РАЙОН</dc:title>
  <dc:creator>User</dc:creator>
  <cp:lastModifiedBy>Сергей</cp:lastModifiedBy>
  <cp:revision>171</cp:revision>
  <cp:lastPrinted>2018-03-27T12:51:57Z</cp:lastPrinted>
  <dcterms:created xsi:type="dcterms:W3CDTF">2014-02-17T10:51:32Z</dcterms:created>
  <dcterms:modified xsi:type="dcterms:W3CDTF">2018-03-27T22:33:21Z</dcterms:modified>
</cp:coreProperties>
</file>