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58" r:id="rId6"/>
    <p:sldId id="262" r:id="rId7"/>
    <p:sldId id="263" r:id="rId8"/>
    <p:sldId id="259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4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184AF-4627-4213-8370-A7CEDE6DC813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8BCC5-A556-4906-800D-C61D45820A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3261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184AF-4627-4213-8370-A7CEDE6DC813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8BCC5-A556-4906-800D-C61D45820A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62055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184AF-4627-4213-8370-A7CEDE6DC813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8BCC5-A556-4906-800D-C61D45820A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2491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184AF-4627-4213-8370-A7CEDE6DC813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8BCC5-A556-4906-800D-C61D45820A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3518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184AF-4627-4213-8370-A7CEDE6DC813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8BCC5-A556-4906-800D-C61D45820A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5873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184AF-4627-4213-8370-A7CEDE6DC813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8BCC5-A556-4906-800D-C61D45820A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7847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184AF-4627-4213-8370-A7CEDE6DC813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8BCC5-A556-4906-800D-C61D45820A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77147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184AF-4627-4213-8370-A7CEDE6DC813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8BCC5-A556-4906-800D-C61D45820A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95095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184AF-4627-4213-8370-A7CEDE6DC813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8BCC5-A556-4906-800D-C61D45820A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619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184AF-4627-4213-8370-A7CEDE6DC813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8BCC5-A556-4906-800D-C61D45820A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403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184AF-4627-4213-8370-A7CEDE6DC813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8BCC5-A556-4906-800D-C61D45820A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16750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8184AF-4627-4213-8370-A7CEDE6DC813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D8BCC5-A556-4906-800D-C61D45820A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5030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hyperlink" Target="https://faktoved.ru/%d1%84%d0%b0%d0%ba%d1%82%d1%8b-%d0%be-%d1%80%d0%b0%d1%81%d1%82%d0%b5%d0%bd%d0%b8%d1%8f%d1%85/" TargetMode="External"/><Relationship Id="rId7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aktoved.ru/&#1092;&#1072;&#1082;&#1090;&#1099;-&#1086;-&#1082;&#1086;&#1088;&#1072;&#1083;&#1083;&#1072;&#1093;/" TargetMode="External"/><Relationship Id="rId5" Type="http://schemas.openxmlformats.org/officeDocument/2006/relationships/hyperlink" Target="https://faktoved.ru/%d1%84%d0%b0%d0%ba%d1%82%d1%8b-%d0%be-%d1%80%d0%b0%d0%ba%d0%be%d0%be%d0%b1%d1%80%d0%b0%d0%b7%d0%bd%d1%8b%d1%85/" TargetMode="External"/><Relationship Id="rId4" Type="http://schemas.openxmlformats.org/officeDocument/2006/relationships/hyperlink" Target="https://faktoved.ru/%d1%84%d0%b0%d0%ba%d1%82%d1%8b-%d0%be-%d0%ba%d0%b8%d1%88%d0%b5%d1%87%d0%bd%d0%be%d0%bf%d0%be%d0%bb%d0%be%d1%81%d1%82%d0%bd%d1%8b%d1%85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s://sportishka.com/dostoprimechatelnosti/43990-korally-v-krasnom-more.html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sportishka.com/dostoprimechatelnosti/55449-korallovye-ostrova-primery.html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vsegda-pomnim.com/ostrova-i-poluostrova/7371-korallovyj-rif-egipet-141-foto.html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gufo.me/dict/ozhegov/&#1082;&#1086;&#1088;&#1072;&#1083;&#1083;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hyperlink" Target="https://ru.wikipedia.org/wiki/%D0%9A%D0%BE%D1%80%D0%B0%D0%BB%D0%BB%D0%BE%D0%B2%D1%8B%D0%B5_%D0%BF%D0%BE%D0%BB%D0%B8%D0%BF%D1%8B" TargetMode="External"/><Relationship Id="rId7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&#1050;&#1086;&#1088;&#1072;&#1083;&#1083;" TargetMode="External"/><Relationship Id="rId5" Type="http://schemas.openxmlformats.org/officeDocument/2006/relationships/hyperlink" Target="https://ru.wikipedia.org/wiki/%D0%9A%D0%BE%D1%80%D0%B0%D0%BB%D0%BB%D0%BE%D0%B2%D1%8B%D0%B9_%D0%BE%D1%81%D1%82%D1%80%D0%BE%D0%B2" TargetMode="External"/><Relationship Id="rId4" Type="http://schemas.openxmlformats.org/officeDocument/2006/relationships/hyperlink" Target="https://ru.wikipedia.org/wiki/%D0%9A%D0%BE%D1%80%D0%B0%D0%BB%D0%BB%D0%BE%D0%B2%D1%8B%D0%B5_%D1%80%D0%B8%D1%84%D1%8B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A%D0%B0%D1%80%D0%B1%D0%BE%D0%BD%D0%B0%D1%82_%D0%BA%D0%B0%D0%BB%D1%8C%D1%86%D0%B8%D1%8F" TargetMode="External"/><Relationship Id="rId13" Type="http://schemas.openxmlformats.org/officeDocument/2006/relationships/image" Target="../media/image2.png"/><Relationship Id="rId3" Type="http://schemas.openxmlformats.org/officeDocument/2006/relationships/hyperlink" Target="https://ru.wikipedia.org/wiki/%D0%9A%D0%BE%D1%80%D0%B0%D0%BB%D0%BB%D0%BE%D0%B2%D1%8B%D0%B5_%D0%BF%D0%BE%D0%BB%D0%B8%D0%BF%D1%8B" TargetMode="External"/><Relationship Id="rId7" Type="http://schemas.openxmlformats.org/officeDocument/2006/relationships/hyperlink" Target="https://ru.wikipedia.org/wiki/%D0%94%D0%BE%D0%BD%D0%BD%D1%8B%D0%B5_%D0%BE%D1%80%D0%B3%D0%B0%D0%BD%D0%B8%D0%B7%D0%BC%D1%8B" TargetMode="External"/><Relationship Id="rId12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Cnidaria" TargetMode="External"/><Relationship Id="rId11" Type="http://schemas.openxmlformats.org/officeDocument/2006/relationships/hyperlink" Target="https://ru.wikipedia.org/wiki/&#1050;&#1086;&#1088;&#1072;&#1083;&#1083;" TargetMode="External"/><Relationship Id="rId5" Type="http://schemas.openxmlformats.org/officeDocument/2006/relationships/hyperlink" Target="https://ru.wikipedia.org/wiki/%D0%91%D0%B5%D1%81%D0%BF%D0%BE%D0%B7%D0%B2%D0%BE%D0%BD%D0%BE%D1%87%D0%BD%D1%8B%D0%B5" TargetMode="External"/><Relationship Id="rId10" Type="http://schemas.openxmlformats.org/officeDocument/2006/relationships/hyperlink" Target="https://ru.wikipedia.org/wiki/%D0%A0%D0%B8%D1%84" TargetMode="External"/><Relationship Id="rId4" Type="http://schemas.openxmlformats.org/officeDocument/2006/relationships/hyperlink" Target="https://ru.wikipedia.org/wiki/%D0%9B%D0%B0%D1%82%D0%B8%D0%BD%D1%81%D0%BA%D0%B8%D0%B9_%D1%8F%D0%B7%D1%8B%D0%BA" TargetMode="External"/><Relationship Id="rId9" Type="http://schemas.openxmlformats.org/officeDocument/2006/relationships/hyperlink" Target="https://ru.wikipedia.org/wiki/%D0%A1%D0%BA%D0%B5%D0%BB%D0%B5%D1%82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&#1050;&#1086;&#1088;&#1072;&#1083;&#1083;" TargetMode="External"/><Relationship Id="rId3" Type="http://schemas.openxmlformats.org/officeDocument/2006/relationships/hyperlink" Target="https://ru.wikipedia.org/wiki/%D0%9A%D0%BE%D1%80%D0%B0%D0%BB%D0%BB%D0%BE%D0%B2%D1%8B%D0%B5_%D0%BF%D0%BE%D0%BB%D0%B8%D0%BF%D1%8B" TargetMode="External"/><Relationship Id="rId7" Type="http://schemas.openxmlformats.org/officeDocument/2006/relationships/hyperlink" Target="https://ru.wikipedia.org/wiki/%D0%91%D0%B8%D0%BE%D0%B3%D0%B5%D1%80%D0%BC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8%D0%B7%D0%B2%D0%B5%D1%81%D1%82%D0%BD%D1%8F%D0%BA" TargetMode="External"/><Relationship Id="rId5" Type="http://schemas.openxmlformats.org/officeDocument/2006/relationships/hyperlink" Target="https://ru.wikipedia.org/wiki/%D0%92%D0%BE%D0%B4%D0%BE%D1%80%D0%BE%D1%81%D0%BB%D0%B8" TargetMode="External"/><Relationship Id="rId10" Type="http://schemas.openxmlformats.org/officeDocument/2006/relationships/image" Target="../media/image2.png"/><Relationship Id="rId4" Type="http://schemas.openxmlformats.org/officeDocument/2006/relationships/hyperlink" Target="https://ru.wikipedia.org/wiki/%D0%9C%D0%B0%D0%B4%D1%80%D0%B5%D0%BF%D0%BE%D1%80%D0%BE%D0%B2%D1%8B%D0%B5_%D0%BA%D0%BE%D1%80%D0%B0%D0%BB%D0%BB%D1%8B" TargetMode="External"/><Relationship Id="rId9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A%D0%BE%D1%80%D0%B0%D0%BB%D0%BB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4" Type="http://schemas.openxmlformats.org/officeDocument/2006/relationships/hyperlink" Target="https://ru.wikipedia.org/wiki/&#1050;&#1086;&#1088;&#1072;&#1083;&#1083;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faktoved.ru/%d1%84%d0%b0%d0%ba%d1%82%d1%8b-%d0%be%d0%b1-%d1%83%d0%bb%d1%8c%d1%82%d1%80%d0%b0%d1%84%d0%b8%d0%be%d0%bb%d0%b5%d1%82%d0%b5/" TargetMode="External"/><Relationship Id="rId13" Type="http://schemas.openxmlformats.org/officeDocument/2006/relationships/image" Target="../media/image2.png"/><Relationship Id="rId3" Type="http://schemas.openxmlformats.org/officeDocument/2006/relationships/hyperlink" Target="https://faktoved.ru/%d1%84%d0%b0%d0%ba%d1%82%d1%8b-%d0%be-%d1%82%d0%b8%d1%85%d0%be%d0%bc-%d0%be%d0%ba%d0%b5%d0%b0%d0%bd%d0%b5/" TargetMode="External"/><Relationship Id="rId7" Type="http://schemas.openxmlformats.org/officeDocument/2006/relationships/hyperlink" Target="https://faktoved.ru/%d1%84%d0%b0%d0%ba%d1%82%d1%8b-%d0%be-%d0%bc%d0%be%d1%80%d1%81%d0%ba%d0%b8%d1%85-%d0%b7%d0%b2%d1%91%d0%b7%d0%b4%d0%b0%d1%85/" TargetMode="External"/><Relationship Id="rId12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aktoved.ru/%d1%84%d0%b0%d0%ba%d1%82%d1%8b-%d0%be-%d0%bc%d0%be%d0%bb%d0%bb%d1%8e%d1%81%d0%ba%d0%b0%d1%85/" TargetMode="External"/><Relationship Id="rId11" Type="http://schemas.openxmlformats.org/officeDocument/2006/relationships/hyperlink" Target="https://faktoved.ru/&#1092;&#1072;&#1082;&#1090;&#1099;-&#1086;-&#1082;&#1086;&#1088;&#1072;&#1083;&#1083;&#1072;&#1093;/" TargetMode="External"/><Relationship Id="rId5" Type="http://schemas.openxmlformats.org/officeDocument/2006/relationships/hyperlink" Target="https://faktoved.ru/%d1%84%d0%b0%d0%ba%d1%82%d1%8b-%d0%be-%d1%80%d1%8b%d0%b1%d0%b0%d1%85/" TargetMode="External"/><Relationship Id="rId10" Type="http://schemas.openxmlformats.org/officeDocument/2006/relationships/hyperlink" Target="https://faktoved.ru/%d1%84%d0%b0%d0%ba%d1%82%d1%8b-%d0%be-%d0%b4%d0%b5%d1%80%d0%b5%d0%b2%d1%8c%d1%8f%d1%85/" TargetMode="External"/><Relationship Id="rId4" Type="http://schemas.openxmlformats.org/officeDocument/2006/relationships/hyperlink" Target="https://faktoved.ru/%d1%84%d0%b0%d0%ba%d1%82%d1%8b-%d0%be-%d0%b1%d0%be%d0%bb%d1%8c%d1%88%d0%be%d0%bc-%d0%b1%d0%b0%d1%80%d1%8c%d0%b5%d1%80%d0%bd%d0%be%d0%bc-%d1%80%d0%b8%d1%84%d0%b5/" TargetMode="External"/><Relationship Id="rId9" Type="http://schemas.openxmlformats.org/officeDocument/2006/relationships/hyperlink" Target="https://faktoved.ru/%d1%84%d0%b0%d0%ba%d1%82%d1%8b-%d0%be-%d0%bc%d0%b0%d0%bb%d1%8c%d0%b4%d0%b8%d0%b2%d0%b0%d1%85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1" r="1242"/>
          <a:stretch/>
        </p:blipFill>
        <p:spPr bwMode="auto">
          <a:xfrm>
            <a:off x="23803" y="6288"/>
            <a:ext cx="9083615" cy="6851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Водный мир – путешествие под водой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кораллы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6144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1" r="1242"/>
          <a:stretch/>
        </p:blipFill>
        <p:spPr bwMode="auto">
          <a:xfrm>
            <a:off x="23803" y="6288"/>
            <a:ext cx="9083615" cy="6851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Интересные факты о кораллах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fontAlgn="base"/>
            <a:r>
              <a:rPr lang="ru-RU" dirty="0"/>
              <a:t>Факт 6. Учёными изучено и описано более 6000 видов кораллов 350 различных оттенков. Состав большинства из них практически одинаков — карбонат кальция с различными примесями, в том числе и органическими. Исключением из правила является индийский коралл, который почти целиком состоит из органики.</a:t>
            </a:r>
          </a:p>
          <a:p>
            <a:pPr fontAlgn="base"/>
            <a:r>
              <a:rPr lang="ru-RU" dirty="0"/>
              <a:t>Факт 7. Суммарная площадь всех коралловых рифов и островов на Земле превышает 27 млн км². Это почти втрое больше площади США, Китая или Канады, и в 10 раз больше площади Аргентины или Казахстана. Но из-за техногенного воздействия человеческой цивилизации рифы серьёзно страдают, и около 60% из них находится в крайне уязвимом положении.</a:t>
            </a:r>
          </a:p>
          <a:p>
            <a:pPr fontAlgn="base"/>
            <a:r>
              <a:rPr lang="ru-RU" dirty="0"/>
              <a:t>Факт 8. Кораллы хоть и напоминают </a:t>
            </a:r>
            <a:r>
              <a:rPr lang="ru-RU" dirty="0">
                <a:hlinkClick r:id="rId3"/>
              </a:rPr>
              <a:t>растения</a:t>
            </a:r>
            <a:r>
              <a:rPr lang="ru-RU" dirty="0"/>
              <a:t>, но на самом деле они представляют колонии </a:t>
            </a:r>
            <a:r>
              <a:rPr lang="ru-RU" dirty="0">
                <a:hlinkClick r:id="rId4"/>
              </a:rPr>
              <a:t>кишечнополостных</a:t>
            </a:r>
            <a:r>
              <a:rPr lang="ru-RU" dirty="0"/>
              <a:t> животных организмов. Хрупкие на вид, они способны выдерживать чудовищное давление воды. Они встречаются на глубинах вплоть до 8 километров ниже уровня моря. Но большинству видов этих существ для роста необходим солнечный свет, поэтому они произрастают на меньшей глубине.</a:t>
            </a:r>
          </a:p>
          <a:p>
            <a:pPr fontAlgn="base"/>
            <a:r>
              <a:rPr lang="ru-RU" dirty="0"/>
              <a:t>Факт 9. Колонии кораллов очищают воду, так как они получают необходимые им питательные вещества, пропуская её через себя и отфильтровывая. Поэтому вокруг крупных рифов вода всегда чистая и прозрачная, и в неё обитает огромное количество рыб и </a:t>
            </a:r>
            <a:r>
              <a:rPr lang="ru-RU" dirty="0">
                <a:hlinkClick r:id="rId5"/>
              </a:rPr>
              <a:t>ракообразных</a:t>
            </a:r>
            <a:r>
              <a:rPr lang="ru-RU" dirty="0"/>
              <a:t>. При этом в загрязнённой воде кораллы жить не могут вовсе.</a:t>
            </a:r>
          </a:p>
          <a:p>
            <a:pPr fontAlgn="base"/>
            <a:r>
              <a:rPr lang="ru-RU" dirty="0"/>
              <a:t>Факт 10. Около 25 различных видов кораллов применяются в ювелирном деле. Но так как стоят натуральные кораллы очень дорого, в продаже встречается огромное количество подделок под них</a:t>
            </a:r>
            <a:r>
              <a:rPr lang="ru-RU" dirty="0" smtClean="0"/>
              <a:t>.</a:t>
            </a:r>
          </a:p>
          <a:p>
            <a:pPr fontAlgn="base"/>
            <a:r>
              <a:rPr lang="en-US" dirty="0" smtClean="0">
                <a:hlinkClick r:id="rId6"/>
              </a:rPr>
              <a:t>https://faktoved.ru/</a:t>
            </a:r>
            <a:r>
              <a:rPr lang="ru-RU" dirty="0" smtClean="0">
                <a:hlinkClick r:id="rId6"/>
              </a:rPr>
              <a:t>факты-о-кораллах/</a:t>
            </a:r>
            <a:endParaRPr lang="ru-RU" dirty="0" smtClean="0"/>
          </a:p>
          <a:p>
            <a:pPr fontAlgn="base"/>
            <a:endParaRPr lang="ru-RU" dirty="0"/>
          </a:p>
          <a:p>
            <a:endParaRPr lang="ru-RU" dirty="0"/>
          </a:p>
        </p:txBody>
      </p:sp>
      <p:pic>
        <p:nvPicPr>
          <p:cNvPr id="5" name="Picture 4" descr="https://bazosmarket.ru/upload/resize_cache/iblock/f50/528_909_10dcc9190cf836357688d119912cc3db5/ap170hyzie7463pps1du6f6u4ub2dytm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6" y="5157191"/>
            <a:ext cx="1005384" cy="1730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drasler.ru/wp-content/uploads/2019/04/%D0%9A%D0%B0%D1%80%D1%82%D0%B8%D0%BD%D0%BA%D0%B8-%D0%9C%D0%B0%D1%88%D0%B0-%D0%B8-%D0%9C%D0%B5%D0%B4%D0%B2%D0%B5%D0%B4%D1%8C-%D0%BD%D0%B0-%D0%B1%D0%B5%D0%BB%D0%BE%D0%BC-%D1%84%D0%BE%D0%BD%D0%B5-%D0%BF%D0%BE%D0%B4%D0%B1%D0%BE%D1%80%D0%BA%D0%B0-%D1%84%D0%BE%D1%82%D0%BE%D0%BA-32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07" t="1629" r="40030" b="1"/>
          <a:stretch/>
        </p:blipFill>
        <p:spPr bwMode="auto">
          <a:xfrm>
            <a:off x="8396329" y="5300682"/>
            <a:ext cx="679794" cy="1556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71979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hlinkClick r:id="rId2"/>
              </a:rPr>
              <a:t>Кораллы в красном море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sportishka.com/uploads/posts/2022-11/1667565771_25-sportishka-com-p-koralli-v-krasnom-more-krasivo-2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7" y="1556792"/>
            <a:ext cx="6528725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54429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hlinkClick r:id="rId2"/>
              </a:rPr>
              <a:t>Коралловые острова </a:t>
            </a:r>
            <a:endParaRPr lang="ru-RU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230" y="1600200"/>
            <a:ext cx="724154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86876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hlinkClick r:id="rId2"/>
              </a:rPr>
              <a:t>Коралловый риф Египет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528" y="1600200"/>
            <a:ext cx="6788944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8111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1" r="1242"/>
          <a:stretch/>
        </p:blipFill>
        <p:spPr bwMode="auto">
          <a:xfrm>
            <a:off x="23803" y="6288"/>
            <a:ext cx="9083615" cy="6851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Кораллы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/>
              <a:t>Кораллы — это морские обитатели. Они живут в чистой морской воде и погибают в грязной или пресной. Они строят себе прочные жилища, добывая для этого из морской воды известь. Эти животные прикрепляются к камням стороной, которая напоминает плоский диск. Обычно кораллы сидят неподвижно, а пищу затягивают в своё тело. Питаются кораллы рачками, мелкими рыбками и креветками, микроскопическими водорослями. Множество кораллов, которые соединены вместе, образуют </a:t>
            </a:r>
            <a:r>
              <a:rPr lang="ru-RU" i="1" dirty="0"/>
              <a:t>коралловые рифы. Большой барьерный риф у берегов Австралии</a:t>
            </a:r>
            <a:r>
              <a:rPr lang="ru-RU" dirty="0"/>
              <a:t> — самое большое сооружение, построенное кораллами</a:t>
            </a:r>
            <a:r>
              <a:rPr lang="ru-RU" dirty="0" smtClean="0"/>
              <a:t>.</a:t>
            </a:r>
          </a:p>
          <a:p>
            <a:r>
              <a:rPr lang="en-US" dirty="0" smtClean="0"/>
              <a:t>https://foxford.ru/wiki/nachalnaya-shkola/meduzikoralligidri?utm_referrer=https%3A%2F%2Fyandex.ru%2F</a:t>
            </a:r>
            <a:endParaRPr lang="ru-RU" dirty="0"/>
          </a:p>
        </p:txBody>
      </p:sp>
      <p:pic>
        <p:nvPicPr>
          <p:cNvPr id="13314" name="Picture 2" descr="https://drasler.ru/wp-content/uploads/2019/04/%D0%9A%D0%B0%D1%80%D1%82%D0%B8%D0%BD%D0%BA%D0%B8-%D0%9C%D0%B0%D1%88%D0%B0-%D0%B8-%D0%9C%D0%B5%D0%B4%D0%B2%D0%B5%D0%B4%D1%8C-%D0%BD%D0%B0-%D0%B1%D0%B5%D0%BB%D0%BE%D0%BC-%D1%84%D0%BE%D0%BD%D0%B5-%D0%BF%D0%BE%D0%B4%D0%B1%D0%BE%D1%80%D0%BA%D0%B0-%D1%84%D0%BE%D1%82%D0%BE%D0%BA-3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07" t="1629" r="40030" b="1"/>
          <a:stretch/>
        </p:blipFill>
        <p:spPr bwMode="auto">
          <a:xfrm>
            <a:off x="8396329" y="5300682"/>
            <a:ext cx="679794" cy="1556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s://bazosmarket.ru/upload/resize_cache/iblock/f50/528_909_10dcc9190cf836357688d119912cc3db5/ap170hyzie7463pps1du6f6u4ub2dytm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6" y="5157191"/>
            <a:ext cx="1005384" cy="1730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44589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1" r="1242"/>
          <a:stretch/>
        </p:blipFill>
        <p:spPr bwMode="auto">
          <a:xfrm>
            <a:off x="23803" y="6288"/>
            <a:ext cx="9083615" cy="6851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коралл — Толковый словарь Ожегова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коралл </a:t>
            </a:r>
            <a:r>
              <a:rPr lang="ru-RU" dirty="0" err="1"/>
              <a:t>КОРАЛЛ</a:t>
            </a:r>
            <a:r>
              <a:rPr lang="ru-RU" dirty="0"/>
              <a:t>, а, м. 1. Морской полип, живущий обычно большими колониями на возвышениях морского дна. 2. Ярко-красный, розовый или белый </a:t>
            </a:r>
            <a:r>
              <a:rPr lang="ru-RU" dirty="0" err="1"/>
              <a:t>каменьизвестковое</a:t>
            </a:r>
            <a:r>
              <a:rPr lang="ru-RU" dirty="0"/>
              <a:t> отложение этих животных. Бусы из кораллов. | прил. коралловый, </a:t>
            </a:r>
            <a:r>
              <a:rPr lang="ru-RU" dirty="0" err="1"/>
              <a:t>ая</a:t>
            </a:r>
            <a:r>
              <a:rPr lang="ru-RU" dirty="0"/>
              <a:t>, </a:t>
            </a:r>
            <a:r>
              <a:rPr lang="ru-RU" dirty="0" err="1"/>
              <a:t>ое</a:t>
            </a:r>
            <a:r>
              <a:rPr lang="ru-RU" dirty="0"/>
              <a:t>. Коралловые рифы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en-US" dirty="0" smtClean="0">
                <a:hlinkClick r:id="rId3"/>
              </a:rPr>
              <a:t>https://gufo.me/dict/ozhegov/</a:t>
            </a:r>
            <a:r>
              <a:rPr lang="ru-RU" dirty="0" smtClean="0">
                <a:hlinkClick r:id="rId3"/>
              </a:rPr>
              <a:t>коралл</a:t>
            </a:r>
            <a:endParaRPr lang="ru-RU" dirty="0" smtClean="0"/>
          </a:p>
        </p:txBody>
      </p:sp>
      <p:pic>
        <p:nvPicPr>
          <p:cNvPr id="5" name="Picture 4" descr="https://bazosmarket.ru/upload/resize_cache/iblock/f50/528_909_10dcc9190cf836357688d119912cc3db5/ap170hyzie7463pps1du6f6u4ub2dytm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6" y="5157191"/>
            <a:ext cx="1005384" cy="1730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drasler.ru/wp-content/uploads/2019/04/%D0%9A%D0%B0%D1%80%D1%82%D0%B8%D0%BD%D0%BA%D0%B8-%D0%9C%D0%B0%D1%88%D0%B0-%D0%B8-%D0%9C%D0%B5%D0%B4%D0%B2%D0%B5%D0%B4%D1%8C-%D0%BD%D0%B0-%D0%B1%D0%B5%D0%BB%D0%BE%D0%BC-%D1%84%D0%BE%D0%BD%D0%B5-%D0%BF%D0%BE%D0%B4%D0%B1%D0%BE%D1%80%D0%BA%D0%B0-%D1%84%D0%BE%D1%82%D0%BE%D0%BA-32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07" t="1629" r="40030" b="1"/>
          <a:stretch/>
        </p:blipFill>
        <p:spPr bwMode="auto">
          <a:xfrm>
            <a:off x="8396329" y="5300682"/>
            <a:ext cx="679794" cy="1556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9233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1" r="1242"/>
          <a:stretch/>
        </p:blipFill>
        <p:spPr bwMode="auto">
          <a:xfrm>
            <a:off x="23803" y="6288"/>
            <a:ext cx="9083615" cy="6851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/>
              <a:t>Кора́лл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 err="1"/>
              <a:t>Кора́лл</a:t>
            </a:r>
            <a:r>
              <a:rPr lang="ru-RU" dirty="0"/>
              <a:t> — материал скелета колонии </a:t>
            </a:r>
            <a:r>
              <a:rPr lang="ru-RU" dirty="0">
                <a:hlinkClick r:id="rId3" tooltip="Коралловые полипы"/>
              </a:rPr>
              <a:t>коралловых полипов</a:t>
            </a:r>
            <a:r>
              <a:rPr lang="ru-RU" dirty="0"/>
              <a:t>. Большие скопления кораллов формируют </a:t>
            </a:r>
            <a:r>
              <a:rPr lang="ru-RU" dirty="0">
                <a:hlinkClick r:id="rId4" tooltip="Коралловые рифы"/>
              </a:rPr>
              <a:t>коралловые рифы</a:t>
            </a:r>
            <a:r>
              <a:rPr lang="ru-RU" dirty="0"/>
              <a:t> и </a:t>
            </a:r>
            <a:r>
              <a:rPr lang="ru-RU" dirty="0">
                <a:hlinkClick r:id="rId5" tooltip="Коралловый остров"/>
              </a:rPr>
              <a:t>коралловые острова</a:t>
            </a:r>
            <a:r>
              <a:rPr lang="ru-RU" dirty="0"/>
              <a:t>. Рост кораллов составляет обычно даже в благоприятных условиях не более 1 см в год в продольном направлении, поэтому на формирование среднего рифа могут уйти столетия, острова — тысячелетия. </a:t>
            </a:r>
            <a:endParaRPr lang="ru-RU" dirty="0" smtClean="0"/>
          </a:p>
          <a:p>
            <a:r>
              <a:rPr lang="en-US" dirty="0" smtClean="0">
                <a:hlinkClick r:id="rId6"/>
              </a:rPr>
              <a:t>https://ru.wikipedia.org/wiki/</a:t>
            </a:r>
            <a:r>
              <a:rPr lang="ru-RU" dirty="0" smtClean="0">
                <a:hlinkClick r:id="rId6"/>
              </a:rPr>
              <a:t>Коралл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" name="Picture 4" descr="https://bazosmarket.ru/upload/resize_cache/iblock/f50/528_909_10dcc9190cf836357688d119912cc3db5/ap170hyzie7463pps1du6f6u4ub2dytm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6" y="5157191"/>
            <a:ext cx="1005384" cy="1730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drasler.ru/wp-content/uploads/2019/04/%D0%9A%D0%B0%D1%80%D1%82%D0%B8%D0%BD%D0%BA%D0%B8-%D0%9C%D0%B0%D1%88%D0%B0-%D0%B8-%D0%9C%D0%B5%D0%B4%D0%B2%D0%B5%D0%B4%D1%8C-%D0%BD%D0%B0-%D0%B1%D0%B5%D0%BB%D0%BE%D0%BC-%D1%84%D0%BE%D0%BD%D0%B5-%D0%BF%D0%BE%D0%B4%D0%B1%D0%BE%D1%80%D0%BA%D0%B0-%D1%84%D0%BE%D1%82%D0%BE%D0%BA-32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07" t="1629" r="40030" b="1"/>
          <a:stretch/>
        </p:blipFill>
        <p:spPr bwMode="auto">
          <a:xfrm>
            <a:off x="8396329" y="5300682"/>
            <a:ext cx="679794" cy="1556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70216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u.foxford.ngcdn.ru/uploads/tinymce_file/file/66397/cf1f4079b404bf66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659" y="1052736"/>
            <a:ext cx="8108816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6959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1" r="1242"/>
          <a:stretch/>
        </p:blipFill>
        <p:spPr bwMode="auto">
          <a:xfrm>
            <a:off x="23803" y="6288"/>
            <a:ext cx="9083615" cy="6851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/>
              <a:t>Кора́лловые</a:t>
            </a:r>
            <a:r>
              <a:rPr lang="ru-RU" b="1" dirty="0" smtClean="0"/>
              <a:t> </a:t>
            </a:r>
            <a:r>
              <a:rPr lang="ru-RU" b="1" dirty="0" err="1" smtClean="0"/>
              <a:t>поли́пы</a:t>
            </a:r>
            <a:r>
              <a:rPr lang="ru-RU" baseline="30000" dirty="0" smtClean="0">
                <a:hlinkClick r:id="rId3"/>
              </a:rPr>
              <a:t>[1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b="1" dirty="0" err="1"/>
              <a:t>Кора́лловые</a:t>
            </a:r>
            <a:r>
              <a:rPr lang="ru-RU" b="1" dirty="0"/>
              <a:t> </a:t>
            </a:r>
            <a:r>
              <a:rPr lang="ru-RU" b="1" dirty="0" err="1"/>
              <a:t>поли́пы</a:t>
            </a:r>
            <a:r>
              <a:rPr lang="ru-RU" baseline="30000" dirty="0">
                <a:hlinkClick r:id="rId3"/>
              </a:rPr>
              <a:t>[1]</a:t>
            </a:r>
            <a:r>
              <a:rPr lang="ru-RU" dirty="0"/>
              <a:t> (</a:t>
            </a:r>
            <a:r>
              <a:rPr lang="ru-RU" dirty="0">
                <a:hlinkClick r:id="rId4" tooltip="Латинский язык"/>
              </a:rPr>
              <a:t>лат.</a:t>
            </a:r>
            <a:r>
              <a:rPr lang="ru-RU" dirty="0"/>
              <a:t> </a:t>
            </a:r>
            <a:r>
              <a:rPr lang="ru-RU" dirty="0" err="1"/>
              <a:t>Anthozoa</a:t>
            </a:r>
            <a:r>
              <a:rPr lang="ru-RU" dirty="0"/>
              <a:t>)  — животные из класса морских </a:t>
            </a:r>
            <a:r>
              <a:rPr lang="ru-RU" dirty="0">
                <a:hlinkClick r:id="rId5" tooltip="Беспозвоночные"/>
              </a:rPr>
              <a:t>беспозвоночных</a:t>
            </a:r>
            <a:r>
              <a:rPr lang="ru-RU" dirty="0"/>
              <a:t> из типа </a:t>
            </a:r>
            <a:r>
              <a:rPr lang="ru-RU" dirty="0">
                <a:hlinkClick r:id="rId6" tooltip="Cnidaria"/>
              </a:rPr>
              <a:t>Стрекающих</a:t>
            </a:r>
            <a:r>
              <a:rPr lang="ru-RU" dirty="0"/>
              <a:t> (</a:t>
            </a:r>
            <a:r>
              <a:rPr lang="ru-RU" dirty="0" err="1"/>
              <a:t>Cnidaria</a:t>
            </a:r>
            <a:r>
              <a:rPr lang="ru-RU" dirty="0"/>
              <a:t>). Колониальные и одиночные </a:t>
            </a:r>
            <a:r>
              <a:rPr lang="ru-RU" dirty="0">
                <a:hlinkClick r:id="rId7" tooltip="Донные организмы"/>
              </a:rPr>
              <a:t>донные организмы</a:t>
            </a:r>
            <a:r>
              <a:rPr lang="ru-RU" dirty="0"/>
              <a:t>. Многие виды коралловых полипов обладают </a:t>
            </a:r>
            <a:r>
              <a:rPr lang="ru-RU" dirty="0">
                <a:hlinkClick r:id="rId8" tooltip="Карбонат кальция"/>
              </a:rPr>
              <a:t>известковым</a:t>
            </a:r>
            <a:r>
              <a:rPr lang="ru-RU" dirty="0"/>
              <a:t> </a:t>
            </a:r>
            <a:r>
              <a:rPr lang="ru-RU" dirty="0">
                <a:hlinkClick r:id="rId9" tooltip="Скелет"/>
              </a:rPr>
              <a:t>скелетом</a:t>
            </a:r>
            <a:r>
              <a:rPr lang="ru-RU" dirty="0"/>
              <a:t> и участвуют в </a:t>
            </a:r>
            <a:r>
              <a:rPr lang="ru-RU" dirty="0" err="1">
                <a:hlinkClick r:id="rId10" tooltip="Риф"/>
              </a:rPr>
              <a:t>рифообразовании</a:t>
            </a:r>
            <a:r>
              <a:rPr lang="ru-RU" dirty="0"/>
              <a:t>. </a:t>
            </a:r>
            <a:endParaRPr lang="ru-RU" dirty="0" smtClean="0"/>
          </a:p>
          <a:p>
            <a:r>
              <a:rPr lang="ru-RU" dirty="0"/>
              <a:t>Большинство коралловых полипов населяет тёплые тропические моря, где температура воды не опускается ниже +20 °C, и на глубинах не более 20 метров, в условиях обильного планктона, которым они питаются. Обычно днём полипы сжимаются, а ночью вытягиваются и расправляют щупальца, с помощью которых ловят различных мелких животных. Крупные одиночные полипы способны ловить и сравнительно крупных животных: рыбу, креветок. </a:t>
            </a:r>
            <a:endParaRPr lang="ru-RU" dirty="0" smtClean="0"/>
          </a:p>
          <a:p>
            <a:r>
              <a:rPr lang="en-US" dirty="0" smtClean="0">
                <a:hlinkClick r:id="rId11"/>
              </a:rPr>
              <a:t>https://ru.wikipedia.org/wiki/</a:t>
            </a:r>
            <a:r>
              <a:rPr lang="ru-RU" dirty="0" smtClean="0">
                <a:hlinkClick r:id="rId11"/>
              </a:rPr>
              <a:t>Коралл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" name="Picture 4" descr="https://bazosmarket.ru/upload/resize_cache/iblock/f50/528_909_10dcc9190cf836357688d119912cc3db5/ap170hyzie7463pps1du6f6u4ub2dytm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6" y="5157191"/>
            <a:ext cx="1005384" cy="1730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drasler.ru/wp-content/uploads/2019/04/%D0%9A%D0%B0%D1%80%D1%82%D0%B8%D0%BD%D0%BA%D0%B8-%D0%9C%D0%B0%D1%88%D0%B0-%D0%B8-%D0%9C%D0%B5%D0%B4%D0%B2%D0%B5%D0%B4%D1%8C-%D0%BD%D0%B0-%D0%B1%D0%B5%D0%BB%D0%BE%D0%BC-%D1%84%D0%BE%D0%BD%D0%B5-%D0%BF%D0%BE%D0%B4%D0%B1%D0%BE%D1%80%D0%BA%D0%B0-%D1%84%D0%BE%D1%82%D0%BE%D0%BA-32.png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07" t="1629" r="40030" b="1"/>
          <a:stretch/>
        </p:blipFill>
        <p:spPr bwMode="auto">
          <a:xfrm>
            <a:off x="8396329" y="5300682"/>
            <a:ext cx="679794" cy="1556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03098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1" r="1242"/>
          <a:stretch/>
        </p:blipFill>
        <p:spPr bwMode="auto">
          <a:xfrm>
            <a:off x="23803" y="6288"/>
            <a:ext cx="9083615" cy="6851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/>
              <a:t>Кора́лловые</a:t>
            </a:r>
            <a:r>
              <a:rPr lang="ru-RU" b="1" dirty="0" smtClean="0"/>
              <a:t> </a:t>
            </a:r>
            <a:r>
              <a:rPr lang="ru-RU" b="1" dirty="0" err="1" smtClean="0"/>
              <a:t>ри́фы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b="1" dirty="0" err="1"/>
              <a:t>Кора́лловые</a:t>
            </a:r>
            <a:r>
              <a:rPr lang="ru-RU" b="1" dirty="0"/>
              <a:t> </a:t>
            </a:r>
            <a:r>
              <a:rPr lang="ru-RU" b="1" dirty="0" err="1"/>
              <a:t>ри́фы</a:t>
            </a:r>
            <a:r>
              <a:rPr lang="ru-RU" dirty="0"/>
              <a:t> — известковые органогенные геологические структуры, образованные колониальными </a:t>
            </a:r>
            <a:r>
              <a:rPr lang="ru-RU" dirty="0">
                <a:hlinkClick r:id="rId3" tooltip="Коралловые полипы"/>
              </a:rPr>
              <a:t>коралловыми полипами</a:t>
            </a:r>
            <a:r>
              <a:rPr lang="ru-RU" dirty="0"/>
              <a:t> (преимущественно </a:t>
            </a:r>
            <a:r>
              <a:rPr lang="ru-RU" dirty="0">
                <a:hlinkClick r:id="rId4" tooltip="Мадрепоровые кораллы"/>
              </a:rPr>
              <a:t>мадрепоровыми кораллами</a:t>
            </a:r>
            <a:r>
              <a:rPr lang="ru-RU" dirty="0"/>
              <a:t>) и некоторыми видами </a:t>
            </a:r>
            <a:r>
              <a:rPr lang="ru-RU" dirty="0">
                <a:hlinkClick r:id="rId5" tooltip="Водоросли"/>
              </a:rPr>
              <a:t>водорослей</a:t>
            </a:r>
            <a:r>
              <a:rPr lang="ru-RU" dirty="0"/>
              <a:t>, умеющими извлекать </a:t>
            </a:r>
            <a:r>
              <a:rPr lang="ru-RU" dirty="0">
                <a:hlinkClick r:id="rId6" tooltip="Известняк"/>
              </a:rPr>
              <a:t>известь</a:t>
            </a:r>
            <a:r>
              <a:rPr lang="ru-RU" dirty="0"/>
              <a:t> из морской воды («</a:t>
            </a:r>
            <a:r>
              <a:rPr lang="ru-RU" dirty="0">
                <a:hlinkClick r:id="rId7" tooltip="Биогерм"/>
              </a:rPr>
              <a:t>биогермы</a:t>
            </a:r>
            <a:r>
              <a:rPr lang="ru-RU" dirty="0"/>
              <a:t>»). </a:t>
            </a:r>
            <a:endParaRPr lang="ru-RU" dirty="0" smtClean="0"/>
          </a:p>
          <a:p>
            <a:r>
              <a:rPr lang="en-US" dirty="0" smtClean="0">
                <a:hlinkClick r:id="rId8"/>
              </a:rPr>
              <a:t>https://ru.wikipedia.org/wiki/</a:t>
            </a:r>
            <a:r>
              <a:rPr lang="ru-RU" dirty="0" smtClean="0">
                <a:hlinkClick r:id="rId8"/>
              </a:rPr>
              <a:t>Коралл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" name="Picture 4" descr="https://bazosmarket.ru/upload/resize_cache/iblock/f50/528_909_10dcc9190cf836357688d119912cc3db5/ap170hyzie7463pps1du6f6u4ub2dytm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6" y="5157191"/>
            <a:ext cx="1005384" cy="1730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drasler.ru/wp-content/uploads/2019/04/%D0%9A%D0%B0%D1%80%D1%82%D0%B8%D0%BD%D0%BA%D0%B8-%D0%9C%D0%B0%D1%88%D0%B0-%D0%B8-%D0%9C%D0%B5%D0%B4%D0%B2%D0%B5%D0%B4%D1%8C-%D0%BD%D0%B0-%D0%B1%D0%B5%D0%BB%D0%BE%D0%BC-%D1%84%D0%BE%D0%BD%D0%B5-%D0%BF%D0%BE%D0%B4%D0%B1%D0%BE%D1%80%D0%BA%D0%B0-%D1%84%D0%BE%D1%82%D0%BE%D0%BA-32.pn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07" t="1629" r="40030" b="1"/>
          <a:stretch/>
        </p:blipFill>
        <p:spPr bwMode="auto">
          <a:xfrm>
            <a:off x="8396329" y="5300682"/>
            <a:ext cx="679794" cy="1556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86821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1" r="1242"/>
          <a:stretch/>
        </p:blipFill>
        <p:spPr bwMode="auto">
          <a:xfrm>
            <a:off x="23803" y="6288"/>
            <a:ext cx="9083615" cy="6851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Применение: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/>
              <a:t>Известны свыше 6000 видов кораллов, в их палитре различают до 350 цветовых оттенков. Цвет кораллов зависит от состава и количества органических соединений: встречаются не только розовые, но и красные, голубые, белые и чёрные кораллы.</a:t>
            </a:r>
          </a:p>
          <a:p>
            <a:r>
              <a:rPr lang="ru-RU" dirty="0"/>
              <a:t>Твёрдый скелет некоторых видов кораллов используется как сырьё для получения извести, некоторые виды — для изготовления ювелирных украшений. В последнем случае особо ценятся чёрный («</a:t>
            </a:r>
            <a:r>
              <a:rPr lang="ru-RU" dirty="0" err="1"/>
              <a:t>аккабар</a:t>
            </a:r>
            <a:r>
              <a:rPr lang="ru-RU" dirty="0"/>
              <a:t>»), белый и серебристо-перламутровый («кожа ангела»); самые популярные цвета — красный и розовый («благородный коралл»). Чаще всего для украшений используют благородный коралл, окрашенный в различные оттенки розового и красного цвета. Также кораллы нашли применение в медицине</a:t>
            </a:r>
            <a:r>
              <a:rPr lang="ru-RU" baseline="30000" dirty="0">
                <a:hlinkClick r:id="rId3"/>
              </a:rPr>
              <a:t>[6]</a:t>
            </a:r>
            <a:r>
              <a:rPr lang="ru-RU" dirty="0"/>
              <a:t> и косметологии (коралловый </a:t>
            </a:r>
            <a:r>
              <a:rPr lang="ru-RU" dirty="0" err="1"/>
              <a:t>пилинг</a:t>
            </a:r>
            <a:r>
              <a:rPr lang="ru-RU" dirty="0"/>
              <a:t>)</a:t>
            </a:r>
            <a:r>
              <a:rPr lang="ru-RU" baseline="30000" dirty="0">
                <a:hlinkClick r:id="rId3"/>
              </a:rPr>
              <a:t>[7]</a:t>
            </a:r>
            <a:r>
              <a:rPr lang="ru-RU" dirty="0"/>
              <a:t>.</a:t>
            </a:r>
          </a:p>
          <a:p>
            <a:r>
              <a:rPr lang="en-US" dirty="0" smtClean="0">
                <a:hlinkClick r:id="rId4"/>
              </a:rPr>
              <a:t>https://ru.wikipedia.org/wiki/</a:t>
            </a:r>
            <a:r>
              <a:rPr lang="ru-RU" dirty="0" smtClean="0">
                <a:hlinkClick r:id="rId4"/>
              </a:rPr>
              <a:t>Коралл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5" name="Picture 4" descr="https://bazosmarket.ru/upload/resize_cache/iblock/f50/528_909_10dcc9190cf836357688d119912cc3db5/ap170hyzie7463pps1du6f6u4ub2dytm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6" y="5157191"/>
            <a:ext cx="1005384" cy="1730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drasler.ru/wp-content/uploads/2019/04/%D0%9A%D0%B0%D1%80%D1%82%D0%B8%D0%BD%D0%BA%D0%B8-%D0%9C%D0%B0%D1%88%D0%B0-%D0%B8-%D0%9C%D0%B5%D0%B4%D0%B2%D0%B5%D0%B4%D1%8C-%D0%BD%D0%B0-%D0%B1%D0%B5%D0%BB%D0%BE%D0%BC-%D1%84%D0%BE%D0%BD%D0%B5-%D0%BF%D0%BE%D0%B4%D0%B1%D0%BE%D1%80%D0%BA%D0%B0-%D1%84%D0%BE%D1%82%D0%BE%D0%BA-32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07" t="1629" r="40030" b="1"/>
          <a:stretch/>
        </p:blipFill>
        <p:spPr bwMode="auto">
          <a:xfrm>
            <a:off x="8396329" y="5300682"/>
            <a:ext cx="679794" cy="1556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65608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1" r="1242"/>
          <a:stretch/>
        </p:blipFill>
        <p:spPr bwMode="auto">
          <a:xfrm>
            <a:off x="23803" y="6288"/>
            <a:ext cx="9083615" cy="6851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Интересные факты о кораллах</a:t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 fontAlgn="base"/>
            <a:r>
              <a:rPr lang="ru-RU" dirty="0"/>
              <a:t>Факт 1. Колонии кораллов часто образуют огромные рифы и целые острова. Больше всего в этом плане повезло </a:t>
            </a:r>
            <a:r>
              <a:rPr lang="ru-RU" dirty="0">
                <a:hlinkClick r:id="rId3"/>
              </a:rPr>
              <a:t>Тихому океану</a:t>
            </a:r>
            <a:r>
              <a:rPr lang="ru-RU" dirty="0"/>
              <a:t> — в нём расположено больше атоллов (коралловых островов), чем в любом другом, и </a:t>
            </a:r>
            <a:r>
              <a:rPr lang="ru-RU" dirty="0">
                <a:hlinkClick r:id="rId4"/>
              </a:rPr>
              <a:t>Большой Барьерный риф</a:t>
            </a:r>
            <a:r>
              <a:rPr lang="ru-RU" dirty="0"/>
              <a:t>, крупнейший из рифов мира, тоже находится здесь. Но на формирование островов и рифов у полипов уходят тысячи лет.</a:t>
            </a:r>
          </a:p>
          <a:p>
            <a:pPr fontAlgn="base"/>
            <a:r>
              <a:rPr lang="ru-RU" dirty="0"/>
              <a:t>Факт 2. В самых благоприятных условиях коралловые колонии растут примерно на 1 сантиметр в год, но на практике они обычно растут намного медленнее. Кроме того, колонии полипов поедаются некоторыми </a:t>
            </a:r>
            <a:r>
              <a:rPr lang="ru-RU" dirty="0">
                <a:hlinkClick r:id="rId5"/>
              </a:rPr>
              <a:t>рыбами</a:t>
            </a:r>
            <a:r>
              <a:rPr lang="ru-RU" dirty="0"/>
              <a:t>, например, рыбкой-попугаем, и </a:t>
            </a:r>
            <a:r>
              <a:rPr lang="ru-RU" dirty="0">
                <a:hlinkClick r:id="rId6"/>
              </a:rPr>
              <a:t>моллюсками</a:t>
            </a:r>
            <a:r>
              <a:rPr lang="ru-RU" dirty="0"/>
              <a:t>, в частности, </a:t>
            </a:r>
            <a:r>
              <a:rPr lang="ru-RU" dirty="0">
                <a:hlinkClick r:id="rId7" tooltip="Интересные факты о морских звёздах"/>
              </a:rPr>
              <a:t>морскими звёздами</a:t>
            </a:r>
            <a:r>
              <a:rPr lang="ru-RU" dirty="0"/>
              <a:t> вида “терновый венец”.</a:t>
            </a:r>
          </a:p>
          <a:p>
            <a:pPr fontAlgn="base"/>
            <a:r>
              <a:rPr lang="ru-RU" dirty="0"/>
              <a:t>Факт 3. Существовать кораллы могут только в тёплых водах, в холодных они быстро погибают. Но слишком высокая температура для них тоже губительна, и, если вследствие глобального изменения климата температура океанских и морских вод повысится всего на 1 °C, это может стать для них смертельным. </a:t>
            </a:r>
            <a:r>
              <a:rPr lang="ru-RU" dirty="0">
                <a:hlinkClick r:id="rId8"/>
              </a:rPr>
              <a:t>Ультрафиолет</a:t>
            </a:r>
            <a:r>
              <a:rPr lang="ru-RU" dirty="0"/>
              <a:t> для них не менее опасен, и, если озоновый слой Земли истончится, погибнут все кораллы, расположенные на мелководье.</a:t>
            </a:r>
          </a:p>
          <a:p>
            <a:pPr fontAlgn="base"/>
            <a:r>
              <a:rPr lang="ru-RU" dirty="0"/>
              <a:t>Факт 4. В большинстве стран за порчу кораллов предусмотрена суровая ответственность. В Таиланде, Египте или на </a:t>
            </a:r>
            <a:r>
              <a:rPr lang="ru-RU" dirty="0">
                <a:hlinkClick r:id="rId9"/>
              </a:rPr>
              <a:t>Мальдивах</a:t>
            </a:r>
            <a:r>
              <a:rPr lang="ru-RU" dirty="0"/>
              <a:t>, например, за это можно и вовсе отправиться в тюрьму на продолжительный срок. А ещё туристам и дайверам везде запрещают прикасаться к живым колониям полипов, расположенным под водой.</a:t>
            </a:r>
          </a:p>
          <a:p>
            <a:pPr fontAlgn="base"/>
            <a:r>
              <a:rPr lang="ru-RU" dirty="0"/>
              <a:t>Факт 5. В процессе роста колонии кораллов большинства видов образуют ветви, напоминающие таковые у </a:t>
            </a:r>
            <a:r>
              <a:rPr lang="ru-RU" dirty="0">
                <a:hlinkClick r:id="rId10"/>
              </a:rPr>
              <a:t>деревьев</a:t>
            </a:r>
            <a:r>
              <a:rPr lang="ru-RU" dirty="0"/>
              <a:t>, причём возраст некоторых ветвей исчисляется столетиями. И, как у и деревьев, у них есть годичные кольца, по которым можно определить их возраст. Самому древнему кораллу, когда-либо обнаруженному в живом состоянии, около 4000 лет</a:t>
            </a:r>
            <a:r>
              <a:rPr lang="ru-RU" dirty="0" smtClean="0"/>
              <a:t>.</a:t>
            </a:r>
          </a:p>
          <a:p>
            <a:pPr fontAlgn="base"/>
            <a:r>
              <a:rPr lang="en-US" dirty="0" smtClean="0">
                <a:hlinkClick r:id="rId11"/>
              </a:rPr>
              <a:t>https://faktoved.ru/</a:t>
            </a:r>
            <a:r>
              <a:rPr lang="ru-RU" dirty="0" smtClean="0">
                <a:hlinkClick r:id="rId11"/>
              </a:rPr>
              <a:t>факты-о-кораллах/</a:t>
            </a:r>
            <a:endParaRPr lang="ru-RU" dirty="0" smtClean="0"/>
          </a:p>
          <a:p>
            <a:pPr fontAlgn="base"/>
            <a:endParaRPr lang="ru-RU" dirty="0"/>
          </a:p>
          <a:p>
            <a:endParaRPr lang="ru-RU" dirty="0"/>
          </a:p>
        </p:txBody>
      </p:sp>
      <p:pic>
        <p:nvPicPr>
          <p:cNvPr id="5" name="Picture 4" descr="https://bazosmarket.ru/upload/resize_cache/iblock/f50/528_909_10dcc9190cf836357688d119912cc3db5/ap170hyzie7463pps1du6f6u4ub2dytm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6" y="5157191"/>
            <a:ext cx="1005384" cy="1730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drasler.ru/wp-content/uploads/2019/04/%D0%9A%D0%B0%D1%80%D1%82%D0%B8%D0%BD%D0%BA%D0%B8-%D0%9C%D0%B0%D1%88%D0%B0-%D0%B8-%D0%9C%D0%B5%D0%B4%D0%B2%D0%B5%D0%B4%D1%8C-%D0%BD%D0%B0-%D0%B1%D0%B5%D0%BB%D0%BE%D0%BC-%D1%84%D0%BE%D0%BD%D0%B5-%D0%BF%D0%BE%D0%B4%D0%B1%D0%BE%D1%80%D0%BA%D0%B0-%D1%84%D0%BE%D1%82%D0%BE%D0%BA-32.png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07" t="1629" r="40030" b="1"/>
          <a:stretch/>
        </p:blipFill>
        <p:spPr bwMode="auto">
          <a:xfrm>
            <a:off x="8396329" y="5300682"/>
            <a:ext cx="679794" cy="1556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0944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357</Words>
  <Application>Microsoft Office PowerPoint</Application>
  <PresentationFormat>Экран (4:3)</PresentationFormat>
  <Paragraphs>40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Водный мир – путешествие под водой</vt:lpstr>
      <vt:lpstr>Кораллы</vt:lpstr>
      <vt:lpstr> коралл — Толковый словарь Ожегова </vt:lpstr>
      <vt:lpstr>Кора́лл</vt:lpstr>
      <vt:lpstr>Презентация PowerPoint</vt:lpstr>
      <vt:lpstr>Кора́лловые поли́пы[1</vt:lpstr>
      <vt:lpstr>Кора́лловые ри́фы</vt:lpstr>
      <vt:lpstr>Применение:</vt:lpstr>
      <vt:lpstr>Интересные факты о кораллах </vt:lpstr>
      <vt:lpstr>Интересные факты о кораллах</vt:lpstr>
      <vt:lpstr>Кораллы в красном море</vt:lpstr>
      <vt:lpstr>Коралловые острова </vt:lpstr>
      <vt:lpstr>Коралловый риф Египет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6</cp:revision>
  <dcterms:created xsi:type="dcterms:W3CDTF">2024-03-24T17:32:25Z</dcterms:created>
  <dcterms:modified xsi:type="dcterms:W3CDTF">2024-03-24T18:26:53Z</dcterms:modified>
</cp:coreProperties>
</file>